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1"/>
  </p:notesMasterIdLst>
  <p:sldIdLst>
    <p:sldId id="257" r:id="rId3"/>
    <p:sldId id="292" r:id="rId4"/>
    <p:sldId id="259" r:id="rId5"/>
    <p:sldId id="260" r:id="rId6"/>
    <p:sldId id="261" r:id="rId7"/>
    <p:sldId id="293" r:id="rId8"/>
    <p:sldId id="264" r:id="rId9"/>
    <p:sldId id="265" r:id="rId10"/>
    <p:sldId id="262" r:id="rId11"/>
    <p:sldId id="295" r:id="rId12"/>
    <p:sldId id="294" r:id="rId13"/>
    <p:sldId id="296" r:id="rId14"/>
    <p:sldId id="297" r:id="rId15"/>
    <p:sldId id="307" r:id="rId16"/>
    <p:sldId id="269" r:id="rId17"/>
    <p:sldId id="272" r:id="rId18"/>
    <p:sldId id="274" r:id="rId19"/>
    <p:sldId id="308" r:id="rId20"/>
    <p:sldId id="273" r:id="rId21"/>
    <p:sldId id="298" r:id="rId22"/>
    <p:sldId id="302" r:id="rId23"/>
    <p:sldId id="303" r:id="rId24"/>
    <p:sldId id="304" r:id="rId25"/>
    <p:sldId id="305" r:id="rId26"/>
    <p:sldId id="306" r:id="rId27"/>
    <p:sldId id="299" r:id="rId28"/>
    <p:sldId id="300" r:id="rId29"/>
    <p:sldId id="301" r:id="rId3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355600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571500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787400" indent="-193675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003300" indent="-185738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4" autoAdjust="0"/>
    <p:restoredTop sz="90929"/>
  </p:normalViewPr>
  <p:slideViewPr>
    <p:cSldViewPr>
      <p:cViewPr varScale="1">
        <p:scale>
          <a:sx n="80" d="100"/>
          <a:sy n="80" d="100"/>
        </p:scale>
        <p:origin x="1114" y="4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uccio\Documents\1000%20Disco%20Dplus\Fisica1%20Informatica\lezioni\06%20Lavoro%20ed%20energia\lavoro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uccio\Documents\1000%20Disco%20Dplus\Fisica1%20Informatica\lezioni\06%20Lavoro%20ed%20energia\lavoro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'forza elastica'!$B$1</c:f>
              <c:strCache>
                <c:ptCount val="1"/>
                <c:pt idx="0">
                  <c:v>F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'forza elastica'!$A$2:$A$42</c:f>
              <c:numCache>
                <c:formatCode>General</c:formatCode>
                <c:ptCount val="41"/>
                <c:pt idx="0">
                  <c:v>-10</c:v>
                </c:pt>
                <c:pt idx="1">
                  <c:v>-9.5</c:v>
                </c:pt>
                <c:pt idx="2">
                  <c:v>-9</c:v>
                </c:pt>
                <c:pt idx="3">
                  <c:v>-8.5</c:v>
                </c:pt>
                <c:pt idx="4">
                  <c:v>-8</c:v>
                </c:pt>
                <c:pt idx="5">
                  <c:v>-7.5</c:v>
                </c:pt>
                <c:pt idx="6">
                  <c:v>-7</c:v>
                </c:pt>
                <c:pt idx="7">
                  <c:v>-6.5</c:v>
                </c:pt>
                <c:pt idx="8">
                  <c:v>-6</c:v>
                </c:pt>
                <c:pt idx="9">
                  <c:v>-5.5</c:v>
                </c:pt>
                <c:pt idx="10">
                  <c:v>-5</c:v>
                </c:pt>
                <c:pt idx="11">
                  <c:v>-4.5</c:v>
                </c:pt>
                <c:pt idx="12">
                  <c:v>-4</c:v>
                </c:pt>
                <c:pt idx="13">
                  <c:v>-3.5</c:v>
                </c:pt>
                <c:pt idx="14">
                  <c:v>-3</c:v>
                </c:pt>
                <c:pt idx="15">
                  <c:v>-2.5</c:v>
                </c:pt>
                <c:pt idx="16">
                  <c:v>-2</c:v>
                </c:pt>
                <c:pt idx="17">
                  <c:v>-1.5</c:v>
                </c:pt>
                <c:pt idx="18">
                  <c:v>-1</c:v>
                </c:pt>
                <c:pt idx="19">
                  <c:v>-0.5</c:v>
                </c:pt>
                <c:pt idx="20">
                  <c:v>0</c:v>
                </c:pt>
                <c:pt idx="21">
                  <c:v>0.5</c:v>
                </c:pt>
                <c:pt idx="22">
                  <c:v>1</c:v>
                </c:pt>
                <c:pt idx="23">
                  <c:v>1.5</c:v>
                </c:pt>
                <c:pt idx="24">
                  <c:v>2</c:v>
                </c:pt>
                <c:pt idx="25">
                  <c:v>2.5</c:v>
                </c:pt>
                <c:pt idx="26">
                  <c:v>3</c:v>
                </c:pt>
                <c:pt idx="27">
                  <c:v>3.5</c:v>
                </c:pt>
                <c:pt idx="28">
                  <c:v>4</c:v>
                </c:pt>
                <c:pt idx="29">
                  <c:v>4.5</c:v>
                </c:pt>
                <c:pt idx="30">
                  <c:v>5</c:v>
                </c:pt>
                <c:pt idx="31">
                  <c:v>5.5</c:v>
                </c:pt>
                <c:pt idx="32">
                  <c:v>6</c:v>
                </c:pt>
                <c:pt idx="33">
                  <c:v>6.5</c:v>
                </c:pt>
                <c:pt idx="34">
                  <c:v>7</c:v>
                </c:pt>
                <c:pt idx="35">
                  <c:v>7.5</c:v>
                </c:pt>
                <c:pt idx="36">
                  <c:v>8</c:v>
                </c:pt>
                <c:pt idx="37">
                  <c:v>8.5</c:v>
                </c:pt>
                <c:pt idx="38">
                  <c:v>9</c:v>
                </c:pt>
                <c:pt idx="39">
                  <c:v>9.5</c:v>
                </c:pt>
                <c:pt idx="40">
                  <c:v>10</c:v>
                </c:pt>
              </c:numCache>
            </c:numRef>
          </c:xVal>
          <c:yVal>
            <c:numRef>
              <c:f>'forza elastica'!$B$2:$B$42</c:f>
              <c:numCache>
                <c:formatCode>General</c:formatCode>
                <c:ptCount val="41"/>
                <c:pt idx="0">
                  <c:v>30</c:v>
                </c:pt>
                <c:pt idx="1">
                  <c:v>28.5</c:v>
                </c:pt>
                <c:pt idx="2">
                  <c:v>27</c:v>
                </c:pt>
                <c:pt idx="3">
                  <c:v>25.5</c:v>
                </c:pt>
                <c:pt idx="4">
                  <c:v>24</c:v>
                </c:pt>
                <c:pt idx="5">
                  <c:v>22.5</c:v>
                </c:pt>
                <c:pt idx="6">
                  <c:v>21</c:v>
                </c:pt>
                <c:pt idx="7">
                  <c:v>19.5</c:v>
                </c:pt>
                <c:pt idx="8">
                  <c:v>18</c:v>
                </c:pt>
                <c:pt idx="9">
                  <c:v>16.5</c:v>
                </c:pt>
                <c:pt idx="10">
                  <c:v>15</c:v>
                </c:pt>
                <c:pt idx="11">
                  <c:v>13.5</c:v>
                </c:pt>
                <c:pt idx="12">
                  <c:v>12</c:v>
                </c:pt>
                <c:pt idx="13">
                  <c:v>10.5</c:v>
                </c:pt>
                <c:pt idx="14">
                  <c:v>9</c:v>
                </c:pt>
                <c:pt idx="15">
                  <c:v>7.5</c:v>
                </c:pt>
                <c:pt idx="16">
                  <c:v>6</c:v>
                </c:pt>
                <c:pt idx="17">
                  <c:v>4.5</c:v>
                </c:pt>
                <c:pt idx="18">
                  <c:v>3</c:v>
                </c:pt>
                <c:pt idx="19">
                  <c:v>1.5</c:v>
                </c:pt>
                <c:pt idx="20">
                  <c:v>0</c:v>
                </c:pt>
                <c:pt idx="21">
                  <c:v>-1.5</c:v>
                </c:pt>
                <c:pt idx="22">
                  <c:v>-3</c:v>
                </c:pt>
                <c:pt idx="23">
                  <c:v>-4.5</c:v>
                </c:pt>
                <c:pt idx="24">
                  <c:v>-6</c:v>
                </c:pt>
                <c:pt idx="25">
                  <c:v>-7.5</c:v>
                </c:pt>
                <c:pt idx="26">
                  <c:v>-9</c:v>
                </c:pt>
                <c:pt idx="27">
                  <c:v>-10.5</c:v>
                </c:pt>
                <c:pt idx="28">
                  <c:v>-12</c:v>
                </c:pt>
                <c:pt idx="29">
                  <c:v>-13.5</c:v>
                </c:pt>
                <c:pt idx="30">
                  <c:v>-15</c:v>
                </c:pt>
                <c:pt idx="31">
                  <c:v>-16.5</c:v>
                </c:pt>
                <c:pt idx="32">
                  <c:v>-18</c:v>
                </c:pt>
                <c:pt idx="33">
                  <c:v>-19.5</c:v>
                </c:pt>
                <c:pt idx="34">
                  <c:v>-21</c:v>
                </c:pt>
                <c:pt idx="35">
                  <c:v>-22.5</c:v>
                </c:pt>
                <c:pt idx="36">
                  <c:v>-24</c:v>
                </c:pt>
                <c:pt idx="37">
                  <c:v>-25.5</c:v>
                </c:pt>
                <c:pt idx="38">
                  <c:v>-27</c:v>
                </c:pt>
                <c:pt idx="39">
                  <c:v>-28.5</c:v>
                </c:pt>
                <c:pt idx="40">
                  <c:v>-30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45-4CF2-B18A-09EEBB020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06368"/>
        <c:axId val="57210944"/>
      </c:scatterChart>
      <c:valAx>
        <c:axId val="57206368"/>
        <c:scaling>
          <c:orientation val="minMax"/>
          <c:max val="0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210944"/>
        <c:crosses val="autoZero"/>
        <c:crossBetween val="midCat"/>
      </c:valAx>
      <c:valAx>
        <c:axId val="5721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206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'forza elastica'!$E$1</c:f>
              <c:strCache>
                <c:ptCount val="1"/>
                <c:pt idx="0">
                  <c:v>Wtot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'forza elastica'!$A$2:$A$42</c:f>
              <c:numCache>
                <c:formatCode>General</c:formatCode>
                <c:ptCount val="41"/>
                <c:pt idx="0">
                  <c:v>-10</c:v>
                </c:pt>
                <c:pt idx="1">
                  <c:v>-9.5</c:v>
                </c:pt>
                <c:pt idx="2">
                  <c:v>-9</c:v>
                </c:pt>
                <c:pt idx="3">
                  <c:v>-8.5</c:v>
                </c:pt>
                <c:pt idx="4">
                  <c:v>-8</c:v>
                </c:pt>
                <c:pt idx="5">
                  <c:v>-7.5</c:v>
                </c:pt>
                <c:pt idx="6">
                  <c:v>-7</c:v>
                </c:pt>
                <c:pt idx="7">
                  <c:v>-6.5</c:v>
                </c:pt>
                <c:pt idx="8">
                  <c:v>-6</c:v>
                </c:pt>
                <c:pt idx="9">
                  <c:v>-5.5</c:v>
                </c:pt>
                <c:pt idx="10">
                  <c:v>-5</c:v>
                </c:pt>
                <c:pt idx="11">
                  <c:v>-4.5</c:v>
                </c:pt>
                <c:pt idx="12">
                  <c:v>-4</c:v>
                </c:pt>
                <c:pt idx="13">
                  <c:v>-3.5</c:v>
                </c:pt>
                <c:pt idx="14">
                  <c:v>-3</c:v>
                </c:pt>
                <c:pt idx="15">
                  <c:v>-2.5</c:v>
                </c:pt>
                <c:pt idx="16">
                  <c:v>-2</c:v>
                </c:pt>
                <c:pt idx="17">
                  <c:v>-1.5</c:v>
                </c:pt>
                <c:pt idx="18">
                  <c:v>-1</c:v>
                </c:pt>
                <c:pt idx="19">
                  <c:v>-0.5</c:v>
                </c:pt>
                <c:pt idx="20">
                  <c:v>0</c:v>
                </c:pt>
                <c:pt idx="21">
                  <c:v>0.5</c:v>
                </c:pt>
                <c:pt idx="22">
                  <c:v>1</c:v>
                </c:pt>
                <c:pt idx="23">
                  <c:v>1.5</c:v>
                </c:pt>
                <c:pt idx="24">
                  <c:v>2</c:v>
                </c:pt>
                <c:pt idx="25">
                  <c:v>2.5</c:v>
                </c:pt>
                <c:pt idx="26">
                  <c:v>3</c:v>
                </c:pt>
                <c:pt idx="27">
                  <c:v>3.5</c:v>
                </c:pt>
                <c:pt idx="28">
                  <c:v>4</c:v>
                </c:pt>
                <c:pt idx="29">
                  <c:v>4.5</c:v>
                </c:pt>
                <c:pt idx="30">
                  <c:v>5</c:v>
                </c:pt>
                <c:pt idx="31">
                  <c:v>5.5</c:v>
                </c:pt>
                <c:pt idx="32">
                  <c:v>6</c:v>
                </c:pt>
                <c:pt idx="33">
                  <c:v>6.5</c:v>
                </c:pt>
                <c:pt idx="34">
                  <c:v>7</c:v>
                </c:pt>
                <c:pt idx="35">
                  <c:v>7.5</c:v>
                </c:pt>
                <c:pt idx="36">
                  <c:v>8</c:v>
                </c:pt>
                <c:pt idx="37">
                  <c:v>8.5</c:v>
                </c:pt>
                <c:pt idx="38">
                  <c:v>9</c:v>
                </c:pt>
                <c:pt idx="39">
                  <c:v>9.5</c:v>
                </c:pt>
                <c:pt idx="40">
                  <c:v>10</c:v>
                </c:pt>
              </c:numCache>
            </c:numRef>
          </c:xVal>
          <c:yVal>
            <c:numRef>
              <c:f>'forza elastica'!$E$2:$E$42</c:f>
              <c:numCache>
                <c:formatCode>General</c:formatCode>
                <c:ptCount val="41"/>
                <c:pt idx="0">
                  <c:v>0</c:v>
                </c:pt>
                <c:pt idx="1">
                  <c:v>14.25</c:v>
                </c:pt>
                <c:pt idx="2">
                  <c:v>27.75</c:v>
                </c:pt>
                <c:pt idx="3">
                  <c:v>40.5</c:v>
                </c:pt>
                <c:pt idx="4">
                  <c:v>52.5</c:v>
                </c:pt>
                <c:pt idx="5">
                  <c:v>63.75</c:v>
                </c:pt>
                <c:pt idx="6">
                  <c:v>74.25</c:v>
                </c:pt>
                <c:pt idx="7">
                  <c:v>84</c:v>
                </c:pt>
                <c:pt idx="8">
                  <c:v>93</c:v>
                </c:pt>
                <c:pt idx="9">
                  <c:v>101.25</c:v>
                </c:pt>
                <c:pt idx="10">
                  <c:v>108.75</c:v>
                </c:pt>
                <c:pt idx="11">
                  <c:v>115.5</c:v>
                </c:pt>
                <c:pt idx="12">
                  <c:v>121.5</c:v>
                </c:pt>
                <c:pt idx="13">
                  <c:v>126.75</c:v>
                </c:pt>
                <c:pt idx="14">
                  <c:v>131.25</c:v>
                </c:pt>
                <c:pt idx="15">
                  <c:v>135</c:v>
                </c:pt>
                <c:pt idx="16">
                  <c:v>138</c:v>
                </c:pt>
                <c:pt idx="17">
                  <c:v>140.25</c:v>
                </c:pt>
                <c:pt idx="18">
                  <c:v>141.75</c:v>
                </c:pt>
                <c:pt idx="19">
                  <c:v>142.5</c:v>
                </c:pt>
                <c:pt idx="20">
                  <c:v>142.5</c:v>
                </c:pt>
                <c:pt idx="21">
                  <c:v>141.75</c:v>
                </c:pt>
                <c:pt idx="22">
                  <c:v>140.25</c:v>
                </c:pt>
                <c:pt idx="23">
                  <c:v>138</c:v>
                </c:pt>
                <c:pt idx="24">
                  <c:v>135</c:v>
                </c:pt>
                <c:pt idx="25">
                  <c:v>131.25</c:v>
                </c:pt>
                <c:pt idx="26">
                  <c:v>126.75</c:v>
                </c:pt>
                <c:pt idx="27">
                  <c:v>121.5</c:v>
                </c:pt>
                <c:pt idx="28">
                  <c:v>115.5</c:v>
                </c:pt>
                <c:pt idx="29">
                  <c:v>108.75</c:v>
                </c:pt>
                <c:pt idx="30">
                  <c:v>101.25</c:v>
                </c:pt>
                <c:pt idx="31">
                  <c:v>93</c:v>
                </c:pt>
                <c:pt idx="32">
                  <c:v>84</c:v>
                </c:pt>
                <c:pt idx="33">
                  <c:v>74.25</c:v>
                </c:pt>
                <c:pt idx="34">
                  <c:v>63.75</c:v>
                </c:pt>
                <c:pt idx="35">
                  <c:v>52.5</c:v>
                </c:pt>
                <c:pt idx="36">
                  <c:v>40.5</c:v>
                </c:pt>
                <c:pt idx="37">
                  <c:v>27.75</c:v>
                </c:pt>
                <c:pt idx="38">
                  <c:v>14.25</c:v>
                </c:pt>
                <c:pt idx="39">
                  <c:v>0</c:v>
                </c:pt>
                <c:pt idx="40">
                  <c:v>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F3-4A7A-99DF-96AE3403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67408"/>
        <c:axId val="190472816"/>
      </c:scatterChart>
      <c:valAx>
        <c:axId val="190467408"/>
        <c:scaling>
          <c:orientation val="minMax"/>
          <c:max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472816"/>
        <c:crosses val="autoZero"/>
        <c:crossBetween val="midCat"/>
      </c:valAx>
      <c:valAx>
        <c:axId val="19047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467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1" name="Rectangle 4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9188" y="812800"/>
            <a:ext cx="5241925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122" name="Rectangle 50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0588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126" name="Rectangle 54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0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5D537B6-FDA8-4310-A75B-2BF818DD40A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247062-FA14-4F70-BBC4-DAD3551A2A60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FB4F7D-B174-4A41-9DB5-303B01357B2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AB40BA-31EE-406E-8A1C-C35376245F73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C1C8C5-63D0-4664-8757-CFCF792985B6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14605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9177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23749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8321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356A1EE0-708D-4321-84C0-81D3AD706208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26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72175" cy="4735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1294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14605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9177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23749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8321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685B57DA-FB48-4E7B-97C3-DEA8DEA9B508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27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458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72175" cy="4735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33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14605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19177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23749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2832100" indent="-185738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fld id="{39E886D6-4E5B-410A-A28B-D7E5D05CE3EE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28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it-IT" altLang="it-IT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5972175" cy="47355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0735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EBB183-AD30-4BAB-BE8A-6D29CAEA3AA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325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595B28-2DFF-4BC2-852B-F5549C8284D1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B1E0D7-39FF-4BCC-9207-5973B926EED7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4CAD5D-68E8-41B2-BFDA-596C4DDF0375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D0BF26-C8E4-45C0-9282-3DDA0FD8832F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D519EB-6B0F-408A-AF69-B81D806C1B06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B2C7F1-D0BC-4681-8614-EA1F6E123C69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0B1384-0EE8-4A7B-A133-78710080E25A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5972175" cy="4735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92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75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97738" y="84138"/>
            <a:ext cx="2320925" cy="71723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34963" y="84138"/>
            <a:ext cx="6810375" cy="7172325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99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504032" y="747239"/>
            <a:ext cx="9084814" cy="5946244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00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57" y="6558718"/>
            <a:ext cx="987061" cy="88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88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9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  <a:prstGeom prst="rect">
            <a:avLst/>
          </a:prstGeo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/>
            </a:lvl1pPr>
            <a:lvl2pPr marL="503972" indent="0">
              <a:buNone/>
              <a:defRPr sz="1984"/>
            </a:lvl2pPr>
            <a:lvl3pPr marL="1007943" indent="0">
              <a:buNone/>
              <a:defRPr sz="1764"/>
            </a:lvl3pPr>
            <a:lvl4pPr marL="1511915" indent="0">
              <a:buNone/>
              <a:defRPr sz="1543"/>
            </a:lvl4pPr>
            <a:lvl5pPr marL="2015886" indent="0">
              <a:buNone/>
              <a:defRPr sz="1543"/>
            </a:lvl5pPr>
            <a:lvl6pPr marL="2519858" indent="0">
              <a:buNone/>
              <a:defRPr sz="1543"/>
            </a:lvl6pPr>
            <a:lvl7pPr marL="3023829" indent="0">
              <a:buNone/>
              <a:defRPr sz="1543"/>
            </a:lvl7pPr>
            <a:lvl8pPr marL="3527801" indent="0">
              <a:buNone/>
              <a:defRPr sz="1543"/>
            </a:lvl8pPr>
            <a:lvl9pPr marL="4031772" indent="0">
              <a:buNone/>
              <a:defRPr sz="154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56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6283" y="2192657"/>
            <a:ext cx="4452276" cy="405632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36569" y="2192657"/>
            <a:ext cx="4452276" cy="405632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119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97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21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65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67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02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754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8954" y="302738"/>
            <a:ext cx="2269891" cy="5946244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032" y="589745"/>
            <a:ext cx="6646912" cy="5946244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0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504032" y="866193"/>
            <a:ext cx="9084814" cy="5946244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801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504032" y="747239"/>
            <a:ext cx="9084814" cy="5946244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42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446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4963" y="755650"/>
            <a:ext cx="4565650" cy="650081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53013" y="755650"/>
            <a:ext cx="4565650" cy="650081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87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7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12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43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4138"/>
            <a:ext cx="9283700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755650"/>
            <a:ext cx="9283700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1" tIns="46795" rIns="89991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36550" y="671513"/>
            <a:ext cx="9407525" cy="1587"/>
          </a:xfrm>
          <a:prstGeom prst="line">
            <a:avLst/>
          </a:prstGeom>
          <a:noFill/>
          <a:ln w="50760">
            <a:solidFill>
              <a:srgbClr val="637BB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195263" y="7253288"/>
            <a:ext cx="20335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1920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4605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177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3749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8321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800">
                <a:solidFill>
                  <a:schemeClr val="tx1"/>
                </a:solidFill>
                <a:latin typeface="Verdana" panose="020B0604030504040204" pitchFamily="34" charset="0"/>
              </a:rPr>
              <a:t>Copyright © 2009 Zanichelli editore</a:t>
            </a:r>
          </a:p>
        </p:txBody>
      </p:sp>
      <p:sp>
        <p:nvSpPr>
          <p:cNvPr id="2056" name="Rectangle 8"/>
          <p:cNvSpPr>
            <a:spLocks noChangeArrowheads="1"/>
          </p:cNvSpPr>
          <p:nvPr userDrawn="1"/>
        </p:nvSpPr>
        <p:spPr bwMode="auto">
          <a:xfrm>
            <a:off x="3505200" y="7253288"/>
            <a:ext cx="24622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192088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4605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177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3749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8321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800">
                <a:solidFill>
                  <a:schemeClr val="tx1"/>
                </a:solidFill>
                <a:latin typeface="Verdana" panose="020B0604030504040204" pitchFamily="34" charset="0"/>
              </a:rPr>
              <a:t>Ugo Amaldi - Immagini della fisica di Amaldi</a:t>
            </a:r>
          </a:p>
        </p:txBody>
      </p:sp>
      <p:pic>
        <p:nvPicPr>
          <p:cNvPr id="2057" name="Picture 9" descr="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7086600"/>
            <a:ext cx="2124075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5pPr>
      <a:lvl6pPr marL="4572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6pPr>
      <a:lvl7pPr marL="9144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7pPr>
      <a:lvl8pPr marL="1371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8pPr>
      <a:lvl9pPr marL="18288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1016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20738" indent="-255588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19200" indent="-173038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49413" indent="-14605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82800" indent="-195263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82" y="2192657"/>
            <a:ext cx="9072563" cy="405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031" y="6884204"/>
            <a:ext cx="2352146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54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214" y="6884204"/>
            <a:ext cx="3192198" cy="52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54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2" name="Text Box 6"/>
          <p:cNvSpPr txBox="1">
            <a:spLocks noChangeArrowheads="1"/>
          </p:cNvSpPr>
          <p:nvPr userDrawn="1"/>
        </p:nvSpPr>
        <p:spPr bwMode="auto">
          <a:xfrm>
            <a:off x="357022" y="127745"/>
            <a:ext cx="9366581" cy="3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43" i="1" dirty="0">
                <a:latin typeface="Tahoma" charset="0"/>
              </a:rPr>
              <a:t>Raymond A. </a:t>
            </a:r>
            <a:r>
              <a:rPr lang="en-US" sz="1543" i="1" dirty="0" err="1">
                <a:latin typeface="Tahoma" charset="0"/>
              </a:rPr>
              <a:t>Serway</a:t>
            </a:r>
            <a:r>
              <a:rPr lang="en-US" sz="1543" i="1" dirty="0">
                <a:latin typeface="Tahoma" charset="0"/>
              </a:rPr>
              <a:t>, John W. Jewett, Jr. </a:t>
            </a:r>
            <a:r>
              <a:rPr lang="it-IT" sz="1543" i="1" dirty="0">
                <a:latin typeface="Tahoma" charset="0"/>
              </a:rPr>
              <a:t>- Fisica per Scienze ed Ingegneria -  Volume 1– Capitolo 7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57" y="6558718"/>
            <a:ext cx="987061" cy="88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682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503972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1007943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511915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2015886" algn="ctr" rtl="0" fontAlgn="base">
        <a:spcBef>
          <a:spcPct val="0"/>
        </a:spcBef>
        <a:spcAft>
          <a:spcPct val="0"/>
        </a:spcAft>
        <a:defRPr sz="48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77979" indent="-37797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52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8954" indent="-31498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308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9929" indent="-25198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4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63900" indent="-25198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20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67872" indent="-25198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20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771844" indent="-25198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275815" indent="-25198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779787" indent="-25198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283758" indent="-251986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</a:rPr>
              <a:t>Il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lavoro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209800"/>
            <a:ext cx="1882775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14713"/>
            <a:ext cx="36576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6038850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21288" y="5580063"/>
            <a:ext cx="46783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1920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4605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177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3749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8321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>
                <a:solidFill>
                  <a:srgbClr val="DC2300"/>
                </a:solidFill>
              </a:rPr>
              <a:t>W &gt; 0: lavoro motore.</a:t>
            </a:r>
            <a:endParaRPr lang="it-IT" altLang="it-IT" sz="2800" b="1">
              <a:solidFill>
                <a:srgbClr val="DC23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33400" y="10795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/>
              <a:t>Il </a:t>
            </a:r>
            <a:r>
              <a:rPr lang="it-IT" altLang="it-IT">
                <a:solidFill>
                  <a:srgbClr val="DC2300"/>
                </a:solidFill>
              </a:rPr>
              <a:t>lavoro</a:t>
            </a:r>
            <a:r>
              <a:rPr lang="it-IT" altLang="it-IT"/>
              <a:t> misura l'effetto utile di una forza con uno spostamento.</a:t>
            </a:r>
          </a:p>
          <a:p>
            <a:pPr>
              <a:buFontTx/>
              <a:buNone/>
            </a:pPr>
            <a:r>
              <a:rPr lang="it-IT" altLang="it-IT">
                <a:solidFill>
                  <a:srgbClr val="DC2300"/>
                </a:solidFill>
              </a:rPr>
              <a:t>1)</a:t>
            </a:r>
            <a:r>
              <a:rPr lang="it-IT" altLang="it-IT"/>
              <a:t> </a:t>
            </a:r>
            <a:r>
              <a:rPr lang="it-IT" altLang="it-IT" u="sng"/>
              <a:t>Forza e spostamento paralleli </a:t>
            </a:r>
          </a:p>
          <a:p>
            <a:pPr>
              <a:buFontTx/>
              <a:buNone/>
            </a:pPr>
            <a:r>
              <a:rPr lang="it-IT" altLang="it-IT"/>
              <a:t>(stessa direzione e verso).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Il lavoro è definito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0709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r="30448"/>
          <a:stretch/>
        </p:blipFill>
        <p:spPr>
          <a:xfrm>
            <a:off x="143768" y="-324619"/>
            <a:ext cx="7200800" cy="7973283"/>
          </a:xfrm>
        </p:spPr>
      </p:pic>
    </p:spTree>
    <p:extLst>
      <p:ext uri="{BB962C8B-B14F-4D97-AF65-F5344CB8AC3E}">
        <p14:creationId xmlns:p14="http://schemas.microsoft.com/office/powerpoint/2010/main" val="8279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070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-427064"/>
            <a:ext cx="4762529" cy="91792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5832400" y="1547589"/>
                <a:ext cx="2880320" cy="1202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28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</a:t>
                </a:r>
                <a:r>
                  <a:rPr lang="it-IT" sz="280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it-IT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r>
                  <a:rPr lang="it-IT" sz="2800">
                    <a:solidFill>
                      <a:schemeClr val="tx1"/>
                    </a:solidFill>
                  </a:rPr>
                  <a:t> </a:t>
                </a:r>
                <a:r>
                  <a:rPr lang="it-IT" sz="2800" smtClean="0">
                    <a:solidFill>
                      <a:schemeClr val="tx1"/>
                    </a:solidFill>
                  </a:rPr>
                  <a:t>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it-IT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it-IT" sz="28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l-G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it-IT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it-IT" sz="2800" b="1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00" y="1547589"/>
                <a:ext cx="2880320" cy="1202252"/>
              </a:xfrm>
              <a:prstGeom prst="rect">
                <a:avLst/>
              </a:prstGeom>
              <a:blipFill>
                <a:blip r:embed="rId3"/>
                <a:stretch>
                  <a:fillRect l="-7627" t="-11675" b="-167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975671" y="4715941"/>
                <a:ext cx="2247988" cy="12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71" y="4715941"/>
                <a:ext cx="2247988" cy="1205330"/>
              </a:xfrm>
              <a:prstGeom prst="rect">
                <a:avLst/>
              </a:prstGeom>
              <a:blipFill>
                <a:blip r:embed="rId4"/>
                <a:stretch>
                  <a:fillRect t="-1523" b="-10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9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79872" y="2274648"/>
                <a:ext cx="3456384" cy="3521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r>
                  <a:rPr lang="it-IT" sz="2800" smtClean="0">
                    <a:solidFill>
                      <a:schemeClr val="tx1"/>
                    </a:solidFill>
                  </a:rPr>
                  <a:t> 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mr>
                    </m:m>
                  </m:oMath>
                </a14:m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r>
                  <a:rPr lang="it-IT" sz="2800">
                    <a:solidFill>
                      <a:schemeClr val="tx1"/>
                    </a:solidFill>
                  </a:rPr>
                  <a:t> </a:t>
                </a:r>
                <a:r>
                  <a:rPr lang="it-IT" sz="2800" smtClean="0">
                    <a:solidFill>
                      <a:schemeClr val="tx1"/>
                    </a:solidFill>
                  </a:rPr>
                  <a:t>   = 150 J</a:t>
                </a:r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72" y="2274648"/>
                <a:ext cx="3456384" cy="3521413"/>
              </a:xfrm>
              <a:prstGeom prst="rect">
                <a:avLst/>
              </a:prstGeom>
              <a:blipFill>
                <a:blip r:embed="rId3"/>
                <a:stretch>
                  <a:fillRect b="-51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diritto 6"/>
          <p:cNvCxnSpPr/>
          <p:nvPr/>
        </p:nvCxnSpPr>
        <p:spPr bwMode="auto">
          <a:xfrm>
            <a:off x="3096096" y="3995861"/>
            <a:ext cx="0" cy="648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384539" y="1042392"/>
            <a:ext cx="3935693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1"/>
                </a:solidFill>
              </a:rPr>
              <a:t>Lavoro della forza elastica</a:t>
            </a:r>
          </a:p>
          <a:p>
            <a:r>
              <a:rPr lang="it-IT" smtClean="0">
                <a:solidFill>
                  <a:schemeClr val="tx1"/>
                </a:solidFill>
              </a:rPr>
              <a:t>durante lo spostamento da x=-10 cm</a:t>
            </a:r>
          </a:p>
          <a:p>
            <a:r>
              <a:rPr lang="it-IT" smtClean="0">
                <a:solidFill>
                  <a:schemeClr val="tx1"/>
                </a:solidFill>
              </a:rPr>
              <a:t>a x=0 cm  </a:t>
            </a:r>
            <a:endParaRPr lang="it-IT">
              <a:solidFill>
                <a:schemeClr val="tx1"/>
              </a:solidFill>
            </a:endParaRPr>
          </a:p>
        </p:txBody>
      </p:sp>
      <p:graphicFrame>
        <p:nvGraphicFramePr>
          <p:cNvPr id="10" name="Gra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64961"/>
              </p:ext>
            </p:extLst>
          </p:nvPr>
        </p:nvGraphicFramePr>
        <p:xfrm>
          <a:off x="5040312" y="395461"/>
          <a:ext cx="4715726" cy="34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28068"/>
              </p:ext>
            </p:extLst>
          </p:nvPr>
        </p:nvGraphicFramePr>
        <p:xfrm>
          <a:off x="5040312" y="3995860"/>
          <a:ext cx="4643718" cy="281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56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79872" y="2274648"/>
                <a:ext cx="3456384" cy="35569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r>
                  <a:rPr lang="it-IT" sz="2800" smtClean="0">
                    <a:solidFill>
                      <a:schemeClr val="tx1"/>
                    </a:solidFill>
                  </a:rPr>
                  <a:t> 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r>
                  <a:rPr lang="it-IT" sz="2800">
                    <a:solidFill>
                      <a:schemeClr val="tx1"/>
                    </a:solidFill>
                  </a:rPr>
                  <a:t> </a:t>
                </a:r>
                <a:r>
                  <a:rPr lang="it-IT" sz="2800" smtClean="0">
                    <a:solidFill>
                      <a:schemeClr val="tx1"/>
                    </a:solidFill>
                  </a:rPr>
                  <a:t>   = -150 J</a:t>
                </a:r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72" y="2274648"/>
                <a:ext cx="3456384" cy="3556936"/>
              </a:xfrm>
              <a:prstGeom prst="rect">
                <a:avLst/>
              </a:prstGeom>
              <a:blipFill>
                <a:blip r:embed="rId2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diritto 6"/>
          <p:cNvCxnSpPr/>
          <p:nvPr/>
        </p:nvCxnSpPr>
        <p:spPr bwMode="auto">
          <a:xfrm>
            <a:off x="3096096" y="3995861"/>
            <a:ext cx="0" cy="648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384539" y="1042392"/>
            <a:ext cx="3730508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1"/>
                </a:solidFill>
              </a:rPr>
              <a:t>Lavoro della forza elastica</a:t>
            </a:r>
          </a:p>
          <a:p>
            <a:r>
              <a:rPr lang="it-IT" smtClean="0">
                <a:solidFill>
                  <a:schemeClr val="tx1"/>
                </a:solidFill>
              </a:rPr>
              <a:t>durante lo spostamento da x=0 cm</a:t>
            </a:r>
          </a:p>
          <a:p>
            <a:r>
              <a:rPr lang="it-IT" smtClean="0">
                <a:solidFill>
                  <a:schemeClr val="tx1"/>
                </a:solidFill>
              </a:rPr>
              <a:t>a x=10 cm  </a:t>
            </a:r>
            <a:endParaRPr lang="it-IT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88" y="3491805"/>
            <a:ext cx="4584589" cy="27495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87" y="529813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1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88" y="323453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79872" y="2274648"/>
                <a:ext cx="3456384" cy="35214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r>
                  <a:rPr lang="it-IT" sz="2800" smtClean="0">
                    <a:solidFill>
                      <a:schemeClr val="tx1"/>
                    </a:solidFill>
                  </a:rPr>
                  <a:t>  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mr>
                    </m:m>
                  </m:oMath>
                </a14:m>
                <a:endParaRPr lang="it-IT" sz="2800" smtClean="0">
                  <a:solidFill>
                    <a:schemeClr val="tx1"/>
                  </a:solidFill>
                </a:endParaRPr>
              </a:p>
              <a:p>
                <a:endParaRPr lang="it-IT" sz="2800">
                  <a:solidFill>
                    <a:schemeClr val="tx1"/>
                  </a:solidFill>
                </a:endParaRPr>
              </a:p>
              <a:p>
                <a:endParaRPr lang="it-IT" sz="2800" smtClean="0">
                  <a:solidFill>
                    <a:schemeClr val="tx1"/>
                  </a:solidFill>
                </a:endParaRPr>
              </a:p>
              <a:p>
                <a:r>
                  <a:rPr lang="it-IT" sz="2800">
                    <a:solidFill>
                      <a:schemeClr val="tx1"/>
                    </a:solidFill>
                  </a:rPr>
                  <a:t> </a:t>
                </a:r>
                <a:r>
                  <a:rPr lang="it-IT" sz="2800" smtClean="0">
                    <a:solidFill>
                      <a:schemeClr val="tx1"/>
                    </a:solidFill>
                  </a:rPr>
                  <a:t>   = </a:t>
                </a:r>
                <a:r>
                  <a:rPr lang="it-IT" sz="2800">
                    <a:solidFill>
                      <a:schemeClr val="tx1"/>
                    </a:solidFill>
                  </a:rPr>
                  <a:t>0</a:t>
                </a:r>
                <a:r>
                  <a:rPr lang="it-IT" sz="2800" smtClean="0">
                    <a:solidFill>
                      <a:schemeClr val="tx1"/>
                    </a:solidFill>
                  </a:rPr>
                  <a:t> J</a:t>
                </a:r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72" y="2274648"/>
                <a:ext cx="3456384" cy="3521413"/>
              </a:xfrm>
              <a:prstGeom prst="rect">
                <a:avLst/>
              </a:prstGeom>
              <a:blipFill>
                <a:blip r:embed="rId3"/>
                <a:stretch>
                  <a:fillRect b="-51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diritto 6"/>
          <p:cNvCxnSpPr/>
          <p:nvPr/>
        </p:nvCxnSpPr>
        <p:spPr bwMode="auto">
          <a:xfrm>
            <a:off x="3096096" y="3995861"/>
            <a:ext cx="0" cy="648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87" y="3419797"/>
            <a:ext cx="4584589" cy="274953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84539" y="1042392"/>
            <a:ext cx="3935693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1"/>
                </a:solidFill>
              </a:rPr>
              <a:t>Lavoro della forza elastica</a:t>
            </a:r>
          </a:p>
          <a:p>
            <a:r>
              <a:rPr lang="it-IT" smtClean="0">
                <a:solidFill>
                  <a:schemeClr val="tx1"/>
                </a:solidFill>
              </a:rPr>
              <a:t>durante lo spostamento da x=-10 cm</a:t>
            </a:r>
          </a:p>
          <a:p>
            <a:r>
              <a:rPr lang="it-IT" smtClean="0">
                <a:solidFill>
                  <a:schemeClr val="tx1"/>
                </a:solidFill>
              </a:rPr>
              <a:t>a x=10 cm  </a:t>
            </a: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</a:rPr>
              <a:t>Energia </a:t>
            </a: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cinetica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2044700"/>
            <a:ext cx="3808413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451475"/>
            <a:ext cx="63404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838200"/>
            <a:ext cx="918845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/>
              <a:t>Un oggetto in movimento può compiere un lavoro: possiede </a:t>
            </a:r>
            <a:r>
              <a:rPr lang="it-IT" altLang="it-IT">
                <a:solidFill>
                  <a:srgbClr val="DC2300"/>
                </a:solidFill>
              </a:rPr>
              <a:t>energia cinetica</a:t>
            </a:r>
            <a:r>
              <a:rPr lang="it-IT" altLang="it-IT" i="1">
                <a:solidFill>
                  <a:srgbClr val="DC2300"/>
                </a:solidFill>
              </a:rPr>
              <a:t> </a:t>
            </a:r>
            <a:r>
              <a:rPr lang="it-IT" altLang="it-IT" i="1"/>
              <a:t>(K)</a:t>
            </a:r>
            <a:r>
              <a:rPr lang="it-IT" altLang="it-IT"/>
              <a:t>.</a:t>
            </a:r>
          </a:p>
          <a:p>
            <a:pPr>
              <a:spcAft>
                <a:spcPct val="0"/>
              </a:spcAft>
              <a:buFontTx/>
              <a:buNone/>
            </a:pPr>
            <a:endParaRPr lang="it-IT" altLang="it-IT"/>
          </a:p>
          <a:p>
            <a:pPr>
              <a:spcAft>
                <a:spcPct val="0"/>
              </a:spcAft>
              <a:buFontTx/>
              <a:buNone/>
            </a:pPr>
            <a:endParaRPr lang="it-IT" altLang="it-IT"/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L'energia cinetica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(ossia di movimento)‏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di un corpo di massa </a:t>
            </a:r>
            <a:r>
              <a:rPr lang="it-IT" altLang="it-IT" i="1"/>
              <a:t>m</a:t>
            </a:r>
            <a:r>
              <a:rPr lang="it-IT" altLang="it-IT"/>
              <a:t>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e velocità </a:t>
            </a:r>
            <a:r>
              <a:rPr lang="it-IT" altLang="it-IT" i="1"/>
              <a:t>v</a:t>
            </a:r>
            <a:r>
              <a:rPr lang="it-IT" altLang="it-IT"/>
              <a:t> è: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609214" y="3317358"/>
                <a:ext cx="2454198" cy="257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909E9C5-9C6D-4828-B5E8-414039111762}" type="mathplaceholder">
                        <a:rPr lang="it-IT" i="1" smtClean="0">
                          <a:latin typeface="Cambria Math" panose="02040503050406030204" pitchFamily="18" charset="0"/>
                        </a:rPr>
                        <a:t>Digitare l'equazione qui.</a:t>
                      </a:fld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14" y="3317358"/>
                <a:ext cx="2454198" cy="257635"/>
              </a:xfrm>
              <a:prstGeom prst="rect">
                <a:avLst/>
              </a:prstGeom>
              <a:blipFill>
                <a:blip r:embed="rId5"/>
                <a:stretch>
                  <a:fillRect l="-2481" t="-7143" r="-2730" b="-404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925195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09600" y="708025"/>
            <a:ext cx="9190038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i="1"/>
              <a:t>K</a:t>
            </a:r>
            <a:r>
              <a:rPr lang="it-IT" altLang="it-IT"/>
              <a:t> è anche uguale al lavoro che compie un corpo di massa </a:t>
            </a:r>
            <a:r>
              <a:rPr lang="it-IT" altLang="it-IT" i="1"/>
              <a:t>m</a:t>
            </a:r>
            <a:r>
              <a:rPr lang="it-IT" altLang="it-IT"/>
              <a:t> </a:t>
            </a:r>
            <a:r>
              <a:rPr lang="it-IT" altLang="it-IT">
                <a:solidFill>
                  <a:srgbClr val="DC2300"/>
                </a:solidFill>
              </a:rPr>
              <a:t>quando viene fermato</a:t>
            </a:r>
            <a:r>
              <a:rPr lang="it-IT" altLang="it-IT"/>
              <a:t>.</a:t>
            </a:r>
          </a:p>
          <a:p>
            <a:pPr>
              <a:buFontTx/>
              <a:buNone/>
            </a:pPr>
            <a:r>
              <a:rPr lang="it-IT" altLang="it-IT"/>
              <a:t>Una palla di massa </a:t>
            </a:r>
            <a:r>
              <a:rPr lang="it-IT" altLang="it-IT" i="1"/>
              <a:t>m</a:t>
            </a:r>
            <a:r>
              <a:rPr lang="it-IT" altLang="it-IT"/>
              <a:t>, accelerata fino a velocità </a:t>
            </a:r>
            <a:r>
              <a:rPr lang="it-IT" altLang="it-IT" i="1"/>
              <a:t>v</a:t>
            </a:r>
            <a:r>
              <a:rPr lang="it-IT" altLang="it-IT"/>
              <a:t> e poi fermata:</a:t>
            </a:r>
          </a:p>
          <a:p>
            <a:pPr>
              <a:spcBef>
                <a:spcPts val="1875"/>
              </a:spcBef>
              <a:spcAft>
                <a:spcPts val="425"/>
              </a:spcAft>
              <a:buFontTx/>
              <a:buNone/>
            </a:pPr>
            <a:endParaRPr lang="it-IT" altLang="it-IT"/>
          </a:p>
          <a:p>
            <a:pPr>
              <a:spcBef>
                <a:spcPts val="1875"/>
              </a:spcBef>
              <a:spcAft>
                <a:spcPts val="425"/>
              </a:spcAft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72485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31800" y="179437"/>
            <a:ext cx="9190038" cy="59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/>
              <a:t>L'</a:t>
            </a:r>
            <a:r>
              <a:rPr lang="it-IT" altLang="it-IT">
                <a:solidFill>
                  <a:srgbClr val="DC2300"/>
                </a:solidFill>
              </a:rPr>
              <a:t>energia</a:t>
            </a:r>
            <a:r>
              <a:rPr lang="it-IT" altLang="it-IT"/>
              <a:t> è la capacità di un sistema di compiere un lavoro. </a:t>
            </a:r>
            <a:r>
              <a:rPr lang="it-IT" altLang="it-IT" smtClean="0"/>
              <a:t> </a:t>
            </a:r>
          </a:p>
          <a:p>
            <a:pPr algn="ctr">
              <a:buFontTx/>
              <a:buNone/>
            </a:pPr>
            <a:r>
              <a:rPr lang="it-IT" altLang="it-IT" i="1" smtClean="0">
                <a:solidFill>
                  <a:srgbClr val="DC2300"/>
                </a:solidFill>
              </a:rPr>
              <a:t>W </a:t>
            </a:r>
            <a:r>
              <a:rPr lang="it-IT" altLang="it-IT" i="1">
                <a:solidFill>
                  <a:srgbClr val="DC2300"/>
                </a:solidFill>
              </a:rPr>
              <a:t>= </a:t>
            </a:r>
            <a:r>
              <a:rPr lang="it-IT" altLang="it-IT" i="1" smtClean="0">
                <a:solidFill>
                  <a:srgbClr val="DC2300"/>
                </a:solidFill>
              </a:rPr>
              <a:t>K</a:t>
            </a:r>
            <a:r>
              <a:rPr lang="it-IT" altLang="it-IT" i="1" baseline="-33000" smtClean="0">
                <a:solidFill>
                  <a:srgbClr val="DC2300"/>
                </a:solidFill>
              </a:rPr>
              <a:t>finale</a:t>
            </a:r>
            <a:r>
              <a:rPr lang="it-IT" altLang="it-IT" i="1" smtClean="0">
                <a:solidFill>
                  <a:srgbClr val="DC2300"/>
                </a:solidFill>
              </a:rPr>
              <a:t> </a:t>
            </a:r>
            <a:r>
              <a:rPr lang="it-IT" altLang="it-IT" i="1">
                <a:solidFill>
                  <a:srgbClr val="DC2300"/>
                </a:solidFill>
              </a:rPr>
              <a:t>– </a:t>
            </a:r>
            <a:r>
              <a:rPr lang="it-IT" altLang="it-IT" i="1" smtClean="0">
                <a:solidFill>
                  <a:srgbClr val="DC2300"/>
                </a:solidFill>
              </a:rPr>
              <a:t>K</a:t>
            </a:r>
            <a:r>
              <a:rPr lang="it-IT" altLang="it-IT" i="1" baseline="-33000" smtClean="0">
                <a:solidFill>
                  <a:srgbClr val="DC2300"/>
                </a:solidFill>
              </a:rPr>
              <a:t>iniziale</a:t>
            </a:r>
            <a:r>
              <a:rPr lang="it-IT" altLang="it-IT" smtClean="0">
                <a:solidFill>
                  <a:srgbClr val="DC2300"/>
                </a:solidFill>
              </a:rPr>
              <a:t> </a:t>
            </a:r>
            <a:endParaRPr lang="it-IT" altLang="it-IT">
              <a:solidFill>
                <a:srgbClr val="DC2300"/>
              </a:solidFill>
            </a:endParaRP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 i="1"/>
              <a:t>         W = K</a:t>
            </a:r>
            <a:r>
              <a:rPr lang="it-IT" altLang="it-IT" i="1" baseline="-33000"/>
              <a:t>f</a:t>
            </a:r>
            <a:r>
              <a:rPr lang="it-IT" altLang="it-IT" i="1"/>
              <a:t> – K</a:t>
            </a:r>
            <a:r>
              <a:rPr lang="it-IT" altLang="it-IT" i="1" baseline="-33000"/>
              <a:t>i</a:t>
            </a:r>
            <a:r>
              <a:rPr lang="it-IT" altLang="it-IT"/>
              <a:t> &gt; 0          </a:t>
            </a:r>
            <a:r>
              <a:rPr lang="it-IT" altLang="it-IT" i="1"/>
              <a:t>W = K</a:t>
            </a:r>
            <a:r>
              <a:rPr lang="it-IT" altLang="it-IT" i="1" baseline="-33000"/>
              <a:t>f</a:t>
            </a:r>
            <a:r>
              <a:rPr lang="it-IT" altLang="it-IT" i="1"/>
              <a:t> – K</a:t>
            </a:r>
            <a:r>
              <a:rPr lang="it-IT" altLang="it-IT" i="1" baseline="-33000"/>
              <a:t>i</a:t>
            </a:r>
            <a:r>
              <a:rPr lang="it-IT" altLang="it-IT"/>
              <a:t> &lt;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3" descr="tab07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26292" y="-36587"/>
            <a:ext cx="11231542" cy="7783964"/>
          </a:xfrm>
        </p:spPr>
      </p:pic>
    </p:spTree>
    <p:extLst>
      <p:ext uri="{BB962C8B-B14F-4D97-AF65-F5344CB8AC3E}">
        <p14:creationId xmlns:p14="http://schemas.microsoft.com/office/powerpoint/2010/main" val="13805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Il teorema dell'energia cinetica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54363"/>
            <a:ext cx="80422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3400" y="838200"/>
            <a:ext cx="84582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/>
              <a:t>Se si compie un </a:t>
            </a:r>
            <a:r>
              <a:rPr lang="it-IT" altLang="it-IT">
                <a:solidFill>
                  <a:srgbClr val="DC2300"/>
                </a:solidFill>
              </a:rPr>
              <a:t>lavoro</a:t>
            </a:r>
            <a:r>
              <a:rPr lang="it-IT" altLang="it-IT"/>
              <a:t> </a:t>
            </a:r>
            <a:r>
              <a:rPr lang="it-IT" altLang="it-IT" i="1">
                <a:solidFill>
                  <a:srgbClr val="DC2300"/>
                </a:solidFill>
              </a:rPr>
              <a:t>W</a:t>
            </a:r>
            <a:r>
              <a:rPr lang="it-IT" altLang="it-IT"/>
              <a:t> su un corpo che inizialmente ha energia cinetica </a:t>
            </a:r>
            <a:r>
              <a:rPr lang="it-IT" altLang="it-IT" i="1">
                <a:solidFill>
                  <a:srgbClr val="DC2300"/>
                </a:solidFill>
              </a:rPr>
              <a:t>K</a:t>
            </a:r>
            <a:r>
              <a:rPr lang="it-IT" altLang="it-IT" i="1" baseline="-33000">
                <a:solidFill>
                  <a:srgbClr val="DC2300"/>
                </a:solidFill>
              </a:rPr>
              <a:t>i</a:t>
            </a:r>
            <a:r>
              <a:rPr lang="it-IT" altLang="it-IT"/>
              <a:t>, l'</a:t>
            </a:r>
            <a:r>
              <a:rPr lang="it-IT" altLang="it-IT">
                <a:solidFill>
                  <a:srgbClr val="DC2300"/>
                </a:solidFill>
              </a:rPr>
              <a:t>energia</a:t>
            </a:r>
            <a:r>
              <a:rPr lang="it-IT" altLang="it-IT" i="1">
                <a:solidFill>
                  <a:srgbClr val="DC2300"/>
                </a:solidFill>
              </a:rPr>
              <a:t> </a:t>
            </a:r>
            <a:r>
              <a:rPr lang="it-IT" altLang="it-IT">
                <a:solidFill>
                  <a:srgbClr val="DC2300"/>
                </a:solidFill>
              </a:rPr>
              <a:t>cinetica finale</a:t>
            </a:r>
            <a:r>
              <a:rPr lang="it-IT" altLang="it-IT"/>
              <a:t> </a:t>
            </a:r>
            <a:r>
              <a:rPr lang="it-IT" altLang="it-IT" i="1">
                <a:solidFill>
                  <a:srgbClr val="DC2300"/>
                </a:solidFill>
              </a:rPr>
              <a:t>K</a:t>
            </a:r>
            <a:r>
              <a:rPr lang="it-IT" altLang="it-IT" i="1" baseline="-33000">
                <a:solidFill>
                  <a:srgbClr val="DC2300"/>
                </a:solidFill>
              </a:rPr>
              <a:t>f</a:t>
            </a:r>
            <a:r>
              <a:rPr lang="it-IT" altLang="it-IT"/>
              <a:t> del corpo sarà la somma di </a:t>
            </a:r>
            <a:r>
              <a:rPr lang="it-IT" altLang="it-IT" i="1">
                <a:solidFill>
                  <a:srgbClr val="DC2300"/>
                </a:solidFill>
              </a:rPr>
              <a:t>K</a:t>
            </a:r>
            <a:r>
              <a:rPr lang="it-IT" altLang="it-IT" i="1" baseline="-33000">
                <a:solidFill>
                  <a:srgbClr val="DC2300"/>
                </a:solidFill>
              </a:rPr>
              <a:t>i</a:t>
            </a:r>
            <a:r>
              <a:rPr lang="it-IT" altLang="it-IT"/>
              <a:t> e </a:t>
            </a:r>
            <a:r>
              <a:rPr lang="it-IT" altLang="it-IT" i="1">
                <a:solidFill>
                  <a:srgbClr val="DC2300"/>
                </a:solidFill>
              </a:rPr>
              <a:t>W</a:t>
            </a:r>
            <a:r>
              <a:rPr lang="it-IT" altLang="it-IT"/>
              <a:t>: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Se </a:t>
            </a:r>
            <a:r>
              <a:rPr lang="it-IT" altLang="it-IT" i="1"/>
              <a:t>K</a:t>
            </a:r>
            <a:r>
              <a:rPr lang="it-IT" altLang="it-IT" i="1" baseline="-33000"/>
              <a:t>i</a:t>
            </a:r>
            <a:r>
              <a:rPr lang="it-IT" altLang="it-IT"/>
              <a:t> = 0, la formula ritorna quella precedente:</a:t>
            </a:r>
          </a:p>
          <a:p>
            <a:pPr algn="ctr">
              <a:buFontTx/>
              <a:buNone/>
            </a:pPr>
            <a:r>
              <a:rPr lang="it-IT" altLang="it-IT" i="1"/>
              <a:t>W = K</a:t>
            </a:r>
            <a:r>
              <a:rPr lang="it-IT" altLang="it-IT" i="1" baseline="-33000"/>
              <a:t>f</a:t>
            </a:r>
            <a:r>
              <a:rPr lang="it-IT" altLang="it-IT" i="1"/>
              <a:t> = K</a:t>
            </a:r>
            <a:r>
              <a:rPr lang="it-IT" altLang="it-IT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Il lavoro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71888"/>
            <a:ext cx="25225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05200"/>
            <a:ext cx="2560638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33400" y="915988"/>
            <a:ext cx="91884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>
                <a:solidFill>
                  <a:srgbClr val="DC2300"/>
                </a:solidFill>
              </a:rPr>
              <a:t>Unità di misura del lavoro</a:t>
            </a:r>
            <a:r>
              <a:rPr lang="it-IT" altLang="it-IT"/>
              <a:t>: il </a:t>
            </a:r>
            <a:r>
              <a:rPr lang="it-IT" altLang="it-IT">
                <a:solidFill>
                  <a:srgbClr val="DC2300"/>
                </a:solidFill>
              </a:rPr>
              <a:t>joule </a:t>
            </a:r>
            <a:r>
              <a:rPr lang="it-IT" altLang="it-IT"/>
              <a:t>(J).</a:t>
            </a:r>
          </a:p>
          <a:p>
            <a:pPr>
              <a:buFontTx/>
              <a:buNone/>
            </a:pPr>
            <a:r>
              <a:rPr lang="it-IT" altLang="it-IT" i="1"/>
              <a:t>W = Fs</a:t>
            </a:r>
            <a:r>
              <a:rPr lang="it-IT" altLang="it-IT" b="1"/>
              <a:t> </a:t>
            </a:r>
            <a:r>
              <a:rPr lang="it-IT" altLang="it-IT"/>
              <a:t>perciò   </a:t>
            </a:r>
            <a:r>
              <a:rPr lang="it-IT" altLang="it-IT">
                <a:solidFill>
                  <a:srgbClr val="DC2300"/>
                </a:solidFill>
              </a:rPr>
              <a:t>1 joule = (1 N) x (1 m)‏</a:t>
            </a:r>
          </a:p>
          <a:p>
            <a:pPr>
              <a:buFontTx/>
              <a:buNone/>
            </a:pPr>
            <a:r>
              <a:rPr lang="it-IT" altLang="it-IT"/>
              <a:t>Una forza</a:t>
            </a:r>
            <a:r>
              <a:rPr lang="it-IT" altLang="it-IT" i="1"/>
              <a:t> F </a:t>
            </a:r>
            <a:r>
              <a:rPr lang="it-IT" altLang="it-IT"/>
              <a:t>= 1 N che produce uno spostamento </a:t>
            </a:r>
            <a:r>
              <a:rPr lang="it-IT" altLang="it-IT" i="1"/>
              <a:t>s</a:t>
            </a:r>
            <a:r>
              <a:rPr lang="it-IT" altLang="it-IT"/>
              <a:t>=1 m compie un lavoro </a:t>
            </a:r>
            <a:r>
              <a:rPr lang="it-IT" altLang="it-IT" i="1"/>
              <a:t>W </a:t>
            </a:r>
            <a:r>
              <a:rPr lang="it-IT" altLang="it-IT"/>
              <a:t>= 1 J.</a:t>
            </a:r>
          </a:p>
        </p:txBody>
      </p:sp>
    </p:spTree>
    <p:extLst>
      <p:ext uri="{BB962C8B-B14F-4D97-AF65-F5344CB8AC3E}">
        <p14:creationId xmlns:p14="http://schemas.microsoft.com/office/powerpoint/2010/main" val="3247783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1151880" y="611485"/>
                <a:ext cx="2247988" cy="12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80" y="611485"/>
                <a:ext cx="2247988" cy="1205330"/>
              </a:xfrm>
              <a:prstGeom prst="rect">
                <a:avLst/>
              </a:prstGeom>
              <a:blipFill>
                <a:blip r:embed="rId2"/>
                <a:stretch>
                  <a:fillRect t="-1515" b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4608264" y="611485"/>
                <a:ext cx="2112950" cy="12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64" y="611485"/>
                <a:ext cx="2112950" cy="1205330"/>
              </a:xfrm>
              <a:prstGeom prst="rect">
                <a:avLst/>
              </a:prstGeom>
              <a:blipFill>
                <a:blip r:embed="rId3"/>
                <a:stretch>
                  <a:fillRect t="-1515" b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605223" y="2051645"/>
                <a:ext cx="2379305" cy="1205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num>
                            <m:den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it-IT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23" y="2051645"/>
                <a:ext cx="2379305" cy="1205330"/>
              </a:xfrm>
              <a:prstGeom prst="rect">
                <a:avLst/>
              </a:prstGeom>
              <a:blipFill>
                <a:blip r:embed="rId4"/>
                <a:stretch>
                  <a:fillRect t="-2030" b="-10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322903" y="3467531"/>
                <a:ext cx="2943944" cy="1205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it-IT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r>
                                <a:rPr lang="it-I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03" y="3467531"/>
                <a:ext cx="2943944" cy="1205330"/>
              </a:xfrm>
              <a:prstGeom prst="rect">
                <a:avLst/>
              </a:prstGeom>
              <a:blipFill>
                <a:blip r:embed="rId5"/>
                <a:stretch>
                  <a:fillRect t="-1515" b="-5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192767" y="4883417"/>
                <a:ext cx="2943944" cy="1205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67" y="4883417"/>
                <a:ext cx="2943944" cy="1205330"/>
              </a:xfrm>
              <a:prstGeom prst="rect">
                <a:avLst/>
              </a:prstGeom>
              <a:blipFill>
                <a:blip r:embed="rId6"/>
                <a:stretch>
                  <a:fillRect t="-1515" b="-10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4605223" y="6516141"/>
                <a:ext cx="2943944" cy="57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l-G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it-IT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l-G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it-IT" sz="2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it-I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223" y="6516141"/>
                <a:ext cx="2943944" cy="576440"/>
              </a:xfrm>
              <a:prstGeom prst="rect">
                <a:avLst/>
              </a:prstGeom>
              <a:blipFill>
                <a:blip r:embed="rId7"/>
                <a:stretch>
                  <a:fillRect t="-11702"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7848624" y="6603985"/>
                <a:ext cx="1647800" cy="400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800" smtClean="0">
                    <a:solidFill>
                      <a:schemeClr val="tx1"/>
                    </a:solidFill>
                  </a:rPr>
                  <a:t> </a:t>
                </a:r>
                <a:r>
                  <a:rPr lang="it-IT" sz="2800" i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it-IT" sz="2800" i="1" baseline="-25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:r>
                  <a:rPr lang="it-IT" sz="2800" i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K</a:t>
                </a:r>
                <a:r>
                  <a:rPr lang="it-IT" sz="2800" i="1" baseline="-25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6603985"/>
                <a:ext cx="1647800" cy="400751"/>
              </a:xfrm>
              <a:prstGeom prst="rect">
                <a:avLst/>
              </a:prstGeom>
              <a:blipFill>
                <a:blip r:embed="rId8"/>
                <a:stretch>
                  <a:fillRect t="-34848" b="-53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215776" y="4668646"/>
            <a:ext cx="4470711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chemeClr val="tx1"/>
                </a:solidFill>
              </a:rPr>
              <a:t>Teorema dell’energia cinetica</a:t>
            </a:r>
            <a:endParaRPr lang="it-IT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3" descr="071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72"/>
            <a:ext cx="6655020" cy="7827539"/>
          </a:xfrm>
        </p:spPr>
      </p:pic>
      <p:sp>
        <p:nvSpPr>
          <p:cNvPr id="2" name="CasellaDiTesto 1"/>
          <p:cNvSpPr txBox="1"/>
          <p:nvPr/>
        </p:nvSpPr>
        <p:spPr>
          <a:xfrm>
            <a:off x="6120432" y="2339677"/>
            <a:ext cx="3312368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80808"/>
                </a:solidFill>
              </a:rPr>
              <a:t>vale ancora il teorema dell’energia cinetica?</a:t>
            </a:r>
            <a:endParaRPr lang="it-IT" sz="24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20432" y="2339677"/>
            <a:ext cx="3312368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80808"/>
                </a:solidFill>
              </a:rPr>
              <a:t>vale ancora il teorema dell’energia cinetica?</a:t>
            </a:r>
            <a:endParaRPr lang="it-IT" sz="2400">
              <a:solidFill>
                <a:srgbClr val="080808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7824" y="3419797"/>
            <a:ext cx="892899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80808"/>
                </a:solidFill>
              </a:rPr>
              <a:t>SI’, perchè non è stata fatta alcuna ipotesi sulla forza agente </a:t>
            </a:r>
            <a:endParaRPr lang="it-IT" sz="2400">
              <a:solidFill>
                <a:srgbClr val="080808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7824" y="4424132"/>
            <a:ext cx="8928992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80808"/>
                </a:solidFill>
              </a:rPr>
              <a:t>MA per calcolare la variazione di energia cinetica occorre indicare quale percorso si è scelto </a:t>
            </a:r>
            <a:endParaRPr lang="it-IT" sz="24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3" descr="071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72"/>
            <a:ext cx="6655020" cy="7827539"/>
          </a:xfrm>
        </p:spPr>
      </p:pic>
      <p:sp>
        <p:nvSpPr>
          <p:cNvPr id="4" name="CasellaDiTesto 3"/>
          <p:cNvSpPr txBox="1"/>
          <p:nvPr/>
        </p:nvSpPr>
        <p:spPr>
          <a:xfrm>
            <a:off x="6120432" y="2339677"/>
            <a:ext cx="3312368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80808"/>
                </a:solidFill>
              </a:rPr>
              <a:t>il lavoro va calcolato </a:t>
            </a:r>
            <a:r>
              <a:rPr lang="it-IT" sz="2400" u="sng" smtClean="0">
                <a:solidFill>
                  <a:srgbClr val="080808"/>
                </a:solidFill>
              </a:rPr>
              <a:t>sulla linea</a:t>
            </a:r>
            <a:r>
              <a:rPr lang="it-IT" sz="2400" smtClean="0">
                <a:solidFill>
                  <a:srgbClr val="080808"/>
                </a:solidFill>
              </a:rPr>
              <a:t> seguita</a:t>
            </a:r>
            <a:endParaRPr lang="it-IT" sz="24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04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776" y="203913"/>
            <a:ext cx="9577064" cy="71710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0407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755"/>
          <a:stretch/>
        </p:blipFill>
        <p:spPr>
          <a:xfrm>
            <a:off x="719832" y="755500"/>
            <a:ext cx="7632848" cy="50126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</p:spPr>
        <p:txBody>
          <a:bodyPr/>
          <a:lstStyle/>
          <a:p>
            <a:pPr eaLnBrk="1"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 smtClean="0">
                <a:solidFill>
                  <a:srgbClr val="E60000"/>
                </a:solidFill>
                <a:latin typeface="Arial Black" panose="020B0A04020102020204" pitchFamily="34" charset="0"/>
              </a:rPr>
              <a:t> </a:t>
            </a: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</a:rPr>
              <a:t>La potenza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090738"/>
            <a:ext cx="6637337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915988"/>
            <a:ext cx="9186863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None/>
            </a:pPr>
            <a:r>
              <a:rPr lang="it-IT" altLang="it-IT"/>
              <a:t>Un lavoro può essere svolto più o meno rapidamente:</a:t>
            </a:r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spcAft>
                <a:spcPts val="713"/>
              </a:spcAft>
              <a:buFontTx/>
              <a:buNone/>
            </a:pPr>
            <a:endParaRPr lang="it-IT" altLang="it-IT" i="1"/>
          </a:p>
          <a:p>
            <a:pPr eaLnBrk="1">
              <a:spcAft>
                <a:spcPts val="713"/>
              </a:spcAft>
              <a:buFontTx/>
              <a:buNone/>
            </a:pPr>
            <a:r>
              <a:rPr lang="it-IT" altLang="it-IT" i="1"/>
              <a:t>W</a:t>
            </a:r>
            <a:r>
              <a:rPr lang="it-IT" altLang="it-IT"/>
              <a:t> è lo stesso perché </a:t>
            </a:r>
            <a:r>
              <a:rPr lang="it-IT" altLang="it-IT" i="1"/>
              <a:t>F</a:t>
            </a:r>
            <a:r>
              <a:rPr lang="it-IT" altLang="it-IT"/>
              <a:t> e </a:t>
            </a:r>
            <a:r>
              <a:rPr lang="it-IT" altLang="it-IT" i="1"/>
              <a:t>s</a:t>
            </a:r>
            <a:r>
              <a:rPr lang="it-IT" altLang="it-IT"/>
              <a:t> sono uguali. </a:t>
            </a:r>
          </a:p>
        </p:txBody>
      </p:sp>
    </p:spTree>
    <p:extLst>
      <p:ext uri="{BB962C8B-B14F-4D97-AF65-F5344CB8AC3E}">
        <p14:creationId xmlns:p14="http://schemas.microsoft.com/office/powerpoint/2010/main" val="131245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</p:spPr>
        <p:txBody>
          <a:bodyPr/>
          <a:lstStyle/>
          <a:p>
            <a:pPr eaLnBrk="1"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</a:rPr>
              <a:t>La potenza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014538"/>
            <a:ext cx="543877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38800"/>
            <a:ext cx="2133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88950" y="685800"/>
            <a:ext cx="91884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None/>
            </a:pPr>
            <a:r>
              <a:rPr lang="it-IT" altLang="it-IT"/>
              <a:t>La </a:t>
            </a:r>
            <a:r>
              <a:rPr lang="it-IT" altLang="it-IT">
                <a:solidFill>
                  <a:srgbClr val="DC2300"/>
                </a:solidFill>
              </a:rPr>
              <a:t>potenza</a:t>
            </a:r>
            <a:r>
              <a:rPr lang="it-IT" altLang="it-IT" b="1"/>
              <a:t> </a:t>
            </a:r>
            <a:r>
              <a:rPr lang="it-IT" altLang="it-IT"/>
              <a:t> di un sistema fisico è il rapporto tra il </a:t>
            </a:r>
            <a:r>
              <a:rPr lang="it-IT" altLang="it-IT">
                <a:solidFill>
                  <a:schemeClr val="tx1"/>
                </a:solidFill>
              </a:rPr>
              <a:t>lavoro compiuto e il tempo necessario</a:t>
            </a:r>
            <a:r>
              <a:rPr lang="it-IT" altLang="it-IT"/>
              <a:t> a svolgerlo:</a:t>
            </a:r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r>
              <a:rPr lang="it-IT" altLang="it-IT"/>
              <a:t>Il montacarichi ha una potenza maggiore del muratore.</a:t>
            </a:r>
          </a:p>
          <a:p>
            <a:pPr eaLnBrk="1">
              <a:buFontTx/>
              <a:buNone/>
            </a:pPr>
            <a:r>
              <a:rPr lang="it-IT" altLang="it-IT">
                <a:solidFill>
                  <a:srgbClr val="DC2300"/>
                </a:solidFill>
              </a:rPr>
              <a:t>Unità di misura</a:t>
            </a:r>
            <a:r>
              <a:rPr lang="it-IT" altLang="it-IT" i="1"/>
              <a:t> </a:t>
            </a:r>
            <a:r>
              <a:rPr lang="it-IT" altLang="it-IT"/>
              <a:t>della potenza:</a:t>
            </a:r>
            <a:r>
              <a:rPr lang="it-IT" altLang="it-IT" i="1"/>
              <a:t> </a:t>
            </a:r>
            <a:r>
              <a:rPr lang="it-IT" altLang="it-IT"/>
              <a:t>il </a:t>
            </a:r>
            <a:r>
              <a:rPr lang="it-IT" altLang="it-IT">
                <a:solidFill>
                  <a:srgbClr val="DC2300"/>
                </a:solidFill>
              </a:rPr>
              <a:t>watt</a:t>
            </a:r>
            <a:r>
              <a:rPr lang="it-IT" altLang="it-IT"/>
              <a:t> (W)‏</a:t>
            </a:r>
            <a:endParaRPr lang="it-IT" altLang="it-IT" b="1"/>
          </a:p>
        </p:txBody>
      </p:sp>
    </p:spTree>
    <p:extLst>
      <p:ext uri="{BB962C8B-B14F-4D97-AF65-F5344CB8AC3E}">
        <p14:creationId xmlns:p14="http://schemas.microsoft.com/office/powerpoint/2010/main" val="318698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</p:spPr>
        <p:txBody>
          <a:bodyPr/>
          <a:lstStyle/>
          <a:p>
            <a:pPr eaLnBrk="1"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 smtClean="0">
                <a:solidFill>
                  <a:srgbClr val="006B6B"/>
                </a:solidFill>
                <a:latin typeface="Arial Black" panose="020B0A04020102020204" pitchFamily="34" charset="0"/>
              </a:rPr>
              <a:t>La potenza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754188"/>
            <a:ext cx="635000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33400" y="685800"/>
            <a:ext cx="91884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None/>
            </a:pPr>
            <a:r>
              <a:rPr lang="it-IT" altLang="it-IT"/>
              <a:t>Un watt è la potenza di un sistema che compie in un secondo il lavoro di un Joule.</a:t>
            </a:r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endParaRPr lang="it-IT" altLang="it-IT"/>
          </a:p>
          <a:p>
            <a:pPr eaLnBrk="1">
              <a:buFontTx/>
              <a:buNone/>
            </a:pPr>
            <a:r>
              <a:rPr lang="it-IT" altLang="it-IT"/>
              <a:t>Una lampadina da 100 W assorbe in 1 s 100 J di energia elettrica, che trasforma in energia luminosa e calore.</a:t>
            </a:r>
          </a:p>
        </p:txBody>
      </p:sp>
    </p:spTree>
    <p:extLst>
      <p:ext uri="{BB962C8B-B14F-4D97-AF65-F5344CB8AC3E}">
        <p14:creationId xmlns:p14="http://schemas.microsoft.com/office/powerpoint/2010/main" val="1885880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Il lavoro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5188"/>
            <a:ext cx="252253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5289550"/>
            <a:ext cx="52451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2133600"/>
            <a:ext cx="265588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21288" y="5580063"/>
            <a:ext cx="46783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1920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4605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177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3749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8321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>
                <a:solidFill>
                  <a:srgbClr val="DC2300"/>
                </a:solidFill>
              </a:rPr>
              <a:t>W &lt; 0: lavoro resistente.</a:t>
            </a:r>
            <a:endParaRPr lang="it-IT" altLang="it-IT" sz="2800" b="1">
              <a:solidFill>
                <a:srgbClr val="DC23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3400" y="8382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>
                <a:solidFill>
                  <a:srgbClr val="DC2300"/>
                </a:solidFill>
              </a:rPr>
              <a:t>2)</a:t>
            </a:r>
            <a:r>
              <a:rPr lang="it-IT" altLang="it-IT"/>
              <a:t> </a:t>
            </a:r>
            <a:r>
              <a:rPr lang="it-IT" altLang="it-IT" u="sng"/>
              <a:t>Forza e spostamento antiparalleli </a:t>
            </a:r>
          </a:p>
          <a:p>
            <a:pPr>
              <a:buFontTx/>
              <a:buNone/>
            </a:pPr>
            <a:r>
              <a:rPr lang="it-IT" altLang="it-IT"/>
              <a:t>(stessa direzione e verso opposto).</a:t>
            </a:r>
          </a:p>
          <a:p>
            <a:pPr>
              <a:buFontTx/>
              <a:buNone/>
            </a:pPr>
            <a:endParaRPr lang="it-IT" altLang="it-IT"/>
          </a:p>
          <a:p>
            <a:pPr algn="r">
              <a:buFontTx/>
              <a:buNone/>
            </a:pPr>
            <a:r>
              <a:rPr lang="it-IT" altLang="it-IT"/>
              <a:t>Il guantone frena la palla.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Il lavoro è definito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Il lavoro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21288" y="5580063"/>
            <a:ext cx="46783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1" tIns="44996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indent="-1920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4605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19177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3749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832100" indent="-185738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2400" algn="l"/>
                <a:tab pos="3143250" algn="l"/>
                <a:tab pos="3592513" algn="l"/>
                <a:tab pos="4040188" algn="l"/>
                <a:tab pos="4491038" algn="l"/>
                <a:tab pos="4940300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4288" algn="l"/>
                <a:tab pos="8085138" algn="l"/>
                <a:tab pos="8534400" algn="l"/>
                <a:tab pos="89820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800">
                <a:solidFill>
                  <a:srgbClr val="DC2300"/>
                </a:solidFill>
              </a:rPr>
              <a:t>W = 0: lavoro nullo.</a:t>
            </a:r>
            <a:endParaRPr lang="it-IT" altLang="it-IT" sz="2800" b="1">
              <a:solidFill>
                <a:srgbClr val="DC23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667000"/>
            <a:ext cx="30241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692400"/>
            <a:ext cx="22971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5940425"/>
            <a:ext cx="2863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33400" y="954088"/>
            <a:ext cx="9188450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>
                <a:solidFill>
                  <a:srgbClr val="DC2300"/>
                </a:solidFill>
              </a:rPr>
              <a:t>3)</a:t>
            </a:r>
            <a:r>
              <a:rPr lang="it-IT" altLang="it-IT"/>
              <a:t> </a:t>
            </a:r>
            <a:r>
              <a:rPr lang="it-IT" altLang="it-IT" u="sng"/>
              <a:t>Forza e spostamento perpendicolari </a:t>
            </a:r>
          </a:p>
          <a:p>
            <a:pPr>
              <a:buFontTx/>
              <a:buNone/>
            </a:pPr>
            <a:r>
              <a:rPr lang="it-IT" altLang="it-IT"/>
              <a:t>La forza non influenza lo spostamento: né lo asseconda né lo ostacola.</a:t>
            </a:r>
          </a:p>
          <a:p>
            <a:pPr>
              <a:buFontTx/>
              <a:buNone/>
            </a:pPr>
            <a:endParaRPr lang="it-IT" altLang="it-IT"/>
          </a:p>
          <a:p>
            <a:pPr algn="r"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/>
              <a:t>Il lavoro è nullo: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Il lavoro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454150"/>
            <a:ext cx="8126412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91631" y="6444133"/>
            <a:ext cx="909736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1"/>
                </a:solidFill>
              </a:rPr>
              <a:t>Il lavoro </a:t>
            </a:r>
            <a:r>
              <a:rPr lang="it-IT" u="sng" smtClean="0">
                <a:solidFill>
                  <a:schemeClr val="tx1"/>
                </a:solidFill>
              </a:rPr>
              <a:t>dipende</a:t>
            </a:r>
            <a:r>
              <a:rPr lang="it-IT" smtClean="0">
                <a:solidFill>
                  <a:schemeClr val="tx1"/>
                </a:solidFill>
              </a:rPr>
              <a:t> dai due vettori F e s e dalla loro orientazione relativa, ma è un </a:t>
            </a:r>
            <a:r>
              <a:rPr lang="it-IT" u="sng" smtClean="0">
                <a:solidFill>
                  <a:schemeClr val="tx1"/>
                </a:solidFill>
              </a:rPr>
              <a:t>numero</a:t>
            </a:r>
            <a:endParaRPr lang="it-IT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07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888" y="-6473"/>
            <a:ext cx="7416824" cy="7721626"/>
          </a:xfrm>
        </p:spPr>
      </p:pic>
      <p:sp>
        <p:nvSpPr>
          <p:cNvPr id="2" name="CasellaDiTesto 1"/>
          <p:cNvSpPr txBox="1"/>
          <p:nvPr/>
        </p:nvSpPr>
        <p:spPr>
          <a:xfrm>
            <a:off x="719832" y="971525"/>
            <a:ext cx="2613216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chemeClr val="tx1"/>
                </a:solidFill>
              </a:rPr>
              <a:t>Prodotto scalare</a:t>
            </a:r>
            <a:endParaRPr lang="it-IT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3200">
                <a:solidFill>
                  <a:srgbClr val="006B6B"/>
                </a:solidFill>
                <a:latin typeface="Arial Black" panose="020B0A04020102020204" pitchFamily="34" charset="0"/>
              </a:rPr>
              <a:t>Il lavoro come prodotto scalare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27876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31" y="1385887"/>
            <a:ext cx="3098525" cy="13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862013" y="6480175"/>
            <a:ext cx="8820150" cy="715963"/>
            <a:chOff x="544" y="4082"/>
            <a:chExt cx="5555" cy="451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4082"/>
              <a:ext cx="1351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544" y="4127"/>
              <a:ext cx="5556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9991" tIns="44996" rIns="89991" bIns="44996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indent="-192088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1460500" indent="-185738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1917700" indent="-185738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2374900" indent="-185738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2832100" indent="-185738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2400" algn="l"/>
                  <a:tab pos="3143250" algn="l"/>
                  <a:tab pos="3592513" algn="l"/>
                  <a:tab pos="4040188" algn="l"/>
                  <a:tab pos="4491038" algn="l"/>
                  <a:tab pos="4940300" algn="l"/>
                  <a:tab pos="5389563" algn="l"/>
                  <a:tab pos="5837238" algn="l"/>
                  <a:tab pos="6288088" algn="l"/>
                  <a:tab pos="6737350" algn="l"/>
                  <a:tab pos="7185025" algn="l"/>
                  <a:tab pos="7634288" algn="l"/>
                  <a:tab pos="8085138" algn="l"/>
                  <a:tab pos="8534400" algn="l"/>
                  <a:tab pos="89820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2800"/>
                <a:t>Ovvero                  , dove </a:t>
              </a:r>
              <a:r>
                <a:rPr lang="it-IT" altLang="it-IT" sz="2800">
                  <a:latin typeface="Symbol" panose="05050102010706020507" pitchFamily="18" charset="2"/>
                </a:rPr>
                <a:t></a:t>
              </a:r>
              <a:r>
                <a:rPr lang="it-IT" altLang="it-IT" sz="2800"/>
                <a:t> è l'angolo tra i due vettori.</a:t>
              </a:r>
            </a:p>
          </p:txBody>
        </p:sp>
      </p:grp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38200" y="941388"/>
            <a:ext cx="8688388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it-IT" altLang="it-IT" smtClean="0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 smtClean="0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r>
              <a:rPr lang="it-IT" altLang="it-IT" smtClean="0"/>
              <a:t>la </a:t>
            </a:r>
            <a:r>
              <a:rPr lang="it-IT" altLang="it-IT">
                <a:solidFill>
                  <a:srgbClr val="DC2300"/>
                </a:solidFill>
              </a:rPr>
              <a:t>formula generale del lavoro di una forza costante</a:t>
            </a:r>
            <a:r>
              <a:rPr lang="it-IT" altLang="it-IT"/>
              <a:t> è: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9950"/>
            <a:ext cx="72866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43400"/>
            <a:ext cx="2371725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" y="860425"/>
            <a:ext cx="9186863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 i="1" smtClean="0">
                <a:solidFill>
                  <a:srgbClr val="DC2300"/>
                </a:solidFill>
              </a:rPr>
              <a:t>W </a:t>
            </a:r>
            <a:r>
              <a:rPr lang="it-IT" altLang="it-IT" i="1">
                <a:solidFill>
                  <a:srgbClr val="DC2300"/>
                </a:solidFill>
              </a:rPr>
              <a:t>= Fs cos </a:t>
            </a:r>
            <a:r>
              <a:rPr lang="it-IT" altLang="it-IT">
                <a:solidFill>
                  <a:srgbClr val="DC2300"/>
                </a:solidFill>
                <a:latin typeface="Symbol" panose="05050102010706020507" pitchFamily="18" charset="2"/>
              </a:rPr>
              <a:t></a:t>
            </a:r>
            <a:r>
              <a:rPr lang="it-IT" altLang="it-IT"/>
              <a:t> contiene le tre formule viste in precedenza:</a:t>
            </a:r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buFontTx/>
              <a:buNone/>
            </a:pPr>
            <a:endParaRPr lang="it-IT" altLang="it-IT"/>
          </a:p>
          <a:p>
            <a:pPr>
              <a:spcAft>
                <a:spcPct val="0"/>
              </a:spcAft>
              <a:buFontTx/>
              <a:buNone/>
            </a:pPr>
            <a:endParaRPr lang="it-IT" altLang="it-IT" i="1">
              <a:solidFill>
                <a:srgbClr val="DC2300"/>
              </a:solidFill>
            </a:endParaRP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DC2300"/>
                </a:solidFill>
              </a:rPr>
              <a:t>Fatica e lavoro</a:t>
            </a:r>
            <a:r>
              <a:rPr lang="it-IT" altLang="it-IT"/>
              <a:t>: se un uomo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trasporta una valigia compie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un lavoro nullo ma i muscoli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risentono comunque della 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it-IT" altLang="it-IT"/>
              <a:t>fatica della forza esercitata.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36550" y="84138"/>
            <a:ext cx="9407525" cy="1068387"/>
          </a:xfrm>
          <a:ln/>
        </p:spPr>
        <p:txBody>
          <a:bodyPr/>
          <a:lstStyle/>
          <a:p>
            <a:pPr>
              <a:lnSpc>
                <a:spcPct val="100000"/>
              </a:lnSpc>
              <a:buFontTx/>
              <a:buNone/>
              <a:tabLst>
                <a:tab pos="330200" algn="l"/>
                <a:tab pos="776288" algn="l"/>
                <a:tab pos="1227138" algn="l"/>
                <a:tab pos="1676400" algn="l"/>
                <a:tab pos="2125663" algn="l"/>
                <a:tab pos="2573338" algn="l"/>
                <a:tab pos="3024188" algn="l"/>
                <a:tab pos="3473450" algn="l"/>
                <a:tab pos="3921125" algn="l"/>
                <a:tab pos="4371975" algn="l"/>
                <a:tab pos="4821238" algn="l"/>
                <a:tab pos="5270500" algn="l"/>
                <a:tab pos="5718175" algn="l"/>
                <a:tab pos="6169025" algn="l"/>
                <a:tab pos="6618288" algn="l"/>
                <a:tab pos="7065963" algn="l"/>
                <a:tab pos="7515225" algn="l"/>
                <a:tab pos="7966075" algn="l"/>
                <a:tab pos="8415338" algn="l"/>
                <a:tab pos="8863013" algn="l"/>
                <a:tab pos="9312275" algn="l"/>
              </a:tabLst>
            </a:pPr>
            <a:r>
              <a:rPr lang="it-IT" altLang="it-IT" sz="2600" smtClean="0">
                <a:solidFill>
                  <a:srgbClr val="E60000"/>
                </a:solidFill>
                <a:latin typeface="Arial Black" panose="020B0A04020102020204" pitchFamily="34" charset="0"/>
              </a:rPr>
              <a:t> </a:t>
            </a:r>
            <a:r>
              <a:rPr lang="it-IT" altLang="it-IT" sz="2600">
                <a:solidFill>
                  <a:srgbClr val="006B6B"/>
                </a:solidFill>
                <a:latin typeface="Arial Black" panose="020B0A04020102020204" pitchFamily="34" charset="0"/>
              </a:rPr>
              <a:t>La definizione di lavoro per una forza costante</a:t>
            </a:r>
            <a:endParaRPr lang="it-IT" altLang="it-IT" sz="3200">
              <a:solidFill>
                <a:srgbClr val="006B6B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376488" y="1066800"/>
            <a:ext cx="360362" cy="31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24188" y="1187450"/>
            <a:ext cx="360362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440238" y="1600200"/>
            <a:ext cx="36036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2339677"/>
            <a:ext cx="7286625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17550" y="1066800"/>
            <a:ext cx="9188450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5" rIns="89991" bIns="46795"/>
          <a:lstStyle>
            <a:lvl1pPr>
              <a:spcAft>
                <a:spcPts val="1425"/>
              </a:spcAft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85800" indent="-228600">
              <a:spcAft>
                <a:spcPts val="1138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371600" indent="-228600">
              <a:spcAft>
                <a:spcPts val="850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2057400" indent="-228600">
              <a:spcAft>
                <a:spcPts val="575"/>
              </a:spcAft>
              <a:buSzPct val="75000"/>
              <a:buFont typeface="Symbol" panose="05050102010706020507" pitchFamily="18" charset="2"/>
              <a:buChar char="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741613" indent="-323850">
              <a:spcAft>
                <a:spcPts val="288"/>
              </a:spcAft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1988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6560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41132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570413" indent="-3238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90488" algn="l"/>
                <a:tab pos="539750" algn="l"/>
                <a:tab pos="989013" algn="l"/>
                <a:tab pos="1438275" algn="l"/>
                <a:tab pos="1887538" algn="l"/>
                <a:tab pos="2336800" algn="l"/>
                <a:tab pos="2786063" algn="l"/>
                <a:tab pos="3235325" algn="l"/>
                <a:tab pos="3683000" algn="l"/>
                <a:tab pos="4133850" algn="l"/>
                <a:tab pos="4583113" algn="l"/>
                <a:tab pos="5032375" algn="l"/>
                <a:tab pos="5480050" algn="l"/>
                <a:tab pos="5930900" algn="l"/>
                <a:tab pos="6380163" algn="l"/>
                <a:tab pos="6827838" algn="l"/>
                <a:tab pos="7277100" algn="l"/>
                <a:tab pos="7727950" algn="l"/>
                <a:tab pos="8175625" algn="l"/>
                <a:tab pos="8624888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it-IT" altLang="it-IT"/>
              <a:t>Quando </a:t>
            </a:r>
            <a:r>
              <a:rPr lang="it-IT" altLang="it-IT" i="1"/>
              <a:t>F</a:t>
            </a:r>
            <a:r>
              <a:rPr lang="it-IT" altLang="it-IT"/>
              <a:t> e </a:t>
            </a:r>
            <a:r>
              <a:rPr lang="it-IT" altLang="it-IT" i="1"/>
              <a:t>s </a:t>
            </a:r>
            <a:r>
              <a:rPr lang="it-IT" altLang="it-IT"/>
              <a:t>non hanno la stessa direzione si scompone il vettore </a:t>
            </a:r>
            <a:r>
              <a:rPr lang="it-IT" altLang="it-IT" i="1"/>
              <a:t>F</a:t>
            </a:r>
            <a:r>
              <a:rPr lang="it-IT" altLang="it-IT"/>
              <a:t>:</a:t>
            </a:r>
          </a:p>
        </p:txBody>
      </p:sp>
      <p:sp>
        <p:nvSpPr>
          <p:cNvPr id="7" name="Arco 6"/>
          <p:cNvSpPr/>
          <p:nvPr/>
        </p:nvSpPr>
        <p:spPr bwMode="auto">
          <a:xfrm rot="5400000">
            <a:off x="5328345" y="3491809"/>
            <a:ext cx="1368150" cy="1368152"/>
          </a:xfrm>
          <a:prstGeom prst="arc">
            <a:avLst>
              <a:gd name="adj1" fmla="val 16200000"/>
              <a:gd name="adj2" fmla="val 1806005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96496" y="4211885"/>
            <a:ext cx="344966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tx1"/>
                </a:solidFill>
                <a:latin typeface="Symbol" panose="05050102010706020507" pitchFamily="18" charset="2"/>
              </a:rPr>
              <a:t>q</a:t>
            </a:r>
            <a:endParaRPr lang="it-IT" sz="24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6552480" y="5408705"/>
                <a:ext cx="1340110" cy="94461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it-IT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it-IT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q </a:t>
                </a:r>
              </a:p>
              <a:p>
                <a:r>
                  <a:rPr lang="it-IT">
                    <a:solidFill>
                      <a:schemeClr val="tx1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 </a:t>
                </a:r>
                <a:r>
                  <a:rPr lang="it-IT" smtClean="0">
                    <a:solidFill>
                      <a:schemeClr val="tx1"/>
                    </a:solidFill>
                    <a:latin typeface="Symbol" panose="05050102010706020507" pitchFamily="18" charset="2"/>
                    <a:ea typeface="Cambria Math" panose="02040503050406030204" pitchFamily="18" charset="0"/>
                  </a:rPr>
                  <a:t>    </a:t>
                </a:r>
                <a:r>
                  <a:rPr lang="it-IT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F</a:t>
                </a:r>
                <a:r>
                  <a:rPr lang="it-IT" baseline="-250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//</a:t>
                </a:r>
                <a:r>
                  <a:rPr lang="it-IT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s </a:t>
                </a:r>
              </a:p>
              <a:p>
                <a:endParaRPr lang="it-IT" sz="11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it-IT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= </a:t>
                </a:r>
                <a:r>
                  <a:rPr lang="it-IT" b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it-IT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· </a:t>
                </a:r>
                <a:r>
                  <a:rPr lang="it-IT" b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it-IT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0" y="5408705"/>
                <a:ext cx="1340110" cy="944618"/>
              </a:xfrm>
              <a:prstGeom prst="rect">
                <a:avLst/>
              </a:prstGeom>
              <a:blipFill>
                <a:blip r:embed="rId4"/>
                <a:stretch>
                  <a:fillRect l="-6364" t="-10323" r="-9545"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681</Words>
  <Application>Microsoft Office PowerPoint</Application>
  <PresentationFormat>Personalizzato</PresentationFormat>
  <Paragraphs>182</Paragraphs>
  <Slides>28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Cambria Math</vt:lpstr>
      <vt:lpstr>Lucida Sans Unicode</vt:lpstr>
      <vt:lpstr>Symbol</vt:lpstr>
      <vt:lpstr>Tahoma</vt:lpstr>
      <vt:lpstr>Times New Roman</vt:lpstr>
      <vt:lpstr>Verdana</vt:lpstr>
      <vt:lpstr>Wingdings</vt:lpstr>
      <vt:lpstr>Struttura predefinita</vt:lpstr>
      <vt:lpstr>1_Strutturato</vt:lpstr>
      <vt:lpstr>Il lavoro</vt:lpstr>
      <vt:lpstr>Il lavoro</vt:lpstr>
      <vt:lpstr>Il lavoro</vt:lpstr>
      <vt:lpstr>Il lavoro</vt:lpstr>
      <vt:lpstr>Il lavoro</vt:lpstr>
      <vt:lpstr>Presentazione standard di PowerPoint</vt:lpstr>
      <vt:lpstr>Il lavoro come prodotto scalare</vt:lpstr>
      <vt:lpstr>Presentazione standard di PowerPoint</vt:lpstr>
      <vt:lpstr> La definizione di lavoro per una forza costante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Energia cinetica</vt:lpstr>
      <vt:lpstr>Presentazione standard di PowerPoint</vt:lpstr>
      <vt:lpstr>Presentazione standard di PowerPoint</vt:lpstr>
      <vt:lpstr>Presentazione standard di PowerPoint</vt:lpstr>
      <vt:lpstr>Il teorema dell'energia cinetica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La potenza</vt:lpstr>
      <vt:lpstr>La potenza</vt:lpstr>
      <vt:lpstr>La potenza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10</dc:title>
  <dc:creator>Simona Graziadei</dc:creator>
  <cp:lastModifiedBy>Ferruccio</cp:lastModifiedBy>
  <cp:revision>58</cp:revision>
  <dcterms:modified xsi:type="dcterms:W3CDTF">2018-04-16T21:56:48Z</dcterms:modified>
</cp:coreProperties>
</file>