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82" r:id="rId2"/>
    <p:sldId id="281" r:id="rId3"/>
    <p:sldId id="280" r:id="rId4"/>
    <p:sldId id="283" r:id="rId5"/>
    <p:sldId id="259" r:id="rId6"/>
    <p:sldId id="267" r:id="rId7"/>
    <p:sldId id="290" r:id="rId8"/>
    <p:sldId id="292" r:id="rId9"/>
    <p:sldId id="260" r:id="rId10"/>
    <p:sldId id="269" r:id="rId11"/>
    <p:sldId id="291" r:id="rId12"/>
    <p:sldId id="270" r:id="rId13"/>
    <p:sldId id="275" r:id="rId14"/>
    <p:sldId id="277" r:id="rId15"/>
    <p:sldId id="276" r:id="rId16"/>
    <p:sldId id="278" r:id="rId17"/>
    <p:sldId id="279" r:id="rId18"/>
    <p:sldId id="284" r:id="rId19"/>
    <p:sldId id="285" r:id="rId20"/>
    <p:sldId id="288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74A1-F6DC-4D1C-87D7-73FAADBB870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02A7-B494-4C67-9C9D-A3AF912664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8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267" y="5949950"/>
            <a:ext cx="1193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11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13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51900" y="274639"/>
            <a:ext cx="2745317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1" y="535006"/>
            <a:ext cx="8039100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74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1" y="785795"/>
            <a:ext cx="10987617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5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1" y="677882"/>
            <a:ext cx="10987617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82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44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4417" y="1989139"/>
            <a:ext cx="53848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12417" y="1989139"/>
            <a:ext cx="53848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79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9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2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07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21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989139"/>
            <a:ext cx="109728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431800" y="115889"/>
            <a:ext cx="1132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1400" i="1"/>
              <a:t>Raymond A. Serway, John W. Jewett, Jr. </a:t>
            </a:r>
            <a:r>
              <a:rPr lang="it-IT" altLang="it-IT" sz="1400" i="1"/>
              <a:t>- Fisica per Scienze ed Ingegneria -  Volume 1– Capitolo 5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267" y="5949950"/>
            <a:ext cx="1193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6717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9555" y="1017431"/>
            <a:ext cx="10762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smtClean="0"/>
              <a:t>Diagrammi di corpo libero</a:t>
            </a:r>
          </a:p>
          <a:p>
            <a:endParaRPr lang="it-IT" sz="3200"/>
          </a:p>
          <a:p>
            <a:r>
              <a:rPr lang="it-IT" sz="2800" smtClean="0"/>
              <a:t>Slides rielaborate da: </a:t>
            </a:r>
          </a:p>
          <a:p>
            <a:r>
              <a:rPr lang="it-IT" sz="2800" smtClean="0"/>
              <a:t>Serway-Jewett </a:t>
            </a:r>
          </a:p>
          <a:p>
            <a:r>
              <a:rPr lang="it-IT" sz="2800" smtClean="0"/>
              <a:t>Fisica per Scienze e Ingegneria</a:t>
            </a:r>
          </a:p>
          <a:p>
            <a:r>
              <a:rPr lang="it-IT" sz="2800" smtClean="0"/>
              <a:t>EDISES</a:t>
            </a:r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21713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" t="33584" r="-1" b="54498"/>
          <a:stretch/>
        </p:blipFill>
        <p:spPr>
          <a:xfrm>
            <a:off x="574169" y="291830"/>
            <a:ext cx="11138034" cy="18288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51249" r="-87" b="41702"/>
          <a:stretch/>
        </p:blipFill>
        <p:spPr>
          <a:xfrm>
            <a:off x="574169" y="2714010"/>
            <a:ext cx="11138034" cy="107977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t="58236" r="-349" b="32619"/>
          <a:stretch/>
        </p:blipFill>
        <p:spPr>
          <a:xfrm>
            <a:off x="574169" y="4270442"/>
            <a:ext cx="11138034" cy="14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7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514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3" b="16219"/>
          <a:stretch/>
        </p:blipFill>
        <p:spPr>
          <a:xfrm>
            <a:off x="3215680" y="489397"/>
            <a:ext cx="5760640" cy="6194738"/>
          </a:xfrm>
        </p:spPr>
      </p:pic>
      <p:sp>
        <p:nvSpPr>
          <p:cNvPr id="2" name="CasellaDiTesto 1"/>
          <p:cNvSpPr txBox="1"/>
          <p:nvPr/>
        </p:nvSpPr>
        <p:spPr>
          <a:xfrm>
            <a:off x="3837904" y="2150764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chemeClr val="bg2"/>
                </a:solidFill>
              </a:rPr>
              <a:t>+y</a:t>
            </a:r>
            <a:endParaRPr lang="it-IT" sz="2400">
              <a:solidFill>
                <a:schemeClr val="bg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70617" y="326791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chemeClr val="bg2"/>
                </a:solidFill>
              </a:rPr>
              <a:t>+y</a:t>
            </a:r>
            <a:endParaRPr lang="it-IT" sz="2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" t="66491" r="262" b="25952"/>
          <a:stretch/>
        </p:blipFill>
        <p:spPr>
          <a:xfrm>
            <a:off x="567388" y="3204587"/>
            <a:ext cx="11138034" cy="115759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73540" r="-87" b="12108"/>
          <a:stretch/>
        </p:blipFill>
        <p:spPr>
          <a:xfrm>
            <a:off x="622808" y="4451446"/>
            <a:ext cx="11138034" cy="219845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" t="33584" r="-1" b="54498"/>
          <a:stretch/>
        </p:blipFill>
        <p:spPr>
          <a:xfrm>
            <a:off x="574169" y="167135"/>
            <a:ext cx="11138034" cy="18288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t="58236" r="-349" b="32619"/>
          <a:stretch/>
        </p:blipFill>
        <p:spPr>
          <a:xfrm>
            <a:off x="595098" y="1648285"/>
            <a:ext cx="11138034" cy="14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egnaposto contenuto 3" descr="0516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43"/>
          <a:stretch/>
        </p:blipFill>
        <p:spPr>
          <a:xfrm>
            <a:off x="1055441" y="116633"/>
            <a:ext cx="6259759" cy="6618029"/>
          </a:xfrm>
        </p:spPr>
      </p:pic>
      <p:sp>
        <p:nvSpPr>
          <p:cNvPr id="2" name="CasellaDiTesto 1"/>
          <p:cNvSpPr txBox="1"/>
          <p:nvPr/>
        </p:nvSpPr>
        <p:spPr>
          <a:xfrm>
            <a:off x="1828800" y="2264229"/>
            <a:ext cx="144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2"/>
                </a:solidFill>
              </a:rPr>
              <a:t>Attrito</a:t>
            </a:r>
            <a:endParaRPr lang="it-IT" sz="3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egnaposto contenuto 3" descr="0516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9046"/>
          <a:stretch/>
        </p:blipFill>
        <p:spPr>
          <a:xfrm>
            <a:off x="1055441" y="116633"/>
            <a:ext cx="9543872" cy="6618029"/>
          </a:xfrm>
        </p:spPr>
      </p:pic>
      <p:sp>
        <p:nvSpPr>
          <p:cNvPr id="2" name="CasellaDiTesto 1"/>
          <p:cNvSpPr txBox="1"/>
          <p:nvPr/>
        </p:nvSpPr>
        <p:spPr>
          <a:xfrm>
            <a:off x="1828800" y="2264229"/>
            <a:ext cx="144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2"/>
                </a:solidFill>
              </a:rPr>
              <a:t>Attrito</a:t>
            </a:r>
            <a:endParaRPr lang="it-IT" sz="3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2855641" y="1556792"/>
                <a:ext cx="225843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≤  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𝑁</m:t>
                      </m:r>
                    </m:oMath>
                  </m:oMathPara>
                </a14:m>
                <a:endParaRPr kumimoji="0" lang="it-IT" sz="3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1" y="1556792"/>
                <a:ext cx="2258439" cy="553998"/>
              </a:xfrm>
              <a:prstGeom prst="rect">
                <a:avLst/>
              </a:prstGeom>
              <a:blipFill>
                <a:blip r:embed="rId2"/>
                <a:stretch>
                  <a:fillRect b="-252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6528049" y="1741458"/>
            <a:ext cx="36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Forza di attrito radente statico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927648" y="3739098"/>
                <a:ext cx="24865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𝑁</m:t>
                      </m:r>
                    </m:oMath>
                  </m:oMathPara>
                </a14:m>
                <a:endParaRPr kumimoji="0" lang="it-IT" sz="3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8" y="3739098"/>
                <a:ext cx="2486514" cy="553998"/>
              </a:xfrm>
              <a:prstGeom prst="rect">
                <a:avLst/>
              </a:prstGeom>
              <a:blipFill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6600057" y="3820978"/>
            <a:ext cx="4013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Forza di attrito radente dinamico</a:t>
            </a:r>
          </a:p>
        </p:txBody>
      </p:sp>
    </p:spTree>
    <p:extLst>
      <p:ext uri="{BB962C8B-B14F-4D97-AF65-F5344CB8AC3E}">
        <p14:creationId xmlns:p14="http://schemas.microsoft.com/office/powerpoint/2010/main" val="41507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Segnaposto contenuto 3" descr="tab0501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3" b="17687"/>
          <a:stretch/>
        </p:blipFill>
        <p:spPr>
          <a:xfrm>
            <a:off x="406928" y="605307"/>
            <a:ext cx="10346419" cy="6053071"/>
          </a:xfrm>
        </p:spPr>
      </p:pic>
    </p:spTree>
    <p:extLst>
      <p:ext uri="{BB962C8B-B14F-4D97-AF65-F5344CB8AC3E}">
        <p14:creationId xmlns:p14="http://schemas.microsoft.com/office/powerpoint/2010/main" val="1776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Segnaposto contenuto 3" descr="0520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33"/>
          <a:stretch/>
        </p:blipFill>
        <p:spPr>
          <a:xfrm>
            <a:off x="261365" y="167425"/>
            <a:ext cx="11394016" cy="6600423"/>
          </a:xfrm>
        </p:spPr>
      </p:pic>
    </p:spTree>
    <p:extLst>
      <p:ext uri="{BB962C8B-B14F-4D97-AF65-F5344CB8AC3E}">
        <p14:creationId xmlns:p14="http://schemas.microsoft.com/office/powerpoint/2010/main" val="21916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egnaposto contenuto 3" descr="0519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0"/>
          <a:stretch/>
        </p:blipFill>
        <p:spPr>
          <a:xfrm>
            <a:off x="1052134" y="508807"/>
            <a:ext cx="6765342" cy="6213966"/>
          </a:xfrm>
        </p:spPr>
      </p:pic>
    </p:spTree>
    <p:extLst>
      <p:ext uri="{BB962C8B-B14F-4D97-AF65-F5344CB8AC3E}">
        <p14:creationId xmlns:p14="http://schemas.microsoft.com/office/powerpoint/2010/main" val="27933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8033" y="269386"/>
            <a:ext cx="4487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Quando si fermerà il disco?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78794" y="1648496"/>
            <a:ext cx="29770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F</a:t>
            </a:r>
            <a:r>
              <a:rPr lang="it-IT" sz="2800" baseline="-25000" smtClean="0"/>
              <a:t>x</a:t>
            </a:r>
            <a:r>
              <a:rPr lang="it-IT" sz="2800" smtClean="0"/>
              <a:t> </a:t>
            </a:r>
            <a:r>
              <a:rPr lang="it-IT" sz="2800"/>
              <a:t>= -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N</a:t>
            </a:r>
          </a:p>
          <a:p>
            <a:endParaRPr lang="it-IT" sz="2800"/>
          </a:p>
          <a:p>
            <a:r>
              <a:rPr lang="it-IT" sz="2800" smtClean="0"/>
              <a:t>F</a:t>
            </a:r>
            <a:r>
              <a:rPr lang="it-IT" sz="2800" baseline="-25000" smtClean="0"/>
              <a:t>y</a:t>
            </a:r>
            <a:r>
              <a:rPr lang="it-IT" sz="2800" smtClean="0"/>
              <a:t> </a:t>
            </a:r>
            <a:r>
              <a:rPr lang="it-IT" sz="2800"/>
              <a:t>= N  - mg  = </a:t>
            </a:r>
            <a:r>
              <a:rPr lang="it-IT" sz="2800" smtClean="0"/>
              <a:t>0</a:t>
            </a:r>
            <a:endParaRPr lang="it-IT" sz="2800"/>
          </a:p>
        </p:txBody>
      </p:sp>
      <p:sp>
        <p:nvSpPr>
          <p:cNvPr id="4" name="CasellaDiTesto 3"/>
          <p:cNvSpPr txBox="1"/>
          <p:nvPr/>
        </p:nvSpPr>
        <p:spPr>
          <a:xfrm>
            <a:off x="5162281" y="2079383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F</a:t>
            </a:r>
            <a:r>
              <a:rPr lang="it-IT" sz="2800" baseline="-25000" smtClean="0"/>
              <a:t>x</a:t>
            </a:r>
            <a:r>
              <a:rPr lang="it-IT" sz="2800" smtClean="0"/>
              <a:t> </a:t>
            </a:r>
            <a:r>
              <a:rPr lang="it-IT" sz="2800"/>
              <a:t>= -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mg</a:t>
            </a:r>
            <a:endParaRPr lang="it-IT" sz="2800"/>
          </a:p>
        </p:txBody>
      </p:sp>
      <p:sp>
        <p:nvSpPr>
          <p:cNvPr id="5" name="CasellaDiTesto 4"/>
          <p:cNvSpPr txBox="1"/>
          <p:nvPr/>
        </p:nvSpPr>
        <p:spPr>
          <a:xfrm>
            <a:off x="8843493" y="2079383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/>
              <a:t>a</a:t>
            </a:r>
            <a:r>
              <a:rPr lang="it-IT" sz="2800" baseline="-25000" smtClean="0"/>
              <a:t>x</a:t>
            </a:r>
            <a:r>
              <a:rPr lang="it-IT" sz="2800" smtClean="0"/>
              <a:t> </a:t>
            </a:r>
            <a:r>
              <a:rPr lang="it-IT" sz="2800"/>
              <a:t>= -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   g</a:t>
            </a:r>
            <a:endParaRPr lang="it-IT" sz="2800"/>
          </a:p>
        </p:txBody>
      </p:sp>
      <p:sp>
        <p:nvSpPr>
          <p:cNvPr id="6" name="CasellaDiTesto 5"/>
          <p:cNvSpPr txBox="1"/>
          <p:nvPr/>
        </p:nvSpPr>
        <p:spPr>
          <a:xfrm>
            <a:off x="5132193" y="3455288"/>
            <a:ext cx="2380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v</a:t>
            </a:r>
            <a:r>
              <a:rPr lang="it-IT" sz="2800" baseline="-25000" smtClean="0"/>
              <a:t>x</a:t>
            </a:r>
            <a:r>
              <a:rPr lang="it-IT" sz="2800" smtClean="0"/>
              <a:t> </a:t>
            </a:r>
            <a:r>
              <a:rPr lang="it-IT" sz="2800"/>
              <a:t>= </a:t>
            </a:r>
            <a:r>
              <a:rPr lang="it-IT" sz="2800" smtClean="0"/>
              <a:t>a</a:t>
            </a:r>
            <a:r>
              <a:rPr lang="it-IT" sz="2800" baseline="-25000" smtClean="0"/>
              <a:t>x </a:t>
            </a:r>
            <a:r>
              <a:rPr lang="it-IT" sz="2800" smtClean="0"/>
              <a:t>t  + v</a:t>
            </a:r>
            <a:r>
              <a:rPr lang="it-IT" sz="2800" baseline="-25000" smtClean="0"/>
              <a:t>0</a:t>
            </a:r>
            <a:endParaRPr lang="it-IT" sz="2800"/>
          </a:p>
        </p:txBody>
      </p:sp>
      <p:sp>
        <p:nvSpPr>
          <p:cNvPr id="7" name="CasellaDiTesto 6"/>
          <p:cNvSpPr txBox="1"/>
          <p:nvPr/>
        </p:nvSpPr>
        <p:spPr>
          <a:xfrm>
            <a:off x="5155803" y="4277396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/>
              <a:t>0</a:t>
            </a:r>
            <a:r>
              <a:rPr lang="it-IT" sz="2800" smtClean="0"/>
              <a:t> </a:t>
            </a:r>
            <a:r>
              <a:rPr lang="it-IT" sz="2800"/>
              <a:t>= </a:t>
            </a:r>
            <a:r>
              <a:rPr lang="it-IT" sz="2800" smtClean="0"/>
              <a:t>a</a:t>
            </a:r>
            <a:r>
              <a:rPr lang="it-IT" sz="2800" baseline="-25000" smtClean="0"/>
              <a:t>x </a:t>
            </a:r>
            <a:r>
              <a:rPr lang="it-IT" sz="2800" smtClean="0"/>
              <a:t>t  + v</a:t>
            </a:r>
            <a:r>
              <a:rPr lang="it-IT" sz="2800" baseline="-25000" smtClean="0"/>
              <a:t>0</a:t>
            </a:r>
            <a:endParaRPr lang="it-IT" sz="2800"/>
          </a:p>
        </p:txBody>
      </p:sp>
      <p:sp>
        <p:nvSpPr>
          <p:cNvPr id="8" name="CasellaDiTesto 7"/>
          <p:cNvSpPr txBox="1"/>
          <p:nvPr/>
        </p:nvSpPr>
        <p:spPr>
          <a:xfrm>
            <a:off x="8321889" y="4313885"/>
            <a:ext cx="3681221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t </a:t>
            </a:r>
            <a:r>
              <a:rPr lang="it-IT" sz="2800"/>
              <a:t>= </a:t>
            </a:r>
            <a:r>
              <a:rPr lang="it-IT" sz="2800" smtClean="0"/>
              <a:t>- v</a:t>
            </a:r>
            <a:r>
              <a:rPr lang="it-IT" sz="2800" baseline="-25000" smtClean="0"/>
              <a:t>0 </a:t>
            </a:r>
            <a:r>
              <a:rPr lang="it-IT" sz="2800" smtClean="0"/>
              <a:t>/a</a:t>
            </a:r>
            <a:r>
              <a:rPr lang="it-IT" sz="2800" baseline="-25000" smtClean="0"/>
              <a:t>x </a:t>
            </a:r>
          </a:p>
          <a:p>
            <a:r>
              <a:rPr lang="it-IT" sz="2800" baseline="-25000"/>
              <a:t> </a:t>
            </a:r>
            <a:r>
              <a:rPr lang="it-IT" sz="2800" baseline="-25000" smtClean="0"/>
              <a:t>  </a:t>
            </a:r>
          </a:p>
          <a:p>
            <a:r>
              <a:rPr lang="it-IT" sz="2800" smtClean="0"/>
              <a:t>  = </a:t>
            </a:r>
            <a:r>
              <a:rPr lang="it-IT" sz="2800"/>
              <a:t>v</a:t>
            </a:r>
            <a:r>
              <a:rPr lang="it-IT" sz="2800" baseline="-25000"/>
              <a:t>0 </a:t>
            </a:r>
            <a:r>
              <a:rPr lang="it-IT" sz="2800" smtClean="0"/>
              <a:t>/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</a:t>
            </a:r>
            <a:endParaRPr lang="it-IT" sz="2800"/>
          </a:p>
        </p:txBody>
      </p:sp>
      <p:sp>
        <p:nvSpPr>
          <p:cNvPr id="9" name="Parentesi graffa chiusa 8"/>
          <p:cNvSpPr/>
          <p:nvPr/>
        </p:nvSpPr>
        <p:spPr>
          <a:xfrm>
            <a:off x="4134118" y="1648496"/>
            <a:ext cx="321972" cy="138499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529714" y="2065781"/>
            <a:ext cx="23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m             m </a:t>
            </a:r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27403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egnaposto contenuto 3" descr="0508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33"/>
          <a:stretch/>
        </p:blipFill>
        <p:spPr>
          <a:xfrm>
            <a:off x="1870146" y="649577"/>
            <a:ext cx="5226113" cy="6111831"/>
          </a:xfrm>
        </p:spPr>
      </p:pic>
    </p:spTree>
    <p:extLst>
      <p:ext uri="{BB962C8B-B14F-4D97-AF65-F5344CB8AC3E}">
        <p14:creationId xmlns:p14="http://schemas.microsoft.com/office/powerpoint/2010/main" val="2950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8033" y="269386"/>
            <a:ext cx="48837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800" smtClean="0"/>
          </a:p>
          <a:p>
            <a:r>
              <a:rPr lang="it-IT" sz="2800" smtClean="0"/>
              <a:t>Quanto spazio avrà percorso?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51203" y="1968546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/>
              <a:t>a</a:t>
            </a:r>
            <a:r>
              <a:rPr lang="it-IT" sz="2800" baseline="-25000" smtClean="0"/>
              <a:t>x</a:t>
            </a:r>
            <a:r>
              <a:rPr lang="it-IT" sz="2800" smtClean="0"/>
              <a:t> </a:t>
            </a:r>
            <a:r>
              <a:rPr lang="it-IT" sz="2800"/>
              <a:t>= - </a:t>
            </a:r>
            <a:r>
              <a:rPr lang="it-IT" sz="2800" smtClean="0">
                <a:latin typeface="Symbol" panose="05050102010706020507" pitchFamily="18" charset="2"/>
              </a:rPr>
              <a:t>m</a:t>
            </a:r>
            <a:r>
              <a:rPr lang="it-IT" sz="2800" baseline="-25000" smtClean="0"/>
              <a:t>k</a:t>
            </a:r>
            <a:r>
              <a:rPr lang="it-IT" sz="2800" smtClean="0"/>
              <a:t> g</a:t>
            </a:r>
            <a:endParaRPr lang="it-IT" sz="2800"/>
          </a:p>
        </p:txBody>
      </p:sp>
      <p:sp>
        <p:nvSpPr>
          <p:cNvPr id="8" name="CasellaDiTesto 7"/>
          <p:cNvSpPr txBox="1"/>
          <p:nvPr/>
        </p:nvSpPr>
        <p:spPr>
          <a:xfrm>
            <a:off x="4982944" y="1736939"/>
            <a:ext cx="3681221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t </a:t>
            </a:r>
            <a:r>
              <a:rPr lang="it-IT" sz="2800"/>
              <a:t>= </a:t>
            </a:r>
            <a:r>
              <a:rPr lang="it-IT" sz="2800" smtClean="0"/>
              <a:t>- v</a:t>
            </a:r>
            <a:r>
              <a:rPr lang="it-IT" sz="2800" baseline="-25000" smtClean="0"/>
              <a:t>0 </a:t>
            </a:r>
            <a:r>
              <a:rPr lang="it-IT" sz="2800" smtClean="0"/>
              <a:t>/a</a:t>
            </a:r>
            <a:r>
              <a:rPr lang="it-IT" sz="2800" baseline="-25000" smtClean="0"/>
              <a:t>x </a:t>
            </a:r>
          </a:p>
          <a:p>
            <a:r>
              <a:rPr lang="it-IT" sz="2800" baseline="-25000"/>
              <a:t> </a:t>
            </a:r>
            <a:r>
              <a:rPr lang="it-IT" sz="2800" baseline="-25000" smtClean="0"/>
              <a:t>  </a:t>
            </a:r>
          </a:p>
          <a:p>
            <a:r>
              <a:rPr lang="it-IT" sz="2800" smtClean="0"/>
              <a:t>  =   v</a:t>
            </a:r>
            <a:r>
              <a:rPr lang="it-IT" sz="2800" baseline="-25000" smtClean="0"/>
              <a:t>0 </a:t>
            </a:r>
            <a:r>
              <a:rPr lang="it-IT" sz="2800" smtClean="0"/>
              <a:t>/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</a:t>
            </a:r>
            <a:endParaRPr lang="it-IT" sz="2800"/>
          </a:p>
        </p:txBody>
      </p:sp>
      <p:sp>
        <p:nvSpPr>
          <p:cNvPr id="11" name="CasellaDiTesto 10"/>
          <p:cNvSpPr txBox="1"/>
          <p:nvPr/>
        </p:nvSpPr>
        <p:spPr>
          <a:xfrm>
            <a:off x="1923834" y="3322236"/>
            <a:ext cx="4372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/>
              <a:t>x</a:t>
            </a:r>
            <a:r>
              <a:rPr lang="it-IT" sz="2800" smtClean="0"/>
              <a:t> </a:t>
            </a:r>
            <a:r>
              <a:rPr lang="it-IT" sz="2800"/>
              <a:t>= </a:t>
            </a:r>
            <a:r>
              <a:rPr lang="it-IT" sz="2800" smtClean="0"/>
              <a:t>½ a</a:t>
            </a:r>
            <a:r>
              <a:rPr lang="it-IT" sz="2800" baseline="-25000"/>
              <a:t>x</a:t>
            </a:r>
            <a:r>
              <a:rPr lang="it-IT" sz="2800" smtClean="0"/>
              <a:t> t</a:t>
            </a:r>
            <a:r>
              <a:rPr lang="it-IT" sz="2800" baseline="30000" smtClean="0"/>
              <a:t>2</a:t>
            </a:r>
            <a:r>
              <a:rPr lang="it-IT" sz="2800" smtClean="0"/>
              <a:t>   +  v</a:t>
            </a:r>
            <a:r>
              <a:rPr lang="it-IT" sz="2800" baseline="-25000" smtClean="0"/>
              <a:t>o</a:t>
            </a:r>
            <a:r>
              <a:rPr lang="it-IT" sz="2800" smtClean="0"/>
              <a:t> t   + x</a:t>
            </a:r>
            <a:r>
              <a:rPr lang="it-IT" sz="2800" baseline="-25000" smtClean="0"/>
              <a:t>0</a:t>
            </a:r>
            <a:endParaRPr lang="it-IT" sz="2800" baseline="-25000"/>
          </a:p>
        </p:txBody>
      </p:sp>
      <p:sp>
        <p:nvSpPr>
          <p:cNvPr id="12" name="CasellaDiTesto 11"/>
          <p:cNvSpPr txBox="1"/>
          <p:nvPr/>
        </p:nvSpPr>
        <p:spPr>
          <a:xfrm>
            <a:off x="1278903" y="4240756"/>
            <a:ext cx="8019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x - x</a:t>
            </a:r>
            <a:r>
              <a:rPr lang="it-IT" sz="2800" baseline="-25000" smtClean="0"/>
              <a:t>0 </a:t>
            </a:r>
            <a:r>
              <a:rPr lang="it-IT" sz="2800" smtClean="0"/>
              <a:t>= ½ (-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g)  (</a:t>
            </a:r>
            <a:r>
              <a:rPr lang="it-IT" sz="2800"/>
              <a:t>v</a:t>
            </a:r>
            <a:r>
              <a:rPr lang="it-IT" sz="2800" baseline="-25000"/>
              <a:t>0 </a:t>
            </a:r>
            <a:r>
              <a:rPr lang="it-IT" sz="2800"/>
              <a:t>/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g)</a:t>
            </a:r>
            <a:r>
              <a:rPr lang="it-IT" sz="2800" baseline="30000" smtClean="0"/>
              <a:t>2</a:t>
            </a:r>
            <a:r>
              <a:rPr lang="it-IT" sz="2800" smtClean="0"/>
              <a:t>   +  v</a:t>
            </a:r>
            <a:r>
              <a:rPr lang="it-IT" sz="2800" baseline="-25000" smtClean="0"/>
              <a:t>o</a:t>
            </a:r>
            <a:r>
              <a:rPr lang="it-IT" sz="2800" smtClean="0"/>
              <a:t> (v</a:t>
            </a:r>
            <a:r>
              <a:rPr lang="it-IT" sz="2800" baseline="-25000" smtClean="0"/>
              <a:t>0 </a:t>
            </a:r>
            <a:r>
              <a:rPr lang="it-IT" sz="2800"/>
              <a:t>/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g)</a:t>
            </a:r>
            <a:endParaRPr lang="it-IT" sz="2800" baseline="-25000"/>
          </a:p>
        </p:txBody>
      </p:sp>
      <p:sp>
        <p:nvSpPr>
          <p:cNvPr id="13" name="CasellaDiTesto 12"/>
          <p:cNvSpPr txBox="1"/>
          <p:nvPr/>
        </p:nvSpPr>
        <p:spPr>
          <a:xfrm>
            <a:off x="2216922" y="4998469"/>
            <a:ext cx="296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= ½ v</a:t>
            </a:r>
            <a:r>
              <a:rPr lang="it-IT" sz="2800" baseline="-25000" smtClean="0"/>
              <a:t>0</a:t>
            </a:r>
            <a:r>
              <a:rPr lang="it-IT" sz="2800" baseline="30000" smtClean="0"/>
              <a:t>2</a:t>
            </a:r>
            <a:r>
              <a:rPr lang="it-IT" sz="2800" baseline="-25000" smtClean="0"/>
              <a:t> </a:t>
            </a:r>
            <a:r>
              <a:rPr lang="it-IT" sz="2800"/>
              <a:t>/ </a:t>
            </a:r>
            <a:r>
              <a:rPr lang="it-IT" sz="2800">
                <a:latin typeface="Symbol" panose="05050102010706020507" pitchFamily="18" charset="2"/>
              </a:rPr>
              <a:t>m</a:t>
            </a:r>
            <a:r>
              <a:rPr lang="it-IT" sz="2800" baseline="-25000"/>
              <a:t>k</a:t>
            </a:r>
            <a:r>
              <a:rPr lang="it-IT" sz="2800"/>
              <a:t> </a:t>
            </a:r>
            <a:r>
              <a:rPr lang="it-IT" sz="2800" smtClean="0"/>
              <a:t>g</a:t>
            </a:r>
            <a:endParaRPr lang="it-IT" sz="2800" baseline="-25000"/>
          </a:p>
        </p:txBody>
      </p:sp>
    </p:spTree>
    <p:extLst>
      <p:ext uri="{BB962C8B-B14F-4D97-AF65-F5344CB8AC3E}">
        <p14:creationId xmlns:p14="http://schemas.microsoft.com/office/powerpoint/2010/main" val="5918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egnaposto contenuto 3" descr="0504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1" r="14035"/>
          <a:stretch/>
        </p:blipFill>
        <p:spPr>
          <a:xfrm>
            <a:off x="1068940" y="516682"/>
            <a:ext cx="6426559" cy="6341318"/>
          </a:xfrm>
        </p:spPr>
      </p:pic>
      <p:sp>
        <p:nvSpPr>
          <p:cNvPr id="2" name="CasellaDiTesto 1"/>
          <p:cNvSpPr txBox="1"/>
          <p:nvPr/>
        </p:nvSpPr>
        <p:spPr>
          <a:xfrm>
            <a:off x="7856109" y="2202287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smtClean="0"/>
              <a:t>F</a:t>
            </a:r>
            <a:r>
              <a:rPr lang="it-IT" baseline="-25000" smtClean="0"/>
              <a:t>1</a:t>
            </a:r>
            <a:r>
              <a:rPr lang="it-IT" smtClean="0"/>
              <a:t> = (5 cos20° </a:t>
            </a:r>
            <a:r>
              <a:rPr lang="it-IT" b="1" smtClean="0"/>
              <a:t>x</a:t>
            </a:r>
            <a:r>
              <a:rPr lang="it-IT" smtClean="0"/>
              <a:t>  - 5 sen20°  </a:t>
            </a:r>
            <a:r>
              <a:rPr lang="it-IT" b="1" smtClean="0"/>
              <a:t>y </a:t>
            </a:r>
            <a:r>
              <a:rPr lang="it-IT" smtClean="0"/>
              <a:t>) </a:t>
            </a:r>
            <a:r>
              <a:rPr lang="it-IT" b="1" smtClean="0"/>
              <a:t>  </a:t>
            </a:r>
            <a:r>
              <a:rPr lang="it-IT" smtClean="0"/>
              <a:t>N</a:t>
            </a:r>
            <a:endParaRPr lang="it-IT" b="1"/>
          </a:p>
        </p:txBody>
      </p:sp>
      <p:sp>
        <p:nvSpPr>
          <p:cNvPr id="4" name="CasellaDiTesto 3"/>
          <p:cNvSpPr txBox="1"/>
          <p:nvPr/>
        </p:nvSpPr>
        <p:spPr>
          <a:xfrm>
            <a:off x="8010657" y="2715299"/>
            <a:ext cx="27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  </a:t>
            </a:r>
            <a:r>
              <a:rPr lang="it-IT" smtClean="0"/>
              <a:t>= (4.70 </a:t>
            </a:r>
            <a:r>
              <a:rPr lang="it-IT" b="1" smtClean="0"/>
              <a:t>x</a:t>
            </a:r>
            <a:r>
              <a:rPr lang="it-IT" smtClean="0"/>
              <a:t>  - 1.71  </a:t>
            </a:r>
            <a:r>
              <a:rPr lang="it-IT" b="1" smtClean="0"/>
              <a:t>y </a:t>
            </a:r>
            <a:r>
              <a:rPr lang="it-IT" smtClean="0"/>
              <a:t>)</a:t>
            </a:r>
            <a:r>
              <a:rPr lang="it-IT" b="1" smtClean="0"/>
              <a:t> </a:t>
            </a:r>
            <a:r>
              <a:rPr lang="it-IT" smtClean="0"/>
              <a:t>N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79719" y="3333491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smtClean="0"/>
              <a:t>F</a:t>
            </a:r>
            <a:r>
              <a:rPr lang="it-IT" baseline="-25000"/>
              <a:t>2</a:t>
            </a:r>
            <a:r>
              <a:rPr lang="it-IT" smtClean="0"/>
              <a:t> = (8 cos60° </a:t>
            </a:r>
            <a:r>
              <a:rPr lang="it-IT" b="1" smtClean="0"/>
              <a:t>x</a:t>
            </a:r>
            <a:r>
              <a:rPr lang="it-IT" smtClean="0"/>
              <a:t>  + 8 sen60°  </a:t>
            </a:r>
            <a:r>
              <a:rPr lang="it-IT" b="1" smtClean="0"/>
              <a:t>y</a:t>
            </a:r>
            <a:r>
              <a:rPr lang="it-IT" smtClean="0"/>
              <a:t>)</a:t>
            </a:r>
            <a:r>
              <a:rPr lang="it-IT" b="1" smtClean="0"/>
              <a:t>   </a:t>
            </a:r>
            <a:r>
              <a:rPr lang="it-IT" smtClean="0"/>
              <a:t>N</a:t>
            </a:r>
            <a:endParaRPr lang="it-IT" b="1"/>
          </a:p>
        </p:txBody>
      </p:sp>
      <p:sp>
        <p:nvSpPr>
          <p:cNvPr id="6" name="CasellaDiTesto 5"/>
          <p:cNvSpPr txBox="1"/>
          <p:nvPr/>
        </p:nvSpPr>
        <p:spPr>
          <a:xfrm>
            <a:off x="8021388" y="3872261"/>
            <a:ext cx="288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  </a:t>
            </a:r>
            <a:r>
              <a:rPr lang="it-IT" smtClean="0"/>
              <a:t>= (4.00 </a:t>
            </a:r>
            <a:r>
              <a:rPr lang="it-IT" b="1" smtClean="0"/>
              <a:t>x</a:t>
            </a:r>
            <a:r>
              <a:rPr lang="it-IT" smtClean="0"/>
              <a:t>  + 6.93  </a:t>
            </a:r>
            <a:r>
              <a:rPr lang="it-IT" b="1" smtClean="0"/>
              <a:t>y </a:t>
            </a:r>
            <a:r>
              <a:rPr lang="it-IT" smtClean="0"/>
              <a:t>)</a:t>
            </a:r>
            <a:r>
              <a:rPr lang="it-IT" b="1" smtClean="0"/>
              <a:t>  </a:t>
            </a:r>
            <a:r>
              <a:rPr lang="it-IT"/>
              <a:t>N</a:t>
            </a:r>
            <a:endParaRPr lang="it-IT" b="1"/>
          </a:p>
        </p:txBody>
      </p:sp>
      <p:sp>
        <p:nvSpPr>
          <p:cNvPr id="7" name="CasellaDiTesto 6"/>
          <p:cNvSpPr txBox="1"/>
          <p:nvPr/>
        </p:nvSpPr>
        <p:spPr>
          <a:xfrm>
            <a:off x="7993482" y="4554848"/>
            <a:ext cx="349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smtClean="0"/>
              <a:t>F</a:t>
            </a:r>
            <a:r>
              <a:rPr lang="it-IT" baseline="-25000" smtClean="0"/>
              <a:t>1 </a:t>
            </a:r>
            <a:r>
              <a:rPr lang="it-IT" smtClean="0"/>
              <a:t>+</a:t>
            </a:r>
            <a:r>
              <a:rPr lang="it-IT" baseline="-25000" smtClean="0"/>
              <a:t> </a:t>
            </a:r>
            <a:r>
              <a:rPr lang="it-IT" b="1" smtClean="0"/>
              <a:t>F</a:t>
            </a:r>
            <a:r>
              <a:rPr lang="it-IT" baseline="-25000" smtClean="0"/>
              <a:t>2</a:t>
            </a:r>
            <a:r>
              <a:rPr lang="it-IT" smtClean="0"/>
              <a:t> = (8.70 </a:t>
            </a:r>
            <a:r>
              <a:rPr lang="it-IT" b="1" smtClean="0"/>
              <a:t>x</a:t>
            </a:r>
            <a:r>
              <a:rPr lang="it-IT" smtClean="0"/>
              <a:t>  + 5.22  </a:t>
            </a:r>
            <a:r>
              <a:rPr lang="it-IT" b="1" smtClean="0"/>
              <a:t>y</a:t>
            </a:r>
            <a:r>
              <a:rPr lang="it-IT" smtClean="0"/>
              <a:t>)</a:t>
            </a:r>
            <a:r>
              <a:rPr lang="it-IT" b="1" smtClean="0"/>
              <a:t>   </a:t>
            </a:r>
            <a:r>
              <a:rPr lang="it-IT" smtClean="0"/>
              <a:t>N</a:t>
            </a:r>
            <a:endParaRPr lang="it-IT" b="1"/>
          </a:p>
        </p:txBody>
      </p:sp>
      <p:sp>
        <p:nvSpPr>
          <p:cNvPr id="8" name="CasellaDiTesto 7"/>
          <p:cNvSpPr txBox="1"/>
          <p:nvPr/>
        </p:nvSpPr>
        <p:spPr>
          <a:xfrm>
            <a:off x="8351946" y="5080739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smtClean="0"/>
              <a:t>||F</a:t>
            </a:r>
            <a:r>
              <a:rPr lang="it-IT" baseline="-25000" smtClean="0"/>
              <a:t>1 </a:t>
            </a:r>
            <a:r>
              <a:rPr lang="it-IT" smtClean="0"/>
              <a:t>+</a:t>
            </a:r>
            <a:r>
              <a:rPr lang="it-IT" baseline="-25000" smtClean="0"/>
              <a:t> </a:t>
            </a:r>
            <a:r>
              <a:rPr lang="it-IT" b="1" smtClean="0"/>
              <a:t>F</a:t>
            </a:r>
            <a:r>
              <a:rPr lang="it-IT" baseline="-25000" smtClean="0"/>
              <a:t>2</a:t>
            </a:r>
            <a:r>
              <a:rPr lang="it-IT" smtClean="0"/>
              <a:t> ||= 10.1</a:t>
            </a:r>
            <a:r>
              <a:rPr lang="it-IT" b="1" smtClean="0"/>
              <a:t>  </a:t>
            </a:r>
            <a:r>
              <a:rPr lang="it-IT" smtClean="0"/>
              <a:t>N</a:t>
            </a:r>
            <a:endParaRPr lang="it-IT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5676552" y="3295059"/>
                <a:ext cx="881825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/>
                        </a:rPr>
                        <m:t>𝐴</m:t>
                      </m:r>
                      <m:r>
                        <a:rPr lang="it-IT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it-IT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it-IT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552" y="3295059"/>
                <a:ext cx="881825" cy="274320"/>
              </a:xfrm>
              <a:prstGeom prst="rect">
                <a:avLst/>
              </a:prstGeom>
              <a:blipFill rotWithShape="1">
                <a:blip r:embed="rId3"/>
                <a:stretch>
                  <a:fillRect r="-8276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9388707" y="5499274"/>
                <a:ext cx="14352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it-IT" sz="2000" smtClean="0"/>
                  <a:t> 30.96°</a:t>
                </a:r>
                <a:endParaRPr lang="it-IT" sz="200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8707" y="5499274"/>
                <a:ext cx="143520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4237" b="-2575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3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3" descr="0510.gif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82"/>
          <a:stretch/>
        </p:blipFill>
        <p:spPr bwMode="auto">
          <a:xfrm>
            <a:off x="643945" y="731838"/>
            <a:ext cx="8548474" cy="591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32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egnaposto contenuto 3" descr="0512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9" b="20086"/>
          <a:stretch/>
        </p:blipFill>
        <p:spPr>
          <a:xfrm>
            <a:off x="2314084" y="631063"/>
            <a:ext cx="7714178" cy="5847009"/>
          </a:xfrm>
        </p:spPr>
      </p:pic>
    </p:spTree>
    <p:extLst>
      <p:ext uri="{BB962C8B-B14F-4D97-AF65-F5344CB8AC3E}">
        <p14:creationId xmlns:p14="http://schemas.microsoft.com/office/powerpoint/2010/main" val="5336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22"/>
          <a:stretch/>
        </p:blipFill>
        <p:spPr>
          <a:xfrm>
            <a:off x="535259" y="395592"/>
            <a:ext cx="11138034" cy="16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egnaposto contenuto 3" descr="0512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9" b="20086"/>
          <a:stretch/>
        </p:blipFill>
        <p:spPr>
          <a:xfrm>
            <a:off x="2314084" y="631063"/>
            <a:ext cx="7714178" cy="5847009"/>
          </a:xfrm>
        </p:spPr>
      </p:pic>
    </p:spTree>
    <p:extLst>
      <p:ext uri="{BB962C8B-B14F-4D97-AF65-F5344CB8AC3E}">
        <p14:creationId xmlns:p14="http://schemas.microsoft.com/office/powerpoint/2010/main" val="8522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" t="21719" r="-175" b="65960"/>
          <a:stretch/>
        </p:blipFill>
        <p:spPr>
          <a:xfrm>
            <a:off x="535259" y="4134256"/>
            <a:ext cx="11138034" cy="188716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22"/>
          <a:stretch/>
        </p:blipFill>
        <p:spPr>
          <a:xfrm>
            <a:off x="535259" y="395592"/>
            <a:ext cx="11138034" cy="160506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8" b="77773"/>
          <a:stretch/>
        </p:blipFill>
        <p:spPr>
          <a:xfrm>
            <a:off x="535259" y="2156299"/>
            <a:ext cx="1113803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7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514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3" b="16219"/>
          <a:stretch/>
        </p:blipFill>
        <p:spPr>
          <a:xfrm>
            <a:off x="3215680" y="489397"/>
            <a:ext cx="5760640" cy="6194738"/>
          </a:xfrm>
        </p:spPr>
      </p:pic>
      <p:sp>
        <p:nvSpPr>
          <p:cNvPr id="2" name="CasellaDiTesto 1"/>
          <p:cNvSpPr txBox="1"/>
          <p:nvPr/>
        </p:nvSpPr>
        <p:spPr>
          <a:xfrm>
            <a:off x="3837904" y="2150764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chemeClr val="bg2"/>
                </a:solidFill>
              </a:rPr>
              <a:t>+y</a:t>
            </a:r>
            <a:endParaRPr lang="it-IT" sz="2400">
              <a:solidFill>
                <a:schemeClr val="bg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70617" y="3267911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chemeClr val="bg2"/>
                </a:solidFill>
              </a:rPr>
              <a:t>+y</a:t>
            </a:r>
            <a:endParaRPr lang="it-IT" sz="2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239</Words>
  <Application>Microsoft Office PowerPoint</Application>
  <PresentationFormat>Personalizzato</PresentationFormat>
  <Paragraphs>45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1_Strutturato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Ferruccio</dc:creator>
  <cp:lastModifiedBy>Ferruccio Petrucci</cp:lastModifiedBy>
  <cp:revision>20</cp:revision>
  <dcterms:created xsi:type="dcterms:W3CDTF">2017-03-21T08:12:13Z</dcterms:created>
  <dcterms:modified xsi:type="dcterms:W3CDTF">2020-03-26T11:44:03Z</dcterms:modified>
</cp:coreProperties>
</file>