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71" autoAdjust="0"/>
  </p:normalViewPr>
  <p:slideViewPr>
    <p:cSldViewPr>
      <p:cViewPr>
        <p:scale>
          <a:sx n="125" d="100"/>
          <a:sy n="125" d="100"/>
        </p:scale>
        <p:origin x="-113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9B1A5-377C-492E-BBB9-3917E733F3BA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82528-8C66-48A0-94BF-C8A3A3C9BD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6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199951-2385-4043-9FD0-FB628585C19B}" type="datetimeFigureOut">
              <a:rPr lang="it-IT" smtClean="0"/>
              <a:pPr>
                <a:defRPr/>
              </a:pPr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41BE8-2BA8-497B-BFE5-19FB903572F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17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EAF14-18D8-40A9-AF69-E4E206F12538}" type="datetimeFigureOut">
              <a:rPr lang="it-IT" smtClean="0"/>
              <a:pPr>
                <a:defRPr/>
              </a:pPr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2B3F5-ECDD-4512-AEA3-5ADAF5E3098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53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81D54-AC73-41A8-B7F5-6BBDE7E355C9}" type="datetimeFigureOut">
              <a:rPr lang="it-IT" smtClean="0"/>
              <a:pPr>
                <a:defRPr/>
              </a:pPr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45758-EFCE-44C3-B414-98C4A7CD160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19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84C35-4FA4-498D-8457-E5DC62CFFE93}" type="datetimeFigureOut">
              <a:rPr lang="it-IT" smtClean="0"/>
              <a:pPr>
                <a:defRPr/>
              </a:pPr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6CF7E-28DB-402A-8A0E-F0E17058725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69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9C774-91BC-4CF4-BDF7-BF94084CE21E}" type="datetimeFigureOut">
              <a:rPr lang="it-IT" smtClean="0"/>
              <a:pPr>
                <a:defRPr/>
              </a:pPr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C277D-2032-4191-80E6-5929FE47C40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98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093DB-6CCC-48AE-9A0F-6AAFCB418BAF}" type="datetimeFigureOut">
              <a:rPr lang="it-IT" smtClean="0"/>
              <a:pPr>
                <a:defRPr/>
              </a:pPr>
              <a:t>26/02/2018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CC718-361F-4E73-B31C-E91671B6911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48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3066A-AD1B-433D-A427-1A2FF34E7D44}" type="datetimeFigureOut">
              <a:rPr lang="it-IT" smtClean="0"/>
              <a:pPr>
                <a:defRPr/>
              </a:pPr>
              <a:t>26/02/2018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2CC2E-9ADA-48C2-8D46-1E3833FF367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65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45CB7-7552-4FC2-83D8-59804321109C}" type="datetimeFigureOut">
              <a:rPr lang="it-IT" smtClean="0"/>
              <a:pPr>
                <a:defRPr/>
              </a:pPr>
              <a:t>26/02/2018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369DB-F059-479F-BF16-16A18ECC8EA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27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2FD6B-17D2-4665-819D-E700EDA34B73}" type="datetimeFigureOut">
              <a:rPr lang="it-IT" smtClean="0"/>
              <a:pPr>
                <a:defRPr/>
              </a:pPr>
              <a:t>26/02/2018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8594D-D8ED-4DB4-A2FD-9289B059316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84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C31E7-D605-4390-B800-CAB9C8AAE733}" type="datetimeFigureOut">
              <a:rPr lang="it-IT" smtClean="0"/>
              <a:pPr>
                <a:defRPr/>
              </a:pPr>
              <a:t>26/02/2018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745BC-DF22-4D24-BE3F-7025AD3B848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53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4CEDB-4D69-4F5E-9B6D-490FF874A630}" type="datetimeFigureOut">
              <a:rPr lang="it-IT" smtClean="0"/>
              <a:pPr>
                <a:defRPr/>
              </a:pPr>
              <a:t>26/02/2018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C3978-0EBE-463E-93FE-3D111F49517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75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781D54-AC73-41A8-B7F5-6BBDE7E355C9}" type="datetimeFigureOut">
              <a:rPr lang="it-IT" smtClean="0"/>
              <a:pPr>
                <a:defRPr/>
              </a:pPr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345758-EFCE-44C3-B414-98C4A7CD160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01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ctrTitle"/>
          </p:nvPr>
        </p:nvSpPr>
        <p:spPr>
          <a:xfrm>
            <a:off x="685800" y="446088"/>
            <a:ext cx="7772400" cy="1470025"/>
          </a:xfrm>
        </p:spPr>
        <p:txBody>
          <a:bodyPr/>
          <a:lstStyle/>
          <a:p>
            <a:r>
              <a:rPr lang="it-IT" b="1" smtClean="0"/>
              <a:t>Invasione celtica </a:t>
            </a:r>
            <a:br>
              <a:rPr lang="it-IT" b="1" smtClean="0"/>
            </a:br>
            <a:r>
              <a:rPr lang="it-IT" b="1" smtClean="0"/>
              <a:t>(XIII secolo a. C.)</a:t>
            </a:r>
            <a:endParaRPr lang="it-IT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3316" name="Immagin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276475"/>
            <a:ext cx="3810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457200" y="3514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87824" y="116632"/>
            <a:ext cx="3024336" cy="710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Datazione del Cantar de M</a:t>
            </a:r>
            <a:r>
              <a:rPr lang="es-ES" dirty="0"/>
              <a:t>í</a:t>
            </a:r>
            <a:r>
              <a:rPr lang="it-IT" dirty="0" smtClean="0"/>
              <a:t>o </a:t>
            </a:r>
            <a:r>
              <a:rPr lang="it-IT" dirty="0" err="1" smtClean="0"/>
              <a:t>Cid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827596"/>
            <a:ext cx="7776864" cy="62786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err="1"/>
              <a:t>Menéndez</a:t>
            </a:r>
            <a:r>
              <a:rPr lang="it-IT" sz="2400" b="1" dirty="0"/>
              <a:t> </a:t>
            </a:r>
            <a:r>
              <a:rPr lang="it-IT" sz="2400" b="1" dirty="0" err="1"/>
              <a:t>Pidal</a:t>
            </a:r>
            <a:r>
              <a:rPr lang="it-IT" sz="2400" dirty="0"/>
              <a:t> colloca il poema nella prima metà del XII secolo, intorno al 1140. Questi sono i principali argomenti: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(a)</a:t>
            </a:r>
            <a:r>
              <a:rPr lang="it-IT" sz="2400" dirty="0"/>
              <a:t> l’impiego elusivo dell’espressione </a:t>
            </a:r>
            <a:r>
              <a:rPr lang="it-IT" sz="2400" i="1" dirty="0" err="1"/>
              <a:t>el</a:t>
            </a:r>
            <a:r>
              <a:rPr lang="it-IT" sz="2400" i="1" dirty="0"/>
              <a:t> </a:t>
            </a:r>
            <a:r>
              <a:rPr lang="it-IT" sz="2400" i="1" dirty="0" err="1"/>
              <a:t>buen</a:t>
            </a:r>
            <a:r>
              <a:rPr lang="it-IT" sz="2400" i="1" dirty="0"/>
              <a:t> </a:t>
            </a:r>
            <a:r>
              <a:rPr lang="it-IT" sz="2400" i="1" dirty="0" err="1"/>
              <a:t>emperador</a:t>
            </a:r>
            <a:r>
              <a:rPr lang="it-IT" sz="2400" dirty="0"/>
              <a:t> per designare Alfonso VII (1126-1157) senza ricorrere al suo nome;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(b)</a:t>
            </a:r>
            <a:r>
              <a:rPr lang="it-IT" sz="2400" dirty="0"/>
              <a:t> il verso 3724 “</a:t>
            </a:r>
            <a:r>
              <a:rPr lang="it-IT" sz="2400" dirty="0" err="1"/>
              <a:t>Oy</a:t>
            </a:r>
            <a:r>
              <a:rPr lang="it-IT" sz="2400" dirty="0"/>
              <a:t> </a:t>
            </a:r>
            <a:r>
              <a:rPr lang="it-IT" sz="2400" dirty="0" err="1"/>
              <a:t>los</a:t>
            </a:r>
            <a:r>
              <a:rPr lang="it-IT" sz="2400" dirty="0"/>
              <a:t> </a:t>
            </a:r>
            <a:r>
              <a:rPr lang="it-IT" sz="2400" dirty="0" err="1"/>
              <a:t>reyes</a:t>
            </a:r>
            <a:r>
              <a:rPr lang="it-IT" sz="2400" dirty="0"/>
              <a:t> d’</a:t>
            </a:r>
            <a:r>
              <a:rPr lang="it-IT" sz="2400" dirty="0" err="1"/>
              <a:t>España</a:t>
            </a:r>
            <a:r>
              <a:rPr lang="it-IT" sz="2400" dirty="0"/>
              <a:t> </a:t>
            </a:r>
            <a:r>
              <a:rPr lang="it-IT" sz="2400" dirty="0" err="1"/>
              <a:t>sos</a:t>
            </a:r>
            <a:r>
              <a:rPr lang="it-IT" sz="2400" dirty="0"/>
              <a:t> </a:t>
            </a:r>
            <a:r>
              <a:rPr lang="it-IT" sz="2400" dirty="0" err="1"/>
              <a:t>parientes</a:t>
            </a:r>
            <a:r>
              <a:rPr lang="it-IT" sz="2400" dirty="0"/>
              <a:t> son” forse può rimandare alle nozze tra Blanca de Navarra e il futuro Sancho III di Castiglia celebrate proprio nel 1140;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(c)</a:t>
            </a:r>
            <a:r>
              <a:rPr lang="it-IT" sz="2400" dirty="0"/>
              <a:t> l’allusione nel </a:t>
            </a:r>
            <a:r>
              <a:rPr lang="it-IT" sz="2400" i="1" dirty="0"/>
              <a:t>Poema de Almería </a:t>
            </a:r>
            <a:r>
              <a:rPr lang="it-IT" sz="2400" dirty="0"/>
              <a:t>a quanto si cantava sul conto del </a:t>
            </a:r>
            <a:r>
              <a:rPr lang="it-IT" sz="2400" dirty="0" err="1"/>
              <a:t>Cid</a:t>
            </a:r>
            <a:r>
              <a:rPr lang="it-IT" sz="2400" dirty="0"/>
              <a:t> (il poema, scritto in latino, canta la campagna militare di Alfonso VII contro Almeria del 1147;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(d)</a:t>
            </a:r>
            <a:r>
              <a:rPr lang="it-IT" sz="2400" dirty="0"/>
              <a:t> l’impiego di arcaismi linguistici nel </a:t>
            </a:r>
            <a:r>
              <a:rPr lang="it-IT" sz="2400" i="1" dirty="0"/>
              <a:t>Cantar; </a:t>
            </a:r>
            <a:endParaRPr lang="it-IT" sz="2400" dirty="0"/>
          </a:p>
          <a:p>
            <a:r>
              <a:rPr lang="it-IT" sz="2400" dirty="0">
                <a:solidFill>
                  <a:srgbClr val="FF0000"/>
                </a:solidFill>
              </a:rPr>
              <a:t>(e)</a:t>
            </a:r>
            <a:r>
              <a:rPr lang="it-IT" sz="2400" dirty="0"/>
              <a:t> la fedeltà del poema ai fatti storici;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(f)</a:t>
            </a:r>
            <a:r>
              <a:rPr lang="it-IT" sz="2400" dirty="0"/>
              <a:t> la menzione della guerra che l’imperatore degli Almoravidi muove sui Montes </a:t>
            </a:r>
            <a:r>
              <a:rPr lang="it-IT" sz="2400" dirty="0" err="1"/>
              <a:t>Claros</a:t>
            </a:r>
            <a:r>
              <a:rPr lang="it-IT" sz="2400" dirty="0"/>
              <a:t> contro i ribelli Almohadi (avvenuta intorno al 1140).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2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3140968"/>
            <a:ext cx="6912768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b="1" dirty="0"/>
              <a:t>Russell</a:t>
            </a:r>
            <a:r>
              <a:rPr lang="it-IT" sz="3200" dirty="0"/>
              <a:t> [1952] osserva che gli usi cancellereschi e diplomatici del </a:t>
            </a:r>
            <a:r>
              <a:rPr lang="it-IT" sz="3200" i="1" dirty="0"/>
              <a:t>Cantar </a:t>
            </a:r>
            <a:r>
              <a:rPr lang="it-IT" sz="3200" dirty="0"/>
              <a:t>erano documentati solo a partire dall’ultimo quarto del XII secolo (quindi dal 1175 in avanti) e che l’arcaismo linguistico è caratteristico del genere epico.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987824" y="989844"/>
            <a:ext cx="3024336" cy="710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Datazione del Cantar de M</a:t>
            </a:r>
            <a:r>
              <a:rPr lang="es-ES" dirty="0"/>
              <a:t>í</a:t>
            </a:r>
            <a:r>
              <a:rPr lang="it-IT" dirty="0" smtClean="0"/>
              <a:t>o </a:t>
            </a:r>
            <a:r>
              <a:rPr lang="it-IT" dirty="0" err="1" smtClean="0"/>
              <a:t>Cid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16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2276872"/>
            <a:ext cx="7920880" cy="4832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200" b="1" dirty="0" err="1"/>
              <a:t>Ubieto</a:t>
            </a:r>
            <a:r>
              <a:rPr lang="it-IT" sz="2200" dirty="0"/>
              <a:t> [1957] non accetta gli argomenti </a:t>
            </a:r>
            <a:r>
              <a:rPr lang="it-IT" sz="2200" dirty="0" err="1"/>
              <a:t>pidaliani</a:t>
            </a:r>
            <a:r>
              <a:rPr lang="it-IT" sz="2200" dirty="0"/>
              <a:t> sull’uso di </a:t>
            </a:r>
            <a:r>
              <a:rPr lang="it-IT" sz="2200" i="1" dirty="0" err="1"/>
              <a:t>el</a:t>
            </a:r>
            <a:r>
              <a:rPr lang="it-IT" sz="2200" i="1" dirty="0"/>
              <a:t> </a:t>
            </a:r>
            <a:r>
              <a:rPr lang="it-IT" sz="2200" i="1" dirty="0" err="1"/>
              <a:t>buen</a:t>
            </a:r>
            <a:r>
              <a:rPr lang="it-IT" sz="2200" i="1" dirty="0"/>
              <a:t> </a:t>
            </a:r>
            <a:r>
              <a:rPr lang="it-IT" sz="2200" i="1" dirty="0" err="1"/>
              <a:t>emperador</a:t>
            </a:r>
            <a:r>
              <a:rPr lang="it-IT" sz="2200" dirty="0"/>
              <a:t>, dimostrando che così fu chiamato Alfonso VII anche dopo la sua morte; la menzione alla battaglia dei Montes </a:t>
            </a:r>
            <a:r>
              <a:rPr lang="it-IT" sz="2200" dirty="0" err="1"/>
              <a:t>Claros</a:t>
            </a:r>
            <a:r>
              <a:rPr lang="it-IT" sz="2200" dirty="0"/>
              <a:t> è solo un </a:t>
            </a:r>
            <a:r>
              <a:rPr lang="it-IT" sz="2200" i="1" dirty="0" err="1"/>
              <a:t>terminus</a:t>
            </a:r>
            <a:r>
              <a:rPr lang="it-IT" sz="2200" i="1" dirty="0"/>
              <a:t> post </a:t>
            </a:r>
            <a:r>
              <a:rPr lang="it-IT" sz="2200" i="1" dirty="0" err="1"/>
              <a:t>quem</a:t>
            </a:r>
            <a:r>
              <a:rPr lang="it-IT" sz="2200" dirty="0"/>
              <a:t>; altro </a:t>
            </a:r>
            <a:r>
              <a:rPr lang="it-IT" sz="2200" i="1" dirty="0" err="1"/>
              <a:t>terminus</a:t>
            </a:r>
            <a:r>
              <a:rPr lang="it-IT" sz="2200" i="1" dirty="0"/>
              <a:t> post </a:t>
            </a:r>
            <a:r>
              <a:rPr lang="it-IT" sz="2200" i="1" dirty="0" err="1"/>
              <a:t>quem</a:t>
            </a:r>
            <a:r>
              <a:rPr lang="it-IT" sz="2200" i="1" dirty="0"/>
              <a:t> </a:t>
            </a:r>
            <a:r>
              <a:rPr lang="it-IT" sz="2200" dirty="0"/>
              <a:t>la menzione di Cetina, ripopolata intorno al 1150. Si sofferma sull’impiego di Navarra per riferirsi a tutto il regno di Pamplona: v. 1187 “</a:t>
            </a:r>
            <a:r>
              <a:rPr lang="it-IT" sz="2200" dirty="0" err="1"/>
              <a:t>Mandó</a:t>
            </a:r>
            <a:r>
              <a:rPr lang="it-IT" sz="2200" dirty="0"/>
              <a:t> </a:t>
            </a:r>
            <a:r>
              <a:rPr lang="it-IT" sz="2200" dirty="0" err="1"/>
              <a:t>pregonar</a:t>
            </a:r>
            <a:r>
              <a:rPr lang="it-IT" sz="2200" dirty="0"/>
              <a:t> por </a:t>
            </a:r>
            <a:r>
              <a:rPr lang="it-IT" sz="2200" dirty="0" err="1"/>
              <a:t>Aragón</a:t>
            </a:r>
            <a:r>
              <a:rPr lang="it-IT" sz="2200" dirty="0"/>
              <a:t> y por Navarra”; all’epoca del </a:t>
            </a:r>
            <a:r>
              <a:rPr lang="it-IT" sz="2200" dirty="0" err="1" smtClean="0"/>
              <a:t>Cid</a:t>
            </a:r>
            <a:r>
              <a:rPr lang="it-IT" sz="2200" dirty="0" smtClean="0"/>
              <a:t>, </a:t>
            </a:r>
            <a:r>
              <a:rPr lang="it-IT" sz="2200" dirty="0" err="1"/>
              <a:t>Aragón</a:t>
            </a:r>
            <a:r>
              <a:rPr lang="it-IT" sz="2200" dirty="0"/>
              <a:t> e Navarra erano un solo regno, mentre nel </a:t>
            </a:r>
            <a:r>
              <a:rPr lang="it-IT" sz="2200" i="1" dirty="0"/>
              <a:t>Cantar </a:t>
            </a:r>
            <a:r>
              <a:rPr lang="it-IT" sz="2200" dirty="0"/>
              <a:t>si tratta di due regni. </a:t>
            </a:r>
            <a:endParaRPr lang="it-IT" sz="2200" dirty="0" smtClean="0"/>
          </a:p>
          <a:p>
            <a:r>
              <a:rPr lang="it-IT" sz="2200" dirty="0" smtClean="0"/>
              <a:t>All’epoca </a:t>
            </a:r>
            <a:r>
              <a:rPr lang="it-IT" sz="2200" dirty="0"/>
              <a:t>del </a:t>
            </a:r>
            <a:r>
              <a:rPr lang="it-IT" sz="2200" dirty="0" err="1"/>
              <a:t>Cid</a:t>
            </a:r>
            <a:r>
              <a:rPr lang="it-IT" sz="2200" dirty="0"/>
              <a:t> vi erano solo tre regni nella Spagna cristiana: castigliano-</a:t>
            </a:r>
            <a:r>
              <a:rPr lang="it-IT" sz="2200" dirty="0" err="1"/>
              <a:t>leonese</a:t>
            </a:r>
            <a:r>
              <a:rPr lang="it-IT" sz="2200" dirty="0"/>
              <a:t>, </a:t>
            </a:r>
            <a:r>
              <a:rPr lang="it-IT" sz="2200" dirty="0" err="1"/>
              <a:t>navarro</a:t>
            </a:r>
            <a:r>
              <a:rPr lang="it-IT" sz="2200" dirty="0"/>
              <a:t>-aragonese e la contea catalana. Intorno al 1150 il titolo di </a:t>
            </a:r>
            <a:r>
              <a:rPr lang="it-IT" sz="2200" i="1" dirty="0" err="1"/>
              <a:t>rex</a:t>
            </a:r>
            <a:r>
              <a:rPr lang="it-IT" sz="2200" i="1" dirty="0"/>
              <a:t> in Navarra </a:t>
            </a:r>
            <a:r>
              <a:rPr lang="it-IT" sz="2200" dirty="0"/>
              <a:t>sembra prendere il sopravvento su quello di </a:t>
            </a:r>
            <a:r>
              <a:rPr lang="it-IT" sz="2200" i="1" dirty="0"/>
              <a:t>Rex in </a:t>
            </a:r>
            <a:r>
              <a:rPr lang="it-IT" sz="2200" i="1" dirty="0" err="1"/>
              <a:t>Pampilona</a:t>
            </a:r>
            <a:r>
              <a:rPr lang="it-IT" sz="2200" dirty="0"/>
              <a:t>. Quindi posteriore 1150.</a:t>
            </a:r>
          </a:p>
          <a:p>
            <a:endParaRPr lang="it-IT" sz="2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987824" y="1205868"/>
            <a:ext cx="3024336" cy="710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Datazione del Cantar de M</a:t>
            </a:r>
            <a:r>
              <a:rPr lang="es-ES" dirty="0"/>
              <a:t>í</a:t>
            </a:r>
            <a:r>
              <a:rPr lang="it-IT" dirty="0" smtClean="0"/>
              <a:t>o </a:t>
            </a:r>
            <a:r>
              <a:rPr lang="it-IT" dirty="0" err="1" smtClean="0"/>
              <a:t>Cid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72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87824" y="989844"/>
            <a:ext cx="3024336" cy="710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Datazione del Cantar de M</a:t>
            </a:r>
            <a:r>
              <a:rPr lang="es-ES" dirty="0"/>
              <a:t>í</a:t>
            </a:r>
            <a:r>
              <a:rPr lang="it-IT" dirty="0" smtClean="0"/>
              <a:t>o </a:t>
            </a:r>
            <a:r>
              <a:rPr lang="it-IT" dirty="0" err="1" smtClean="0"/>
              <a:t>Cid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2636912"/>
            <a:ext cx="7992888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err="1"/>
              <a:t>Menéndez</a:t>
            </a:r>
            <a:r>
              <a:rPr lang="it-IT" sz="2400" b="1" dirty="0"/>
              <a:t> </a:t>
            </a:r>
            <a:r>
              <a:rPr lang="it-IT" sz="2400" b="1" dirty="0" err="1"/>
              <a:t>Pidal</a:t>
            </a:r>
            <a:r>
              <a:rPr lang="it-IT" sz="2400" dirty="0"/>
              <a:t> </a:t>
            </a:r>
            <a:r>
              <a:rPr lang="it-IT" sz="2400" dirty="0" smtClean="0"/>
              <a:t>nel </a:t>
            </a:r>
            <a:r>
              <a:rPr lang="it-IT" sz="2400" dirty="0"/>
              <a:t>1963 ipotizza la doppia stesura: il </a:t>
            </a:r>
            <a:r>
              <a:rPr lang="it-IT" sz="2400" i="1" dirty="0"/>
              <a:t>Cantar </a:t>
            </a:r>
            <a:r>
              <a:rPr lang="it-IT" sz="2400" dirty="0"/>
              <a:t>sarebbe opera di due autori, uno primitivo più vicino agli eventi </a:t>
            </a:r>
            <a:r>
              <a:rPr lang="it-IT" sz="2400" dirty="0" smtClean="0"/>
              <a:t>narrati, </a:t>
            </a:r>
            <a:r>
              <a:rPr lang="it-IT" sz="2400" dirty="0"/>
              <a:t>che avrebbe composto una prima versione intorno al 1110 [</a:t>
            </a:r>
            <a:r>
              <a:rPr lang="it-IT" sz="2400" i="1" dirty="0"/>
              <a:t>Cantar de </a:t>
            </a:r>
            <a:r>
              <a:rPr lang="it-IT" sz="2400" i="1" dirty="0" err="1"/>
              <a:t>Gormaz</a:t>
            </a:r>
            <a:r>
              <a:rPr lang="it-IT" sz="2400" dirty="0"/>
              <a:t>], e una seconda stesura, più fantasiosa, da collocare intorno al 1140 [</a:t>
            </a:r>
            <a:r>
              <a:rPr lang="it-IT" sz="2400" i="1" dirty="0"/>
              <a:t>Cantar de </a:t>
            </a:r>
            <a:r>
              <a:rPr lang="it-IT" sz="2400" i="1" dirty="0" err="1"/>
              <a:t>Medinaceli</a:t>
            </a:r>
            <a:r>
              <a:rPr lang="it-IT" sz="2400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4720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2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4338" name="Immagin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905000"/>
            <a:ext cx="61150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4340" name="CasellaDiTesto 5"/>
          <p:cNvSpPr txBox="1">
            <a:spLocks noChangeArrowheads="1"/>
          </p:cNvSpPr>
          <p:nvPr/>
        </p:nvSpPr>
        <p:spPr bwMode="auto">
          <a:xfrm>
            <a:off x="1331913" y="488950"/>
            <a:ext cx="496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Georgia" pitchFamily="18" charset="0"/>
              </a:rPr>
              <a:t>929 a. C. </a:t>
            </a:r>
          </a:p>
          <a:p>
            <a:r>
              <a:rPr lang="it-IT" sz="2400">
                <a:latin typeface="Georgia" pitchFamily="18" charset="0"/>
              </a:rPr>
              <a:t>Al-Andalus sotto il Califfato di ʿAbd al-Raḥmān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5362" name="Immagin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060575"/>
            <a:ext cx="61245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5364" name="CasellaDiTesto 3"/>
          <p:cNvSpPr txBox="1">
            <a:spLocks noChangeArrowheads="1"/>
          </p:cNvSpPr>
          <p:nvPr/>
        </p:nvSpPr>
        <p:spPr bwMode="auto">
          <a:xfrm>
            <a:off x="1403350" y="1052513"/>
            <a:ext cx="5905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latin typeface="Georgia" pitchFamily="18" charset="0"/>
              </a:rPr>
              <a:t>La frammentazione in </a:t>
            </a:r>
            <a:r>
              <a:rPr lang="it-IT" b="1" i="1" dirty="0" err="1">
                <a:latin typeface="Georgia" pitchFamily="18" charset="0"/>
              </a:rPr>
              <a:t>taifas</a:t>
            </a:r>
            <a:r>
              <a:rPr lang="it-IT" b="1" i="1" dirty="0">
                <a:latin typeface="Georgia" pitchFamily="18" charset="0"/>
              </a:rPr>
              <a:t> </a:t>
            </a:r>
            <a:r>
              <a:rPr lang="it-IT" b="1" dirty="0">
                <a:latin typeface="Georgia" pitchFamily="18" charset="0"/>
              </a:rPr>
              <a:t>di </a:t>
            </a:r>
            <a:r>
              <a:rPr lang="it-IT" b="1" dirty="0" smtClean="0">
                <a:latin typeface="Georgia" pitchFamily="18" charset="0"/>
              </a:rPr>
              <a:t>Al-</a:t>
            </a:r>
            <a:r>
              <a:rPr lang="it-IT" b="1" dirty="0" err="1" smtClean="0">
                <a:latin typeface="Georgia" pitchFamily="18" charset="0"/>
              </a:rPr>
              <a:t>Andalús</a:t>
            </a:r>
            <a:r>
              <a:rPr lang="it-IT" b="1" dirty="0" smtClean="0">
                <a:latin typeface="Georgia" pitchFamily="18" charset="0"/>
              </a:rPr>
              <a:t> </a:t>
            </a:r>
            <a:r>
              <a:rPr lang="it-IT" b="1" dirty="0">
                <a:latin typeface="Georgia" pitchFamily="18" charset="0"/>
              </a:rPr>
              <a:t>dopo la morte di </a:t>
            </a:r>
            <a:r>
              <a:rPr lang="it-IT" b="1" dirty="0" err="1">
                <a:latin typeface="Georgia" pitchFamily="18" charset="0"/>
              </a:rPr>
              <a:t>Almanzor</a:t>
            </a:r>
            <a:r>
              <a:rPr lang="it-IT" b="1" dirty="0">
                <a:latin typeface="Georgia" pitchFamily="18" charset="0"/>
              </a:rPr>
              <a:t> (1002)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6386" name="Immagin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981075"/>
            <a:ext cx="374332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560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7410" name="Immagin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620688"/>
            <a:ext cx="4181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860032" y="1628800"/>
            <a:ext cx="4283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Georgia" panose="02040502050405020303" pitchFamily="18" charset="0"/>
              </a:rPr>
              <a:t>«Cono </a:t>
            </a:r>
            <a:r>
              <a:rPr lang="it-IT" i="1" dirty="0" err="1">
                <a:latin typeface="Georgia" panose="02040502050405020303" pitchFamily="18" charset="0"/>
              </a:rPr>
              <a:t>aiutorio</a:t>
            </a:r>
            <a:r>
              <a:rPr lang="it-IT" i="1" dirty="0">
                <a:latin typeface="Georgia" panose="02040502050405020303" pitchFamily="18" charset="0"/>
              </a:rPr>
              <a:t> de </a:t>
            </a:r>
            <a:r>
              <a:rPr lang="it-IT" i="1" dirty="0" err="1">
                <a:latin typeface="Georgia" panose="02040502050405020303" pitchFamily="18" charset="0"/>
              </a:rPr>
              <a:t>nuestro</a:t>
            </a:r>
            <a:r>
              <a:rPr lang="it-IT" i="1" dirty="0">
                <a:latin typeface="Georgia" panose="02040502050405020303" pitchFamily="18" charset="0"/>
              </a:rPr>
              <a:t> 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it-IT" i="1" dirty="0" err="1">
                <a:latin typeface="Georgia" panose="02040502050405020303" pitchFamily="18" charset="0"/>
              </a:rPr>
              <a:t>dueno</a:t>
            </a:r>
            <a:r>
              <a:rPr lang="it-IT" i="1" dirty="0">
                <a:latin typeface="Georgia" panose="02040502050405020303" pitchFamily="18" charset="0"/>
              </a:rPr>
              <a:t>, </a:t>
            </a:r>
            <a:r>
              <a:rPr lang="it-IT" i="1" dirty="0" err="1">
                <a:latin typeface="Georgia" panose="02040502050405020303" pitchFamily="18" charset="0"/>
              </a:rPr>
              <a:t>dueno</a:t>
            </a:r>
            <a:r>
              <a:rPr lang="it-IT" i="1" dirty="0">
                <a:latin typeface="Georgia" panose="02040502050405020303" pitchFamily="18" charset="0"/>
              </a:rPr>
              <a:t> </a:t>
            </a:r>
            <a:r>
              <a:rPr lang="it-IT" i="1" dirty="0" err="1">
                <a:latin typeface="Georgia" panose="02040502050405020303" pitchFamily="18" charset="0"/>
              </a:rPr>
              <a:t>Christo</a:t>
            </a:r>
            <a:r>
              <a:rPr lang="it-IT" i="1" dirty="0">
                <a:latin typeface="Georgia" panose="02040502050405020303" pitchFamily="18" charset="0"/>
              </a:rPr>
              <a:t>, </a:t>
            </a:r>
            <a:r>
              <a:rPr lang="it-IT" i="1" dirty="0" err="1">
                <a:latin typeface="Georgia" panose="02040502050405020303" pitchFamily="18" charset="0"/>
              </a:rPr>
              <a:t>dueno</a:t>
            </a:r>
            <a:r>
              <a:rPr lang="it-IT" i="1" dirty="0">
                <a:latin typeface="Georgia" panose="02040502050405020303" pitchFamily="18" charset="0"/>
              </a:rPr>
              <a:t> </a:t>
            </a:r>
            <a:r>
              <a:rPr lang="it-IT" i="1" dirty="0" err="1">
                <a:latin typeface="Georgia" panose="02040502050405020303" pitchFamily="18" charset="0"/>
              </a:rPr>
              <a:t>Salbatore</a:t>
            </a:r>
            <a:r>
              <a:rPr lang="it-IT" i="1" dirty="0">
                <a:latin typeface="Georgia" panose="02040502050405020303" pitchFamily="18" charset="0"/>
              </a:rPr>
              <a:t>,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qual dueno get ena honore,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e qual duenno tienet ela mandatione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cono Patre, cono Spiritu Sancto,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enos sieculos de losieculos.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Faca nos Deus omnipotens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tal serbitio fere ke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denante ela sua face 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gaudioso segamus. Amen».</a:t>
            </a:r>
            <a:endParaRPr lang="it-IT" dirty="0">
              <a:latin typeface="Georgia" panose="02040502050405020303" pitchFamily="18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8437" name="Picture 5" descr="glosas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10698162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9462" name="Picture 6" descr="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1913" y="115888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1509" name="Picture 5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6013" y="549275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67904" y="2060848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Explicit</a:t>
            </a:r>
            <a:endParaRPr lang="it-IT" dirty="0"/>
          </a:p>
        </p:txBody>
      </p:sp>
      <p:pic>
        <p:nvPicPr>
          <p:cNvPr id="1027" name="Picture 3" descr="H:\Medieval\INCIPIT MIO C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1066800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Medieval\EXPLICIT MIO C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32" y="2461538"/>
            <a:ext cx="106680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31158" y="2098040"/>
            <a:ext cx="7873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/>
              <a:t>Incipit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75656" y="4355564"/>
            <a:ext cx="518457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Georgia" pitchFamily="18" charset="0"/>
              </a:rPr>
              <a:t>Quien</a:t>
            </a:r>
            <a:r>
              <a:rPr lang="it-IT" sz="1600" dirty="0" smtClean="0">
                <a:latin typeface="Georgia" pitchFamily="18" charset="0"/>
              </a:rPr>
              <a:t> </a:t>
            </a:r>
            <a:r>
              <a:rPr lang="it-IT" sz="1600" dirty="0" err="1" smtClean="0">
                <a:latin typeface="Georgia" pitchFamily="18" charset="0"/>
              </a:rPr>
              <a:t>escrivi</a:t>
            </a:r>
            <a:r>
              <a:rPr lang="es-ES" sz="1600" dirty="0" smtClean="0">
                <a:latin typeface="Georgia" pitchFamily="18" charset="0"/>
              </a:rPr>
              <a:t>ó este libro    </a:t>
            </a:r>
            <a:r>
              <a:rPr lang="es-ES" sz="1600" dirty="0" smtClean="0">
                <a:latin typeface="Georgia" pitchFamily="18" charset="0"/>
              </a:rPr>
              <a:t>dél </a:t>
            </a:r>
            <a:r>
              <a:rPr lang="es-ES" sz="1600" dirty="0" smtClean="0">
                <a:latin typeface="Georgia" pitchFamily="18" charset="0"/>
              </a:rPr>
              <a:t>Dios paraíso,    ¡amén!</a:t>
            </a:r>
          </a:p>
          <a:p>
            <a:r>
              <a:rPr lang="es-ES" sz="1600" dirty="0" smtClean="0">
                <a:latin typeface="Georgia" pitchFamily="18" charset="0"/>
              </a:rPr>
              <a:t>Per Abbat le escrivió en el mes de mayo</a:t>
            </a:r>
          </a:p>
          <a:p>
            <a:r>
              <a:rPr lang="es-ES" sz="1600" dirty="0" smtClean="0">
                <a:latin typeface="Georgia" pitchFamily="18" charset="0"/>
              </a:rPr>
              <a:t>en era de mill e dozientos e cuarenta e cinco años.</a:t>
            </a:r>
            <a:endParaRPr lang="it-IT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556</Words>
  <Application>Microsoft Office PowerPoint</Application>
  <PresentationFormat>Presentazione su schermo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Invasione celtica  (XIII secolo a. C.)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Invasione celtica  (XIII secolo a. C.)</dc:title>
  <dc:creator>Paolo</dc:creator>
  <cp:lastModifiedBy>Paolo</cp:lastModifiedBy>
  <cp:revision>25</cp:revision>
  <dcterms:created xsi:type="dcterms:W3CDTF">2012-01-28T14:01:58Z</dcterms:created>
  <dcterms:modified xsi:type="dcterms:W3CDTF">2018-02-26T11:21:00Z</dcterms:modified>
</cp:coreProperties>
</file>