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70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34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26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49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11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48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69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49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6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56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4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14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377B-B13F-4293-BF73-2C2E4CF21837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93F9-86C9-4063-9F80-A0DF52C9A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26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Georgia" panose="02040502050405020303" pitchFamily="18" charset="0"/>
              </a:rPr>
              <a:t>Poesía modernista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519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Georgia" panose="02040502050405020303" pitchFamily="18" charset="0"/>
              </a:rPr>
              <a:t>Juan Ramón Jiménez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96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endParaRPr lang="it-IT" sz="2800" dirty="0">
              <a:latin typeface="Georgia" panose="020405020504050203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6754" y="0"/>
            <a:ext cx="118480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endParaRPr lang="es-ES" sz="28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La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primera fase de su producción (aproximadamente de 1898 a 1915) suele considerarse como la fase estrictamente modernista: en estas composiciones Juan Ramón utiliza a menudo la estructura del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romance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 e imita a Bécquer y a Verlaine.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Arias tristes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, de 1903, es una suerte de compendio de todos los tópicos de la poesía modernista española.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El poemario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Estío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 (1915) abre la segunda época juanramoniana, la fase de la poesía “intelectual”. El poeta –en la estela también de la estética unamuniana– suprime la musicalidad y los inútiles ropajes retóricos para “desnudar” sus versos, depurándolos y reduciéndolos a lo esencial.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102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endParaRPr lang="it-IT" sz="2800" dirty="0">
              <a:latin typeface="Georgia" panose="020405020504050203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6754" y="0"/>
            <a:ext cx="118480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Domina el tema de la misma creación poética: el poeta-Dios que forja un universo nuevo y experimenta todos los límites del lenguaje humano.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Con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Diario de un poeta recién casado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 (1916) se da una revolución completa, que afecta incluso la métrica, adoptando este poemario el verso libre. Relato autobiográfico, en prosa y en verso, del viaje a Nueva York que emprendió juan Ramón para casarse con Zenobia Camprubí. </a:t>
            </a:r>
            <a:endParaRPr lang="it-IT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462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Soledad, sentimiento de marginación, sensación de irremediabilidad e impotencia: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esto es lo que sienten tanto el poeta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como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el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narrador modernista. </a:t>
            </a:r>
            <a:endParaRPr lang="es-ES" sz="28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El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poeta eleva su condición a símbolo de la imposibilidad de recuperar una vida auténtica, espóntanea, no reflexiva. Y así dibuja el proceso de disgregación de su conciencia, como reza un hermoso verso de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Almas Paralíticas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 de Pérez de Ayala, largo poema que alterna alejandrinos y octasílabos. A la luz de la luna (símbolo redundante de la melancolía del poeta en todos los poemarios modernistas) se asiste a la disgregación del sujeto: </a:t>
            </a:r>
            <a:endParaRPr lang="es-ES" sz="28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«</a:t>
            </a:r>
            <a:r>
              <a:rPr lang="es-ES" sz="2800" b="1" dirty="0">
                <a:latin typeface="Georgia" panose="02040502050405020303" pitchFamily="18" charset="0"/>
                <a:ea typeface="Times New Roman" panose="02020603050405020304" pitchFamily="18" charset="0"/>
              </a:rPr>
              <a:t>Todo en mí se disgrega, todo en mí se evapora».</a:t>
            </a:r>
            <a:endParaRPr lang="it-IT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469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En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los poemarios modernistas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encontramos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siempre las mismas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imágenes y el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mismo léxico: </a:t>
            </a: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1) la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naturaleza se ha domesticado y los espacios cerrados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(el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parque, el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jardín)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se han sustituido a los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abiertos;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2) el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agua no fluye, es ritmo que recuerda al locutor poético el inexorable paso del tiempo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(la fuente,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el ruido de la lluvia en los cristales de la escuela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de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Recuerdo </a:t>
            </a:r>
            <a:r>
              <a:rPr lang="es-ES" sz="28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infantil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);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3)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el emblema de la nostalgia del poeta es obviamente la luna; de aquí la predilección para los paisajes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nocturnos;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4) también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un reló, de vez en cuando, aparece para reafirmar la caducidad humana.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398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El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espacio cerrado (jardín) y caliginoso (nocturno, a la luz de la luna) de los poemarios modernistas es un mero reflejo de la intimidad melancólica del sujeto poético, no es un espacio autónomo, separado del sujeto. </a:t>
            </a:r>
            <a:endParaRPr lang="es-ES" sz="28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El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paisaje es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solo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un sentimiento,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es un paisaje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emotivo (como apuntó Amiel en su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Journal intime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Por supuesta en esta nueva visión del </a:t>
            </a:r>
            <a:r>
              <a:rPr lang="es-ES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paisaje se nota la influencia también </a:t>
            </a:r>
            <a:r>
              <a:rPr lang="es-ES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de la xilografía japonesa y de los impresionistas. Jardines o parques en todos los poetas simbolistas [Verlaine, Samain, Rodenbach...]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it-IT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6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Georgia" panose="02040502050405020303" pitchFamily="18" charset="0"/>
              </a:rPr>
              <a:t>Antonio Machado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80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MS Mincho"/>
              </a:rPr>
              <a:t>Nació en Sevilla, en el Palacio de las dueñas, un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lugar ‘onírico’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que, en sus poemas, se convierte en el símbolo de la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niñez. </a:t>
            </a:r>
            <a:endParaRPr lang="es-ES" sz="2800" dirty="0">
              <a:latin typeface="Georgia" panose="02040502050405020303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Georgia" panose="02040502050405020303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En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1883 se traslada a Madrid y frecuenta el Instituto Libre de Enseñanza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En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1899 realiza varios viajes a Francia, visitando al hermano Manuel que vivía en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París (conoce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a Oscar Wilde, Rubén Darío y Pío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Baroja). 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En Parísasiste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a las clases de Henri Bergson, cuya filosofía deja una huella imborrable en su mundo poético. </a:t>
            </a:r>
            <a:endParaRPr lang="it-IT" sz="24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Georgia" panose="02040502050405020303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Publica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su primer poemario en 1903: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Soledades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. En 1907 saca una nueva versión de dicha colección, bastante más larga, que podría considerarse como un libro diferente: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Soledades. Galerías. Y Otros poemas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. </a:t>
            </a:r>
            <a:endParaRPr lang="it-IT" sz="2400" dirty="0">
              <a:latin typeface="Times New Roman" panose="02020603050405020304" pitchFamily="18" charset="0"/>
              <a:ea typeface="MS Mincho"/>
            </a:endParaRPr>
          </a:p>
          <a:p>
            <a:endParaRPr lang="es-ES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s-ES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16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Consigue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una plaza de catedrático de instituto para enseñar lengua francesa. </a:t>
            </a:r>
            <a:endParaRPr lang="es-ES" sz="2800" dirty="0" smtClean="0">
              <a:latin typeface="Georgia" panose="02040502050405020303" pitchFamily="18" charset="0"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Se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traslada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a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Soria y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conoce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a Leonor Izquierdo, de 19 años más joven, con la cual se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casa.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Deja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una trágica huella en su vida la pérdida de Leonor en 1912: la joven se muere de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tubercolosis.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Encones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Machado decide dejar Castilla y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regresar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a Andalucía, a Baeza, donde vive con la madre. </a:t>
            </a:r>
            <a:endParaRPr lang="es-ES" sz="2800" dirty="0" smtClean="0">
              <a:latin typeface="Georgia" panose="02040502050405020303" pitchFamily="18" charset="0"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En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1912 da a luz </a:t>
            </a:r>
            <a:r>
              <a:rPr lang="es-ES" sz="2800" i="1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Campos de Castilla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, poemario en el cual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se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acentúa el “grito regeneracionista”.</a:t>
            </a:r>
            <a:endParaRPr lang="es-ES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058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Para Machado fue fundamental el magisterio filosófico de Miguel de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Unamuno (veáse sobre todo </a:t>
            </a:r>
            <a:r>
              <a:rPr lang="es-ES" sz="2800" i="1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Retrato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En </a:t>
            </a:r>
            <a:r>
              <a:rPr lang="es-ES" sz="2800" dirty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su tercer </a:t>
            </a:r>
            <a:r>
              <a:rPr lang="es-ES" sz="2800" dirty="0" smtClean="0">
                <a:latin typeface="Georgia" panose="02040502050405020303" pitchFamily="18" charset="0"/>
                <a:ea typeface="MS Mincho"/>
                <a:cs typeface="Times New Roman" panose="02020603050405020304" pitchFamily="18" charset="0"/>
              </a:rPr>
              <a:t>poemario, </a:t>
            </a:r>
            <a:r>
              <a:rPr lang="es-ES" sz="2800" i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Nuevas canciones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(1924),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desaparecen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imágenes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modernistas y noventayochistas, y dominan unos versos esenciales y sentenciosos como dictámenes filosóficos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2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</a:rPr>
              <a:t>Machado, mientras tanto, conoce a una mujer casada, que idealiza en su último poemario bajo el nombre poético de “Guiomar”.</a:t>
            </a:r>
            <a:endParaRPr lang="it-IT" sz="2800" dirty="0">
              <a:latin typeface="Georgia" panose="02040502050405020303" pitchFamily="18" charset="0"/>
              <a:ea typeface="MS Mincho"/>
            </a:endParaRPr>
          </a:p>
          <a:p>
            <a:endParaRPr lang="es-ES" sz="2800" dirty="0" smtClean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estallar la Guerra Civil se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traslada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Valencia. </a:t>
            </a:r>
          </a:p>
          <a:p>
            <a:endParaRPr lang="es-ES" sz="2800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Muere </a:t>
            </a:r>
            <a:r>
              <a:rPr lang="es-ES" sz="28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’39 en Collioure (Francia), a pocos kilometros de la </a:t>
            </a:r>
            <a:r>
              <a:rPr lang="es-ES" sz="2800" dirty="0" smtClean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frontera española.</a:t>
            </a:r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6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5131" y="613954"/>
            <a:ext cx="1169125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MS Mincho"/>
              </a:rPr>
              <a:t>En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Soledades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d</a:t>
            </a:r>
            <a:r>
              <a:rPr lang="it-IT" sz="2800" dirty="0" err="1" smtClean="0">
                <a:latin typeface="Georgia" panose="02040502050405020303" pitchFamily="18" charset="0"/>
                <a:ea typeface="MS Mincho"/>
              </a:rPr>
              <a:t>omina</a:t>
            </a:r>
            <a:r>
              <a:rPr lang="it-IT" sz="2800" dirty="0" smtClean="0">
                <a:latin typeface="Georgia" panose="02040502050405020303" pitchFamily="18" charset="0"/>
                <a:ea typeface="MS Mincho"/>
              </a:rPr>
              <a:t> </a:t>
            </a:r>
            <a:r>
              <a:rPr lang="it-IT" sz="2800" dirty="0" err="1">
                <a:latin typeface="Georgia" panose="02040502050405020303" pitchFamily="18" charset="0"/>
                <a:ea typeface="MS Mincho"/>
              </a:rPr>
              <a:t>el</a:t>
            </a:r>
            <a:r>
              <a:rPr lang="it-IT" sz="2800" dirty="0">
                <a:latin typeface="Georgia" panose="02040502050405020303" pitchFamily="18" charset="0"/>
                <a:ea typeface="MS Mincho"/>
              </a:rPr>
              <a:t> </a:t>
            </a:r>
            <a:r>
              <a:rPr lang="it-IT" sz="2800" i="1" dirty="0" err="1">
                <a:latin typeface="Georgia" panose="02040502050405020303" pitchFamily="18" charset="0"/>
                <a:ea typeface="MS Mincho"/>
              </a:rPr>
              <a:t>yo</a:t>
            </a:r>
            <a:r>
              <a:rPr lang="it-IT" sz="2800" dirty="0">
                <a:latin typeface="Georgia" panose="02040502050405020303" pitchFamily="18" charset="0"/>
                <a:ea typeface="MS Mincho"/>
              </a:rPr>
              <a:t> </a:t>
            </a:r>
            <a:r>
              <a:rPr lang="it-IT" sz="2800" dirty="0" err="1">
                <a:latin typeface="Georgia" panose="02040502050405020303" pitchFamily="18" charset="0"/>
                <a:ea typeface="MS Mincho"/>
              </a:rPr>
              <a:t>sumergido</a:t>
            </a:r>
            <a:r>
              <a:rPr lang="it-IT" sz="2800" dirty="0">
                <a:latin typeface="Georgia" panose="02040502050405020303" pitchFamily="18" charset="0"/>
                <a:ea typeface="MS Mincho"/>
              </a:rPr>
              <a:t> en </a:t>
            </a:r>
            <a:r>
              <a:rPr lang="it-IT" sz="2800" dirty="0" err="1">
                <a:latin typeface="Georgia" panose="02040502050405020303" pitchFamily="18" charset="0"/>
                <a:ea typeface="MS Mincho"/>
              </a:rPr>
              <a:t>sus</a:t>
            </a:r>
            <a:r>
              <a:rPr lang="it-IT" sz="2800" dirty="0">
                <a:latin typeface="Georgia" panose="02040502050405020303" pitchFamily="18" charset="0"/>
                <a:ea typeface="MS Mincho"/>
              </a:rPr>
              <a:t> </a:t>
            </a:r>
            <a:r>
              <a:rPr lang="it-IT" sz="2800" dirty="0" err="1">
                <a:latin typeface="Georgia" panose="02040502050405020303" pitchFamily="18" charset="0"/>
                <a:ea typeface="MS Mincho"/>
              </a:rPr>
              <a:t>recuerdos</a:t>
            </a:r>
            <a:r>
              <a:rPr lang="it-IT" sz="2800" dirty="0">
                <a:latin typeface="Georgia" panose="02040502050405020303" pitchFamily="18" charset="0"/>
                <a:ea typeface="MS Mincho"/>
              </a:rPr>
              <a:t> </a:t>
            </a:r>
            <a:r>
              <a:rPr lang="it-IT" sz="2800" dirty="0" err="1" smtClean="0">
                <a:latin typeface="Georgia" panose="02040502050405020303" pitchFamily="18" charset="0"/>
                <a:ea typeface="MS Mincho"/>
              </a:rPr>
              <a:t>infantiles</a:t>
            </a:r>
            <a:r>
              <a:rPr lang="it-IT" sz="2800" dirty="0" smtClean="0">
                <a:latin typeface="Georgia" panose="02040502050405020303" pitchFamily="18" charset="0"/>
                <a:ea typeface="MS Mincho"/>
              </a:rPr>
              <a:t>,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pero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no se trata tan solo de bocetos impresionistas, sino de epifanías que recuperan momentáneamente los sueños lejanos y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perdidos.</a:t>
            </a:r>
          </a:p>
          <a:p>
            <a:pPr algn="just">
              <a:spcAft>
                <a:spcPts val="0"/>
              </a:spcAft>
            </a:pPr>
            <a:endParaRPr lang="it-IT" sz="24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es-ES" sz="2800" i="1" dirty="0">
                <a:latin typeface="Georgia" panose="02040502050405020303" pitchFamily="18" charset="0"/>
                <a:ea typeface="MS Mincho"/>
              </a:rPr>
              <a:t>Retrato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 es la composición que abre el segundo poemario machadiano y representa la transición del sujetivismo de las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Soledades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 a la paulatina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desubjetivación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 u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objetivación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que caracteriza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Campos de Castilla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. La perspectiva autobiográfica modernista se tiñe de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autoironía y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va atenuándose el tema de la memoria, tan presente en las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Soledades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: “recordar no quiero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”.</a:t>
            </a:r>
          </a:p>
          <a:p>
            <a:pPr algn="just">
              <a:spcAft>
                <a:spcPts val="0"/>
              </a:spcAft>
            </a:pPr>
            <a:endParaRPr lang="it-IT" sz="24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Georgia" panose="02040502050405020303" pitchFamily="18" charset="0"/>
                <a:ea typeface="MS Mincho"/>
              </a:rPr>
              <a:t>En la tercera colección, </a:t>
            </a:r>
            <a:r>
              <a:rPr lang="es-ES" sz="2800" i="1" dirty="0">
                <a:latin typeface="Georgia" panose="02040502050405020303" pitchFamily="18" charset="0"/>
                <a:ea typeface="MS Mincho"/>
              </a:rPr>
              <a:t>Nuevas Canciones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, culmina el proceso de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objetivación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interior: el yo y sus angustias desaparecen, reemplazados por refranes populares o </a:t>
            </a:r>
            <a:r>
              <a:rPr lang="es-ES" sz="2800" dirty="0" smtClean="0">
                <a:latin typeface="Georgia" panose="02040502050405020303" pitchFamily="18" charset="0"/>
                <a:ea typeface="MS Mincho"/>
              </a:rPr>
              <a:t>sentencias filosóficas... </a:t>
            </a:r>
            <a:r>
              <a:rPr lang="es-ES" sz="2800" dirty="0">
                <a:latin typeface="Georgia" panose="02040502050405020303" pitchFamily="18" charset="0"/>
                <a:ea typeface="MS Mincho"/>
              </a:rPr>
              <a:t>puras epifanías.</a:t>
            </a:r>
            <a:endParaRPr lang="it-IT" sz="24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endParaRPr lang="it-IT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3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856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MS Mincho</vt:lpstr>
      <vt:lpstr>Times New Roman</vt:lpstr>
      <vt:lpstr>Tema di Office</vt:lpstr>
      <vt:lpstr>Poesía modernista</vt:lpstr>
      <vt:lpstr>Presentazione standard di PowerPoint</vt:lpstr>
      <vt:lpstr>Presentazione standard di PowerPoint</vt:lpstr>
      <vt:lpstr>Presentazione standard di PowerPoint</vt:lpstr>
      <vt:lpstr>Antonio Machado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Juan Ramón Jiménez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Modernismo</dc:title>
  <dc:creator>Paolo</dc:creator>
  <cp:lastModifiedBy>Paolo</cp:lastModifiedBy>
  <cp:revision>19</cp:revision>
  <dcterms:created xsi:type="dcterms:W3CDTF">2017-11-01T16:35:34Z</dcterms:created>
  <dcterms:modified xsi:type="dcterms:W3CDTF">2017-11-08T17:16:57Z</dcterms:modified>
</cp:coreProperties>
</file>