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8" r:id="rId5"/>
    <p:sldId id="269" r:id="rId6"/>
    <p:sldId id="258" r:id="rId7"/>
    <p:sldId id="259" r:id="rId8"/>
    <p:sldId id="261" r:id="rId9"/>
    <p:sldId id="262" r:id="rId10"/>
    <p:sldId id="265" r:id="rId11"/>
    <p:sldId id="263" r:id="rId12"/>
    <p:sldId id="264" r:id="rId13"/>
    <p:sldId id="270" r:id="rId14"/>
    <p:sldId id="266" r:id="rId15"/>
    <p:sldId id="267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Marchetti" initials="PM" lastIdx="1" clrIdx="0">
    <p:extLst>
      <p:ext uri="{19B8F6BF-5375-455C-9EA6-DF929625EA0E}">
        <p15:presenceInfo xmlns:p15="http://schemas.microsoft.com/office/powerpoint/2012/main" userId="S::mcp@unife.it::41630fe8-2a28-484b-b57a-4a81a682a1d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1"/>
    <p:restoredTop sz="94681"/>
  </p:normalViewPr>
  <p:slideViewPr>
    <p:cSldViewPr snapToGrid="0" snapToObjects="1">
      <p:cViewPr varScale="1">
        <p:scale>
          <a:sx n="106" d="100"/>
          <a:sy n="106" d="100"/>
        </p:scale>
        <p:origin x="208" y="472"/>
      </p:cViewPr>
      <p:guideLst/>
    </p:cSldViewPr>
  </p:slideViewPr>
  <p:outlineViewPr>
    <p:cViewPr>
      <p:scale>
        <a:sx n="33" d="100"/>
        <a:sy n="33" d="100"/>
      </p:scale>
      <p:origin x="0" y="-147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1T18:10:38.91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D7C038-97C2-164F-BD71-6CA8466D9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18AA64-6E01-DD49-A482-E59133AB1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883349-6103-FD4E-ADE8-BEECEEAD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163D37-7C23-AA49-B752-6A1F727B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846F1A-570C-A645-973C-257A5A3A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15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13BA24-565F-1B41-A20D-7C03CDED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BC9F25-03EE-0B48-8552-603C09AB8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5A55F4-FF9A-7541-93A7-BEAEE1B0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336DC2-98E3-7E41-9DE3-5D4B63ED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F3D5FE-5D50-9544-A2FD-78F83DDB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48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61C61A2-0645-944C-AD78-6CF0675D3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F25592-8A8B-2849-A712-292FD3855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D90EB1-4B12-4847-8B48-90624D1A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F8BE07-4EB7-F54D-A42C-B04BB7C7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28665A-AC55-7E45-9D15-F70FC883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81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202201-1DDC-3D4E-818C-2211FAF6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DBE4E5-CA26-704C-81A0-BD4C248C3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14E101-FB0C-3E4B-8A75-3C340E17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BFFDE1-2165-3E46-8903-A44257CD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8D126F-E5E6-5146-9A6C-2DBAC673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92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563320-BA6A-DC4A-9B4D-24FCD56B3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3BBC3D-8617-4948-A6A4-56238F43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33880B-284B-9A40-8C12-E5898B76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23F6A7-9500-DD4A-BCCA-C6B4A8A8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1C9607-0B52-0744-8070-B8A1EF68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34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F8882-13A7-2E48-9E8D-E4D38AB4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2C0B31-9AA1-FB4C-AE70-17C3095C1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A5ED4B-77EB-6B4B-A241-D53F12DE0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C44392-19B4-0A4C-A15E-04CA957EB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27EE37-AA6A-2C46-A540-D3005019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897AEA-41A4-A84C-AA96-2E5DB47B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24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F3336-6277-3C4C-B05D-EACF423B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A5FAF9-4B6B-DF47-A199-22E520E60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FCBAB9-C5EF-884F-9EFD-96CAF74E2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5F5127C-E5F2-E445-825A-637E939E4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8D9184-EE30-D54B-9345-72D498139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11BAB8-A331-3F48-A253-F86CF065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C09BC58-D439-1D44-AE86-53235A5A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DB9D84-B75E-4245-96BD-E79AC102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42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16A439-9DC3-E842-AAB2-7FF118AF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8ADDBF5-4F9C-BB4E-B27B-4BC94D15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EF3DC0-8FBF-454F-9E77-7257C258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81CF7D-E9E1-DC41-A6F6-4F5CDFFE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24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A4B23E-B6E3-6E47-8D82-A5C316BA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57F46CA-C9FD-B945-9555-795FA3DC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B45BB2B-1339-D649-81AD-5E082161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86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907F21-E876-7149-9E4D-E187219A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2620A-62DC-FF4B-BA56-A3ADAD5D5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89A66A-CEA2-6844-B11A-CF93CC84F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157093-774F-8F4F-965F-EEB3AD20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A67A91-0B55-8A48-91BC-A89F8AA3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AE652A-DBF1-D94F-8826-82370538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71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F16A2C-5800-4F46-972F-13195CE7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32B1C34-BB46-B646-B292-2E7CBBBD6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00E85C-D483-F84A-A9EC-9247F9CCE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B541D2-67CA-174B-83F0-893F6C91D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0FCD16-6925-7A46-B50C-90AE74FB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A34E7B-011B-8C43-9260-0114DE08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31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DE1C336-48D8-0148-B23F-CE069F5C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6BD9C5-8A30-0F49-9E8F-68CDAFE72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C76055-D897-CE47-A321-5E17B7154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F686-FC04-BF47-8546-651E7ECCF0A5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E952F2-9DC1-5643-B8A5-E99E2600F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82D42E-31C2-7648-BAFA-8323570C0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BDCB-038F-7E4E-9DE5-933372F976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33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bbmtn@unfe.it" TargetMode="External"/><Relationship Id="rId2" Type="http://schemas.openxmlformats.org/officeDocument/2006/relationships/hyperlink" Target="mailto:trrgli@unife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ssroom.google.com/c/MTUxMTI0MDE0MTMw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1EB72E-AC38-4346-9A6A-1B3A6637A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179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Focus </a:t>
            </a:r>
            <a:r>
              <a:rPr lang="it-IT" dirty="0" err="1">
                <a:solidFill>
                  <a:srgbClr val="0070C0"/>
                </a:solidFill>
              </a:rPr>
              <a:t>group</a:t>
            </a:r>
            <a:br>
              <a:rPr lang="it-IT" dirty="0">
                <a:solidFill>
                  <a:srgbClr val="0070C0"/>
                </a:solidFill>
              </a:rPr>
            </a:br>
            <a:r>
              <a:rPr lang="it-IT" sz="2700" dirty="0">
                <a:solidFill>
                  <a:srgbClr val="0070C0"/>
                </a:solidFill>
              </a:rPr>
              <a:t>Prof. Paolo Marchetti)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7A28A8-CBCB-9943-86E1-A4B46DABC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3070"/>
            <a:ext cx="9144000" cy="2144730"/>
          </a:xfrm>
        </p:spPr>
        <p:txBody>
          <a:bodyPr/>
          <a:lstStyle/>
          <a:p>
            <a:r>
              <a:rPr lang="it-IT" sz="3600" dirty="0"/>
              <a:t>Corso triennale in Biotecnologie</a:t>
            </a:r>
          </a:p>
          <a:p>
            <a:endParaRPr lang="it-IT" sz="3200" dirty="0"/>
          </a:p>
          <a:p>
            <a:r>
              <a:rPr lang="it-IT" sz="3200" dirty="0"/>
              <a:t>- Modulo di Chimica Organica -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644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5EDD13-1D53-1B41-9062-B38E0E43C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7"/>
            <a:ext cx="10515600" cy="4325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endParaRPr lang="it-IT" sz="1900" b="1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182E059-9172-E94D-8011-9DAACDA08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650" y="365125"/>
            <a:ext cx="2463800" cy="12319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4C7E49B-276D-6248-8DD9-7440EEF96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100" y="1644649"/>
            <a:ext cx="1612900" cy="16002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C72080C-A816-724A-AE7C-536F8686AD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750" y="352425"/>
            <a:ext cx="2451100" cy="12446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90F0D9C-F754-114F-BA3E-962B65020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0488" y="1644649"/>
            <a:ext cx="2222500" cy="3302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F12EEE0E-5D07-E04C-ADF4-664FFBDFD4C1}"/>
              </a:ext>
            </a:extLst>
          </p:cNvPr>
          <p:cNvSpPr txBox="1"/>
          <p:nvPr/>
        </p:nvSpPr>
        <p:spPr>
          <a:xfrm>
            <a:off x="1585236" y="3444455"/>
            <a:ext cx="1820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Etanolo: </a:t>
            </a:r>
            <a:r>
              <a:rPr lang="it-IT" dirty="0" err="1"/>
              <a:t>p</a:t>
            </a:r>
            <a:r>
              <a:rPr lang="it-IT" i="1" dirty="0" err="1"/>
              <a:t>K</a:t>
            </a:r>
            <a:r>
              <a:rPr lang="it-IT" baseline="-25000" dirty="0" err="1"/>
              <a:t>a</a:t>
            </a:r>
            <a:r>
              <a:rPr lang="it-IT" dirty="0"/>
              <a:t> = 16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CBB8ED1-2519-4847-9BE9-BD7614D08020}"/>
              </a:ext>
            </a:extLst>
          </p:cNvPr>
          <p:cNvSpPr txBox="1"/>
          <p:nvPr/>
        </p:nvSpPr>
        <p:spPr>
          <a:xfrm>
            <a:off x="5084202" y="5145897"/>
            <a:ext cx="174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Fenolo: </a:t>
            </a:r>
            <a:r>
              <a:rPr lang="it-IT" dirty="0" err="1"/>
              <a:t>p</a:t>
            </a:r>
            <a:r>
              <a:rPr lang="it-IT" i="1" dirty="0" err="1"/>
              <a:t>K</a:t>
            </a:r>
            <a:r>
              <a:rPr lang="it-IT" baseline="-25000" dirty="0" err="1"/>
              <a:t>a</a:t>
            </a:r>
            <a:r>
              <a:rPr lang="it-IT" dirty="0"/>
              <a:t> = 10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8D3BA81-150D-F147-9C15-E20F608FA8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5150" y="352425"/>
            <a:ext cx="2743200" cy="124460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2B95324-BBBA-9B47-8179-2A39C37873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3750" y="1626101"/>
            <a:ext cx="2286000" cy="208280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4DCB392-5C02-D74A-BA0D-FE50CA716D79}"/>
              </a:ext>
            </a:extLst>
          </p:cNvPr>
          <p:cNvSpPr txBox="1"/>
          <p:nvPr/>
        </p:nvSpPr>
        <p:spPr>
          <a:xfrm>
            <a:off x="8375144" y="3907128"/>
            <a:ext cx="236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Acido acetico: </a:t>
            </a:r>
            <a:r>
              <a:rPr lang="it-IT" dirty="0" err="1"/>
              <a:t>p</a:t>
            </a:r>
            <a:r>
              <a:rPr lang="it-IT" i="1" dirty="0" err="1"/>
              <a:t>K</a:t>
            </a:r>
            <a:r>
              <a:rPr lang="it-IT" baseline="-25000" dirty="0" err="1"/>
              <a:t>a</a:t>
            </a:r>
            <a:r>
              <a:rPr lang="it-IT" dirty="0"/>
              <a:t> =4.8</a:t>
            </a:r>
          </a:p>
        </p:txBody>
      </p:sp>
    </p:spTree>
    <p:extLst>
      <p:ext uri="{BB962C8B-B14F-4D97-AF65-F5344CB8AC3E}">
        <p14:creationId xmlns:p14="http://schemas.microsoft.com/office/powerpoint/2010/main" val="100549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51948-9C50-744A-A900-BCF91EC4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581"/>
            <a:ext cx="10515600" cy="52896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dirty="0">
                <a:solidFill>
                  <a:srgbClr val="0070C0"/>
                </a:solidFill>
              </a:rPr>
              <a:t>Esercizi simulazione esame </a:t>
            </a:r>
            <a:r>
              <a:rPr lang="it-IT" sz="2800" dirty="0"/>
              <a:t>(</a:t>
            </a:r>
            <a:r>
              <a:rPr lang="it-IT" sz="2800" b="1" u="sng" dirty="0"/>
              <a:t>Alcani e nomenclatura)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CDBC72-0538-0846-8826-D69A0A880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216"/>
            <a:ext cx="10515600" cy="10516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b="1" dirty="0"/>
              <a:t>Solo uno dei seguenti nomi IUPAC ha un senso, quale? </a:t>
            </a:r>
            <a:endParaRPr lang="it-IT" sz="1400" b="1" u="sng" dirty="0"/>
          </a:p>
          <a:p>
            <a:pPr marL="0" indent="0" algn="just">
              <a:buNone/>
            </a:pPr>
            <a:r>
              <a:rPr lang="it-IT" sz="1600" dirty="0"/>
              <a:t>a) 2-Etilpropano	     b) 3-Propilesano	        c) 2,3-Dimetilpentano	  d) 2-Propilpentano            e) 3-Metilpropano</a:t>
            </a:r>
            <a:r>
              <a:rPr lang="it-IT" sz="1400" dirty="0"/>
              <a:t>	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88CA6FB-0865-9F49-A08D-9A9BE3A2DF43}"/>
              </a:ext>
            </a:extLst>
          </p:cNvPr>
          <p:cNvSpPr txBox="1"/>
          <p:nvPr/>
        </p:nvSpPr>
        <p:spPr>
          <a:xfrm>
            <a:off x="653833" y="6211669"/>
            <a:ext cx="6532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Chiave: risolvere disegnando le formule di struttura corrispondenti</a:t>
            </a: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DDA429F-B7F3-E94B-B194-1BC39A7B3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64273"/>
            <a:ext cx="2590800" cy="15367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E4A58E7-204E-AC4B-933E-A84C0D2B3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870623"/>
            <a:ext cx="3187700" cy="1524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5C9271D-6F7B-D84D-9E93-A479CD237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7900" y="1857923"/>
            <a:ext cx="2755900" cy="15494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F53A74C8-4185-1344-82F5-28AD10D57E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719" y="4041146"/>
            <a:ext cx="3200400" cy="15367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658EBA23-8B64-1B41-8B9E-9BF8FA7517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883" y="4041146"/>
            <a:ext cx="28321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9D79C-FBB9-8E4D-9865-BB4D4081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dirty="0"/>
              <a:t>(</a:t>
            </a:r>
            <a:r>
              <a:rPr lang="it-IT" sz="2400" b="1" u="sng" dirty="0"/>
              <a:t>Alcani e nomenclatura)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B4CFA1-963E-2B4F-B70B-D34C9CE80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9" y="1825625"/>
            <a:ext cx="11322121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Una sola delle seguenti affermazioni è esatta. Quale?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a)	Tra gli alcani solo il cicloesano è soggetto ad isomeria geometrica </a:t>
            </a:r>
            <a:r>
              <a:rPr lang="it-IT" b="1" i="1" dirty="0"/>
              <a:t>cis-trans</a:t>
            </a:r>
            <a:r>
              <a:rPr lang="it-IT" i="1" dirty="0"/>
              <a:t>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b)	Per gli alcani non esiste isomeria </a:t>
            </a:r>
            <a:r>
              <a:rPr lang="it-IT" b="1" i="1" dirty="0"/>
              <a:t>cis-trans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c)	Il 2,4-dimetilpentano esiste sotto forma di due isomeri geometrici.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d)	L'1-etil-1-metilcicloesano esiste sotto forma di isomeri </a:t>
            </a:r>
            <a:r>
              <a:rPr lang="it-IT" b="1" i="1" dirty="0"/>
              <a:t>cis</a:t>
            </a:r>
            <a:r>
              <a:rPr lang="it-IT" dirty="0"/>
              <a:t> e </a:t>
            </a:r>
            <a:r>
              <a:rPr lang="it-IT" b="1" i="1" dirty="0"/>
              <a:t>trans</a:t>
            </a:r>
            <a:r>
              <a:rPr lang="it-IT" dirty="0"/>
              <a:t> dove l'etile è in posizione equatoriale.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e)	Gli alcani possono essere soggetti ad isomeria </a:t>
            </a:r>
            <a:r>
              <a:rPr lang="it-IT" b="1" i="1" dirty="0"/>
              <a:t>cis-trans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342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12788-F774-FC42-A3A4-82AA836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1727"/>
          </a:xfrm>
        </p:spPr>
        <p:txBody>
          <a:bodyPr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Tutorato relativo al corso di Chimica Organica per Biotecnologie e  Scienze biologiche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FD845F-EF3B-C34E-AC22-7F5CBF2EF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852"/>
            <a:ext cx="10515600" cy="46672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it-IT" dirty="0"/>
            </a:br>
            <a:r>
              <a:rPr lang="it-IT" u="sng" dirty="0"/>
              <a:t>Tutors:</a:t>
            </a:r>
          </a:p>
          <a:p>
            <a:pPr marL="0" indent="0">
              <a:buNone/>
            </a:pPr>
            <a:r>
              <a:rPr lang="it-IT" dirty="0"/>
              <a:t>- Dott.ssa Giulia </a:t>
            </a:r>
            <a:r>
              <a:rPr lang="it-IT" dirty="0" err="1"/>
              <a:t>Turrin</a:t>
            </a:r>
            <a:r>
              <a:rPr lang="it-IT" dirty="0"/>
              <a:t> 		</a:t>
            </a:r>
            <a:r>
              <a:rPr lang="it-IT" dirty="0">
                <a:hlinkClick r:id="rId2"/>
              </a:rPr>
              <a:t>trrgli@unife.it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 Dott.ssa Martina Fabbri 		</a:t>
            </a:r>
            <a:r>
              <a:rPr lang="it-IT" dirty="0">
                <a:hlinkClick r:id="rId3"/>
              </a:rPr>
              <a:t>fbbmtn@unfe.it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r>
              <a:rPr lang="it-IT" sz="3300" dirty="0"/>
              <a:t>Per usufruire del tutorato didattico (servizio di </a:t>
            </a:r>
            <a:r>
              <a:rPr lang="it-IT" sz="3300" b="1" dirty="0"/>
              <a:t>SUPPORTO</a:t>
            </a:r>
            <a:r>
              <a:rPr lang="it-IT" sz="3300" dirty="0"/>
              <a:t> alla didattica) si possono adottare le seguenti modalità: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r>
              <a:rPr lang="it-IT" dirty="0"/>
              <a:t>1) Scrivere alla mail personale del tutor e chiedere un appuntamento</a:t>
            </a:r>
            <a:br>
              <a:rPr lang="it-IT" dirty="0"/>
            </a:br>
            <a:endParaRPr lang="it-IT" dirty="0"/>
          </a:p>
          <a:p>
            <a:pPr marL="0" indent="0" algn="ctr">
              <a:buNone/>
            </a:pPr>
            <a:r>
              <a:rPr lang="it-IT" u="sng" dirty="0"/>
              <a:t>OPPURE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2) Iscriversi alla </a:t>
            </a:r>
            <a:r>
              <a:rPr lang="it-IT" dirty="0" err="1"/>
              <a:t>Classroom</a:t>
            </a:r>
            <a:r>
              <a:rPr lang="it-IT" dirty="0"/>
              <a:t> per il tutorato di Chimica organica per Scienze biologiche e biotecnologie (codice </a:t>
            </a:r>
            <a:r>
              <a:rPr lang="it-IT" dirty="0" err="1"/>
              <a:t>Classroom</a:t>
            </a:r>
            <a:r>
              <a:rPr lang="it-IT" dirty="0"/>
              <a:t>: </a:t>
            </a:r>
            <a:r>
              <a:rPr lang="it-IT" dirty="0">
                <a:hlinkClick r:id="rId4"/>
              </a:rPr>
              <a:t>h4woosb</a:t>
            </a:r>
            <a:r>
              <a:rPr lang="it-IT" dirty="0"/>
              <a:t>) e</a:t>
            </a:r>
            <a:r>
              <a:rPr lang="it-IT" b="1" dirty="0"/>
              <a:t> SCRIVERE UN POST DI RICHIESTA</a:t>
            </a:r>
            <a:r>
              <a:rPr lang="it-IT" dirty="0"/>
              <a:t> chiedendo un appuntamento.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074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FDD7F-4B31-C34B-830C-2D079E63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dirty="0"/>
              <a:t>(</a:t>
            </a:r>
            <a:r>
              <a:rPr lang="it-IT" sz="2400" b="1" u="sng" dirty="0"/>
              <a:t>Isomeria)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3DA026-523D-9B45-A366-B41FFE3F7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849"/>
            <a:ext cx="10515600" cy="4688770"/>
          </a:xfrm>
        </p:spPr>
        <p:txBody>
          <a:bodyPr/>
          <a:lstStyle/>
          <a:p>
            <a:pPr marL="0" indent="0">
              <a:buNone/>
            </a:pPr>
            <a:r>
              <a:rPr lang="it-IT" sz="1600" b="1" dirty="0"/>
              <a:t>Quali tra i composti elencati non è un isomero di struttura (costituzionale) del seguente?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8A16B68C-8227-E647-8FED-F9C3C1A6C0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482" y="1424109"/>
            <a:ext cx="3133035" cy="1305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3355FC8D-8EDB-6440-83DB-265EF5894D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27" y="3015005"/>
            <a:ext cx="2098377" cy="1477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68B0C225-4071-0C44-AE3F-AF5933D0A16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003" y="3030860"/>
            <a:ext cx="2098377" cy="1436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1F76EE76-CABE-1242-91E9-0075693DBAB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356" y="3015005"/>
            <a:ext cx="2935317" cy="924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9DB8571E-2435-FD4B-A8D9-FC4604CEC2E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919" y="4754211"/>
            <a:ext cx="3208272" cy="924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9C1866C8-3221-6748-BA78-5B3C5442FCC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599" y="4553660"/>
            <a:ext cx="1936898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1F3EE02-912B-3048-ACAE-9CFCC85BB5CB}"/>
              </a:ext>
            </a:extLst>
          </p:cNvPr>
          <p:cNvSpPr txBox="1"/>
          <p:nvPr/>
        </p:nvSpPr>
        <p:spPr>
          <a:xfrm>
            <a:off x="820004" y="6185645"/>
            <a:ext cx="10551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</a:rPr>
              <a:t>Regola</a:t>
            </a:r>
            <a:r>
              <a:rPr lang="it-IT" dirty="0">
                <a:solidFill>
                  <a:srgbClr val="FF0000"/>
                </a:solidFill>
              </a:rPr>
              <a:t>: </a:t>
            </a:r>
            <a:r>
              <a:rPr lang="it-IT" dirty="0"/>
              <a:t>Due isomeri di struttura (costituzionali) devono avere la stessa formula minima (o bruta o elementare).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A562CC-617A-E347-9C2A-617D48789E36}"/>
              </a:ext>
            </a:extLst>
          </p:cNvPr>
          <p:cNvSpPr txBox="1"/>
          <p:nvPr/>
        </p:nvSpPr>
        <p:spPr>
          <a:xfrm>
            <a:off x="8285907" y="1830926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C</a:t>
            </a:r>
            <a:r>
              <a:rPr lang="it-IT" b="1" baseline="-25000" dirty="0">
                <a:solidFill>
                  <a:srgbClr val="0070C0"/>
                </a:solidFill>
              </a:rPr>
              <a:t>7</a:t>
            </a:r>
            <a:r>
              <a:rPr lang="it-IT" b="1" dirty="0">
                <a:solidFill>
                  <a:srgbClr val="0070C0"/>
                </a:solidFill>
              </a:rPr>
              <a:t>H</a:t>
            </a:r>
            <a:r>
              <a:rPr lang="it-IT" b="1" baseline="-25000" dirty="0">
                <a:solidFill>
                  <a:srgbClr val="0070C0"/>
                </a:solidFill>
              </a:rPr>
              <a:t>10</a:t>
            </a:r>
            <a:r>
              <a:rPr lang="it-IT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12461E-ECAF-0348-8E25-A120C94F0AE0}"/>
              </a:ext>
            </a:extLst>
          </p:cNvPr>
          <p:cNvSpPr txBox="1"/>
          <p:nvPr/>
        </p:nvSpPr>
        <p:spPr>
          <a:xfrm>
            <a:off x="487412" y="409767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  <a:r>
              <a:rPr lang="it-IT" dirty="0">
                <a:solidFill>
                  <a:srgbClr val="FF0000"/>
                </a:solidFill>
              </a:rPr>
              <a:t>H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  <a:r>
              <a:rPr lang="it-IT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56585C4-E486-6F4F-AFAE-D5908AC8158A}"/>
              </a:ext>
            </a:extLst>
          </p:cNvPr>
          <p:cNvSpPr/>
          <p:nvPr/>
        </p:nvSpPr>
        <p:spPr>
          <a:xfrm>
            <a:off x="4765003" y="4039933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C</a:t>
            </a:r>
            <a:r>
              <a:rPr lang="it-IT" b="1" baseline="-25000" dirty="0">
                <a:solidFill>
                  <a:srgbClr val="0070C0"/>
                </a:solidFill>
              </a:rPr>
              <a:t>7</a:t>
            </a:r>
            <a:r>
              <a:rPr lang="it-IT" b="1" dirty="0">
                <a:solidFill>
                  <a:srgbClr val="0070C0"/>
                </a:solidFill>
              </a:rPr>
              <a:t>H</a:t>
            </a:r>
            <a:r>
              <a:rPr lang="it-IT" b="1" baseline="-25000" dirty="0">
                <a:solidFill>
                  <a:srgbClr val="0070C0"/>
                </a:solidFill>
              </a:rPr>
              <a:t>10</a:t>
            </a:r>
            <a:r>
              <a:rPr lang="it-IT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BCF7CF9-3778-7942-B03E-B38C4C8BDBDA}"/>
              </a:ext>
            </a:extLst>
          </p:cNvPr>
          <p:cNvSpPr txBox="1"/>
          <p:nvPr/>
        </p:nvSpPr>
        <p:spPr>
          <a:xfrm>
            <a:off x="10103909" y="4097670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C</a:t>
            </a:r>
            <a:r>
              <a:rPr lang="it-IT" b="1" baseline="-25000" dirty="0">
                <a:solidFill>
                  <a:srgbClr val="0070C0"/>
                </a:solidFill>
              </a:rPr>
              <a:t>7</a:t>
            </a:r>
            <a:r>
              <a:rPr lang="it-IT" b="1" dirty="0">
                <a:solidFill>
                  <a:srgbClr val="0070C0"/>
                </a:solidFill>
              </a:rPr>
              <a:t>H</a:t>
            </a:r>
            <a:r>
              <a:rPr lang="it-IT" b="1" baseline="-25000" dirty="0">
                <a:solidFill>
                  <a:srgbClr val="0070C0"/>
                </a:solidFill>
              </a:rPr>
              <a:t>10</a:t>
            </a:r>
            <a:r>
              <a:rPr lang="it-IT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A02E740-A5A9-B34F-A42B-13E684EB9B14}"/>
              </a:ext>
            </a:extLst>
          </p:cNvPr>
          <p:cNvSpPr txBox="1"/>
          <p:nvPr/>
        </p:nvSpPr>
        <p:spPr>
          <a:xfrm>
            <a:off x="2441726" y="5624382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C</a:t>
            </a:r>
            <a:r>
              <a:rPr lang="it-IT" b="1" baseline="-25000" dirty="0">
                <a:solidFill>
                  <a:srgbClr val="0070C0"/>
                </a:solidFill>
              </a:rPr>
              <a:t>7</a:t>
            </a:r>
            <a:r>
              <a:rPr lang="it-IT" b="1" dirty="0">
                <a:solidFill>
                  <a:srgbClr val="0070C0"/>
                </a:solidFill>
              </a:rPr>
              <a:t>H</a:t>
            </a:r>
            <a:r>
              <a:rPr lang="it-IT" b="1" baseline="-25000" dirty="0">
                <a:solidFill>
                  <a:srgbClr val="0070C0"/>
                </a:solidFill>
              </a:rPr>
              <a:t>10</a:t>
            </a:r>
            <a:r>
              <a:rPr lang="it-IT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B09DA4A-0BB7-F146-BA82-56A6659ACDAC}"/>
              </a:ext>
            </a:extLst>
          </p:cNvPr>
          <p:cNvSpPr txBox="1"/>
          <p:nvPr/>
        </p:nvSpPr>
        <p:spPr>
          <a:xfrm>
            <a:off x="9988494" y="5665755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C</a:t>
            </a:r>
            <a:r>
              <a:rPr lang="it-IT" b="1" baseline="-25000" dirty="0">
                <a:solidFill>
                  <a:srgbClr val="0070C0"/>
                </a:solidFill>
              </a:rPr>
              <a:t>7</a:t>
            </a:r>
            <a:r>
              <a:rPr lang="it-IT" b="1" dirty="0">
                <a:solidFill>
                  <a:srgbClr val="0070C0"/>
                </a:solidFill>
              </a:rPr>
              <a:t>H</a:t>
            </a:r>
            <a:r>
              <a:rPr lang="it-IT" b="1" baseline="-25000" dirty="0">
                <a:solidFill>
                  <a:srgbClr val="0070C0"/>
                </a:solidFill>
              </a:rPr>
              <a:t>10</a:t>
            </a:r>
            <a:r>
              <a:rPr lang="it-IT" b="1" dirty="0">
                <a:solidFill>
                  <a:srgbClr val="0070C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69708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5EAF1D-0719-A342-9155-8A289A5C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216"/>
            <a:ext cx="10515600" cy="889848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dirty="0"/>
              <a:t>(</a:t>
            </a:r>
            <a:r>
              <a:rPr lang="it-IT" sz="2400" b="1" u="sng" dirty="0"/>
              <a:t>Stereochimica)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40F6A7-CBF7-AB42-ACA0-4CAF10F5C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73" y="1577009"/>
            <a:ext cx="11115666" cy="4599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/>
              <a:t>Indicare quale tra le seguenti molecole </a:t>
            </a:r>
            <a:r>
              <a:rPr lang="it-IT" sz="1800" b="1" u="sng" dirty="0"/>
              <a:t>non possiede</a:t>
            </a:r>
            <a:r>
              <a:rPr lang="it-IT" sz="1800" b="1" dirty="0"/>
              <a:t> almeno un centro chirale.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631A878-C564-D248-AF72-EC60E9E50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605" y="2750932"/>
            <a:ext cx="2355267" cy="163747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771F699D-3107-A24A-9360-25BE67FE2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252" y="2808082"/>
            <a:ext cx="2125496" cy="1127814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E271C133-7062-0947-BA42-69A6E35D97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722" y="2797074"/>
            <a:ext cx="2657889" cy="1318643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28AD633D-96E6-A949-A07D-B3D3A7E861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2155" y="4709563"/>
            <a:ext cx="3357827" cy="1205374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A5462FBB-2635-664F-9E22-4F6B4A2CE1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2099" y="4432690"/>
            <a:ext cx="1917917" cy="162285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77DEC8-C287-7649-850B-B0E5CB8520E8}"/>
              </a:ext>
            </a:extLst>
          </p:cNvPr>
          <p:cNvSpPr txBox="1"/>
          <p:nvPr/>
        </p:nvSpPr>
        <p:spPr>
          <a:xfrm>
            <a:off x="479461" y="6101746"/>
            <a:ext cx="11115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</a:rPr>
              <a:t>Regola</a:t>
            </a:r>
            <a:r>
              <a:rPr lang="it-IT" dirty="0">
                <a:solidFill>
                  <a:srgbClr val="FF0000"/>
                </a:solidFill>
              </a:rPr>
              <a:t>:	</a:t>
            </a:r>
            <a:r>
              <a:rPr lang="it-IT" dirty="0"/>
              <a:t>Dal momento che per costituire un centro chirale un C deve avere 4 sostituenti diversi, solo C terziari o         	quaternari possono essere C chirali.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191D1C4-9C9D-2342-ADA9-34A7398CAFA7}"/>
              </a:ext>
            </a:extLst>
          </p:cNvPr>
          <p:cNvSpPr txBox="1"/>
          <p:nvPr/>
        </p:nvSpPr>
        <p:spPr>
          <a:xfrm>
            <a:off x="2401817" y="35076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0577C6F-BDA4-4140-A9F8-B0157CCB462A}"/>
              </a:ext>
            </a:extLst>
          </p:cNvPr>
          <p:cNvSpPr txBox="1"/>
          <p:nvPr/>
        </p:nvSpPr>
        <p:spPr>
          <a:xfrm>
            <a:off x="6062108" y="30026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7CA4FD0-415E-FC47-BE14-A720F4D67688}"/>
              </a:ext>
            </a:extLst>
          </p:cNvPr>
          <p:cNvSpPr/>
          <p:nvPr/>
        </p:nvSpPr>
        <p:spPr>
          <a:xfrm>
            <a:off x="6506207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2667F78-9B71-5D48-96E8-6FD71B9A5048}"/>
              </a:ext>
            </a:extLst>
          </p:cNvPr>
          <p:cNvSpPr txBox="1"/>
          <p:nvPr/>
        </p:nvSpPr>
        <p:spPr>
          <a:xfrm>
            <a:off x="4161027" y="54154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A1161FE-2253-784D-8750-3FCE53D716A7}"/>
              </a:ext>
            </a:extLst>
          </p:cNvPr>
          <p:cNvSpPr txBox="1"/>
          <p:nvPr/>
        </p:nvSpPr>
        <p:spPr>
          <a:xfrm>
            <a:off x="9640142" y="34021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364A70A-7D73-CB4B-A355-454096462B97}"/>
              </a:ext>
            </a:extLst>
          </p:cNvPr>
          <p:cNvSpPr txBox="1"/>
          <p:nvPr/>
        </p:nvSpPr>
        <p:spPr>
          <a:xfrm>
            <a:off x="10502376" y="34563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601A25B-D887-104F-B28B-57610F64F16E}"/>
              </a:ext>
            </a:extLst>
          </p:cNvPr>
          <p:cNvSpPr txBox="1"/>
          <p:nvPr/>
        </p:nvSpPr>
        <p:spPr>
          <a:xfrm>
            <a:off x="10849480" y="3214228"/>
            <a:ext cx="4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5DE679-9454-584A-9265-1F53E22BFC0D}"/>
              </a:ext>
            </a:extLst>
          </p:cNvPr>
          <p:cNvSpPr txBox="1"/>
          <p:nvPr/>
        </p:nvSpPr>
        <p:spPr>
          <a:xfrm>
            <a:off x="9045716" y="5508040"/>
            <a:ext cx="180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Nessun C chirale!</a:t>
            </a:r>
          </a:p>
        </p:txBody>
      </p:sp>
    </p:spTree>
    <p:extLst>
      <p:ext uri="{BB962C8B-B14F-4D97-AF65-F5344CB8AC3E}">
        <p14:creationId xmlns:p14="http://schemas.microsoft.com/office/powerpoint/2010/main" val="416663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C14E1-CC77-104A-8928-81823B47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dirty="0"/>
              <a:t>(</a:t>
            </a:r>
            <a:r>
              <a:rPr lang="it-IT" sz="2400" b="1" u="sng" dirty="0"/>
              <a:t>Stereochimica)</a:t>
            </a:r>
            <a:endParaRPr lang="it-IT" sz="2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DA0803-1BD7-5A40-8BFB-AEBE6BB9D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632" y="3273281"/>
            <a:ext cx="1749839" cy="165676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B5AFD66E-F255-EF40-BC80-A5550281820C}"/>
              </a:ext>
            </a:extLst>
          </p:cNvPr>
          <p:cNvSpPr txBox="1"/>
          <p:nvPr/>
        </p:nvSpPr>
        <p:spPr>
          <a:xfrm>
            <a:off x="3338789" y="40727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6D05299-277B-074D-AFD7-FF46825524CF}"/>
              </a:ext>
            </a:extLst>
          </p:cNvPr>
          <p:cNvSpPr txBox="1"/>
          <p:nvPr/>
        </p:nvSpPr>
        <p:spPr>
          <a:xfrm flipH="1">
            <a:off x="4452410" y="4881241"/>
            <a:ext cx="269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4C9F00E-2102-EA47-91A5-CA5341317431}"/>
              </a:ext>
            </a:extLst>
          </p:cNvPr>
          <p:cNvSpPr/>
          <p:nvPr/>
        </p:nvSpPr>
        <p:spPr>
          <a:xfrm>
            <a:off x="4077487" y="298406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1DD64A8-9E3D-0147-BB16-A20844057CA8}"/>
              </a:ext>
            </a:extLst>
          </p:cNvPr>
          <p:cNvSpPr txBox="1"/>
          <p:nvPr/>
        </p:nvSpPr>
        <p:spPr>
          <a:xfrm>
            <a:off x="4842705" y="38880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0BC143D8-4F56-D641-AA5C-1452E273B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67373">
            <a:off x="3825610" y="3222211"/>
            <a:ext cx="2112398" cy="2439671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1A48B3A-4D62-524C-8E73-D92BD81412BE}"/>
              </a:ext>
            </a:extLst>
          </p:cNvPr>
          <p:cNvSpPr txBox="1"/>
          <p:nvPr/>
        </p:nvSpPr>
        <p:spPr>
          <a:xfrm>
            <a:off x="6480805" y="4101662"/>
            <a:ext cx="218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Senso antiorario = </a:t>
            </a:r>
            <a:r>
              <a:rPr lang="it-IT" i="1" dirty="0">
                <a:solidFill>
                  <a:srgbClr val="FF0000"/>
                </a:solidFill>
              </a:rPr>
              <a:t>(</a:t>
            </a:r>
            <a:r>
              <a:rPr lang="it-IT" i="1" dirty="0" err="1">
                <a:solidFill>
                  <a:srgbClr val="FF0000"/>
                </a:solidFill>
              </a:rPr>
              <a:t>S</a:t>
            </a:r>
            <a:r>
              <a:rPr lang="it-IT" i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5BA2590-DF39-7C4F-93B7-4B90B00B6BB1}"/>
              </a:ext>
            </a:extLst>
          </p:cNvPr>
          <p:cNvSpPr txBox="1"/>
          <p:nvPr/>
        </p:nvSpPr>
        <p:spPr>
          <a:xfrm>
            <a:off x="1281917" y="1792984"/>
            <a:ext cx="948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Caso in cui </a:t>
            </a:r>
            <a:r>
              <a:rPr lang="it-IT" b="1" dirty="0"/>
              <a:t>il sostituente con minor priorità è già eclissato </a:t>
            </a:r>
            <a:r>
              <a:rPr lang="it-IT" dirty="0"/>
              <a:t>dietro al C chirale (centro di asimmetria) </a:t>
            </a:r>
          </a:p>
        </p:txBody>
      </p:sp>
    </p:spTree>
    <p:extLst>
      <p:ext uri="{BB962C8B-B14F-4D97-AF65-F5344CB8AC3E}">
        <p14:creationId xmlns:p14="http://schemas.microsoft.com/office/powerpoint/2010/main" val="285010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D63DED-5A53-444E-952F-84F0C5F5D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331"/>
          </a:xfrm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dirty="0"/>
              <a:t>(</a:t>
            </a:r>
            <a:r>
              <a:rPr lang="it-IT" sz="2400" b="1" u="sng" dirty="0"/>
              <a:t>Stereochimica)</a:t>
            </a:r>
            <a:endParaRPr lang="it-IT" sz="24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11161E5-1431-A546-8ACF-D4D8549B9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130" y="3233737"/>
            <a:ext cx="2136983" cy="202331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31252F-4E7D-DB4A-9A6C-B62BB374B840}"/>
              </a:ext>
            </a:extLst>
          </p:cNvPr>
          <p:cNvSpPr txBox="1"/>
          <p:nvPr/>
        </p:nvSpPr>
        <p:spPr>
          <a:xfrm>
            <a:off x="3340590" y="4166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7204470-4700-1D4E-8830-5574A4B2AF9C}"/>
              </a:ext>
            </a:extLst>
          </p:cNvPr>
          <p:cNvSpPr txBox="1"/>
          <p:nvPr/>
        </p:nvSpPr>
        <p:spPr>
          <a:xfrm>
            <a:off x="1765815" y="4795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395DC92-502B-CA4B-A695-6DEACD580A6B}"/>
              </a:ext>
            </a:extLst>
          </p:cNvPr>
          <p:cNvSpPr txBox="1"/>
          <p:nvPr/>
        </p:nvSpPr>
        <p:spPr>
          <a:xfrm>
            <a:off x="2785339" y="52570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B343C6A-DBB5-3D4B-A215-463A4D88444E}"/>
              </a:ext>
            </a:extLst>
          </p:cNvPr>
          <p:cNvSpPr txBox="1"/>
          <p:nvPr/>
        </p:nvSpPr>
        <p:spPr>
          <a:xfrm>
            <a:off x="2348748" y="28644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FBD4FAB-D0F2-134B-B1AC-24C60B0F6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764" y="3136654"/>
            <a:ext cx="972018" cy="95706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F66AB7F-54F5-E649-BC0E-1966FEB10E3B}"/>
              </a:ext>
            </a:extLst>
          </p:cNvPr>
          <p:cNvSpPr txBox="1"/>
          <p:nvPr/>
        </p:nvSpPr>
        <p:spPr>
          <a:xfrm>
            <a:off x="389782" y="1310448"/>
            <a:ext cx="4219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dirty="0"/>
              <a:t>1) Eclisso il sostituente con minor priorità</a:t>
            </a:r>
          </a:p>
          <a:p>
            <a:pPr algn="just"/>
            <a:r>
              <a:rPr lang="it-IT" dirty="0"/>
              <a:t>     scambiandolo di posto con il sostituente</a:t>
            </a:r>
          </a:p>
          <a:p>
            <a:pPr algn="just"/>
            <a:r>
              <a:rPr lang="it-IT" dirty="0"/>
              <a:t>     che compare eclissato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8B92DF0-D942-6844-9E5D-2DADC1FC125D}"/>
              </a:ext>
            </a:extLst>
          </p:cNvPr>
          <p:cNvSpPr txBox="1"/>
          <p:nvPr/>
        </p:nvSpPr>
        <p:spPr>
          <a:xfrm>
            <a:off x="1179109" y="6005147"/>
            <a:ext cx="9833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Caso in cui </a:t>
            </a:r>
            <a:r>
              <a:rPr lang="it-IT" b="1" dirty="0"/>
              <a:t>il sostituente con minor priorità NON E’ eclissato </a:t>
            </a:r>
            <a:r>
              <a:rPr lang="it-IT" dirty="0"/>
              <a:t>dietro al C chirale (centro di asimmetria) </a:t>
            </a:r>
          </a:p>
          <a:p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07B76252-BD8C-E446-982F-C128C5EDE0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3205534"/>
            <a:ext cx="2166771" cy="2051517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B174660-45AC-C045-8A7F-2846AA49F830}"/>
              </a:ext>
            </a:extLst>
          </p:cNvPr>
          <p:cNvSpPr txBox="1"/>
          <p:nvPr/>
        </p:nvSpPr>
        <p:spPr>
          <a:xfrm>
            <a:off x="8835776" y="39004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F0862BE-DDCC-764A-A304-DB95D424548A}"/>
              </a:ext>
            </a:extLst>
          </p:cNvPr>
          <p:cNvSpPr txBox="1"/>
          <p:nvPr/>
        </p:nvSpPr>
        <p:spPr>
          <a:xfrm>
            <a:off x="8454889" y="5202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BB72712-9424-DC41-8F6A-5ABB5AD81AA2}"/>
              </a:ext>
            </a:extLst>
          </p:cNvPr>
          <p:cNvSpPr txBox="1"/>
          <p:nvPr/>
        </p:nvSpPr>
        <p:spPr>
          <a:xfrm>
            <a:off x="7489862" y="4795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8BEB2F3-6A01-AD43-9C23-C9C53A8C079A}"/>
              </a:ext>
            </a:extLst>
          </p:cNvPr>
          <p:cNvSpPr txBox="1"/>
          <p:nvPr/>
        </p:nvSpPr>
        <p:spPr>
          <a:xfrm>
            <a:off x="7791548" y="31740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F712248B-12E4-CB41-9A11-0894FB3793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11501">
            <a:off x="6695681" y="3438048"/>
            <a:ext cx="2191732" cy="2213432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B191A63-D6C2-784E-9F69-03E829FDA4AB}"/>
              </a:ext>
            </a:extLst>
          </p:cNvPr>
          <p:cNvSpPr txBox="1"/>
          <p:nvPr/>
        </p:nvSpPr>
        <p:spPr>
          <a:xfrm>
            <a:off x="5196971" y="1310448"/>
            <a:ext cx="6817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2) Determino la configurazione del nuovo composto</a:t>
            </a:r>
          </a:p>
          <a:p>
            <a:r>
              <a:rPr lang="it-IT" dirty="0"/>
              <a:t>     che ho ottenuto invertendo i due gruppi</a:t>
            </a:r>
            <a:endParaRPr lang="it-IT" i="1" dirty="0"/>
          </a:p>
          <a:p>
            <a:r>
              <a:rPr lang="it-IT" dirty="0"/>
              <a:t>3) Risultato: rotazione in senso antiorario = </a:t>
            </a:r>
            <a:r>
              <a:rPr lang="it-IT" i="1" dirty="0"/>
              <a:t>(</a:t>
            </a:r>
            <a:r>
              <a:rPr lang="it-IT" i="1" dirty="0" err="1"/>
              <a:t>S</a:t>
            </a:r>
            <a:r>
              <a:rPr lang="it-IT" i="1" dirty="0"/>
              <a:t>).</a:t>
            </a:r>
          </a:p>
          <a:p>
            <a:r>
              <a:rPr lang="it-IT" dirty="0"/>
              <a:t>     Siccome però avevo arbitrariamente invertito due dei </a:t>
            </a:r>
          </a:p>
          <a:p>
            <a:r>
              <a:rPr lang="it-IT" dirty="0"/>
              <a:t>     sostituenti del composto iniziale, la sua configurazione risulta = </a:t>
            </a:r>
            <a:r>
              <a:rPr lang="it-IT" i="1" dirty="0">
                <a:solidFill>
                  <a:srgbClr val="FF0000"/>
                </a:solidFill>
              </a:rPr>
              <a:t>(</a:t>
            </a:r>
            <a:r>
              <a:rPr lang="it-IT" i="1" dirty="0" err="1">
                <a:solidFill>
                  <a:srgbClr val="FF0000"/>
                </a:solidFill>
              </a:rPr>
              <a:t>R</a:t>
            </a:r>
            <a:r>
              <a:rPr lang="it-IT" i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646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9865D-83CB-BC44-B06E-4D14DFCD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Teoria </a:t>
            </a:r>
            <a:r>
              <a:rPr lang="it-IT" sz="2400" b="1" dirty="0"/>
              <a:t>(sostituzione di tipo S</a:t>
            </a:r>
            <a:r>
              <a:rPr lang="it-IT" sz="2400" b="1" baseline="-25000" dirty="0"/>
              <a:t>N</a:t>
            </a:r>
            <a:r>
              <a:rPr lang="it-IT" sz="2400" b="1" dirty="0"/>
              <a:t>2 e S</a:t>
            </a:r>
            <a:r>
              <a:rPr lang="it-IT" sz="2400" b="1" baseline="-25000" dirty="0"/>
              <a:t>N</a:t>
            </a:r>
            <a:r>
              <a:rPr lang="it-IT" sz="2400" b="1" dirty="0"/>
              <a:t>1 in alogenuri alchilici)</a:t>
            </a:r>
          </a:p>
        </p:txBody>
      </p:sp>
      <p:pic>
        <p:nvPicPr>
          <p:cNvPr id="5" name="Segnaposto contenuto 4" descr="Immagine che contiene sedendo, gatto&#10;&#10;Descrizione generata automaticamente">
            <a:extLst>
              <a:ext uri="{FF2B5EF4-FFF2-40B4-BE49-F238E27FC236}">
                <a16:creationId xmlns:a16="http://schemas.microsoft.com/office/drawing/2014/main" id="{5105594A-D1B2-1C4A-872F-D4C079F1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0603" y="1823994"/>
            <a:ext cx="7187468" cy="4542081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D22BCCC-233C-1443-8EC0-C2B74A9D5514}"/>
              </a:ext>
            </a:extLst>
          </p:cNvPr>
          <p:cNvSpPr txBox="1"/>
          <p:nvPr/>
        </p:nvSpPr>
        <p:spPr>
          <a:xfrm>
            <a:off x="10232020" y="2696902"/>
            <a:ext cx="157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S</a:t>
            </a:r>
            <a:r>
              <a:rPr lang="it-IT" sz="3600" baseline="-25000" dirty="0"/>
              <a:t>N</a:t>
            </a:r>
            <a:r>
              <a:rPr lang="it-IT" sz="3600" dirty="0"/>
              <a:t>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AC70DC-DFB0-FD4E-937A-ECD8A3F13D16}"/>
              </a:ext>
            </a:extLst>
          </p:cNvPr>
          <p:cNvSpPr txBox="1"/>
          <p:nvPr/>
        </p:nvSpPr>
        <p:spPr>
          <a:xfrm>
            <a:off x="10232020" y="4815068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S</a:t>
            </a:r>
            <a:r>
              <a:rPr lang="it-IT" sz="3600" baseline="-25000" dirty="0"/>
              <a:t>N</a:t>
            </a:r>
            <a:r>
              <a:rPr lang="it-IT" sz="3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0415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6645C-7EBB-D641-945D-641287AD6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8251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Teoria </a:t>
            </a:r>
            <a:r>
              <a:rPr lang="it-IT" sz="2400" b="1" dirty="0"/>
              <a:t>(sostituzione di tipo S</a:t>
            </a:r>
            <a:r>
              <a:rPr lang="it-IT" sz="2400" b="1" baseline="-25000" dirty="0"/>
              <a:t>N</a:t>
            </a:r>
            <a:r>
              <a:rPr lang="it-IT" sz="2400" b="1" dirty="0"/>
              <a:t>2 e S</a:t>
            </a:r>
            <a:r>
              <a:rPr lang="it-IT" sz="2400" b="1" baseline="-25000" dirty="0"/>
              <a:t>N</a:t>
            </a:r>
            <a:r>
              <a:rPr lang="it-IT" sz="2400" b="1" dirty="0"/>
              <a:t>1 in alogenuri alchilici)</a:t>
            </a:r>
            <a:endParaRPr lang="it-IT" sz="2400" dirty="0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CEFAA79C-83E3-D940-B780-6BA5066A2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8951" y="975169"/>
            <a:ext cx="7454096" cy="52737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7CB3F39-5AE9-3F49-BA28-DAA77A69F6C5}"/>
              </a:ext>
            </a:extLst>
          </p:cNvPr>
          <p:cNvSpPr txBox="1"/>
          <p:nvPr/>
        </p:nvSpPr>
        <p:spPr>
          <a:xfrm>
            <a:off x="4706580" y="6390668"/>
            <a:ext cx="277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Diagramma andamento </a:t>
            </a:r>
            <a:r>
              <a:rPr lang="it-IT" b="1" dirty="0"/>
              <a:t>S</a:t>
            </a:r>
            <a:r>
              <a:rPr lang="it-IT" b="1" baseline="-25000" dirty="0"/>
              <a:t>N</a:t>
            </a:r>
            <a:r>
              <a:rPr lang="it-IT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1019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F4FEC-318F-8C44-87DB-C06E038F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70C0"/>
                </a:solidFill>
              </a:rPr>
              <a:t>Domande pervenute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9E2208-6D1E-C547-842E-A23C1D2C6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78"/>
            <a:ext cx="10515600" cy="43513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it-IT" dirty="0"/>
              <a:t>Francesca: Concetto di reattività. Elettrofili e Nucleofili</a:t>
            </a:r>
          </a:p>
          <a:p>
            <a:pPr marL="514350" indent="-514350">
              <a:buAutoNum type="arabicParenR"/>
            </a:pPr>
            <a:r>
              <a:rPr lang="it-IT" dirty="0"/>
              <a:t>Francesca: S</a:t>
            </a:r>
            <a:r>
              <a:rPr lang="it-IT" baseline="-25000" dirty="0"/>
              <a:t>N</a:t>
            </a:r>
            <a:r>
              <a:rPr lang="it-IT" dirty="0"/>
              <a:t>1 e S</a:t>
            </a:r>
            <a:r>
              <a:rPr lang="it-IT" baseline="-25000" dirty="0"/>
              <a:t>N</a:t>
            </a:r>
            <a:r>
              <a:rPr lang="it-IT" dirty="0"/>
              <a:t>2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702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761E0B-B8C9-A048-9285-D1A8DB75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999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Teoria </a:t>
            </a:r>
            <a:r>
              <a:rPr lang="it-IT" sz="2400" b="1" dirty="0"/>
              <a:t>(sostituzione di tipo S</a:t>
            </a:r>
            <a:r>
              <a:rPr lang="it-IT" sz="2400" b="1" baseline="-25000" dirty="0"/>
              <a:t>N</a:t>
            </a:r>
            <a:r>
              <a:rPr lang="it-IT" sz="2400" b="1" dirty="0"/>
              <a:t>2 e S</a:t>
            </a:r>
            <a:r>
              <a:rPr lang="it-IT" sz="2400" b="1" baseline="-25000" dirty="0"/>
              <a:t>N</a:t>
            </a:r>
            <a:r>
              <a:rPr lang="it-IT" sz="2400" b="1" dirty="0"/>
              <a:t>1 in alogenuri alchilici)</a:t>
            </a:r>
            <a:endParaRPr lang="it-IT" sz="24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813673F-6BD3-F141-B239-2F626AFDBEE1}"/>
              </a:ext>
            </a:extLst>
          </p:cNvPr>
          <p:cNvSpPr txBox="1"/>
          <p:nvPr/>
        </p:nvSpPr>
        <p:spPr>
          <a:xfrm>
            <a:off x="2702731" y="6123542"/>
            <a:ext cx="678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Diagramma andamento </a:t>
            </a:r>
            <a:r>
              <a:rPr lang="it-IT" b="1" dirty="0"/>
              <a:t>S</a:t>
            </a:r>
            <a:r>
              <a:rPr lang="it-IT" b="1" baseline="-25000" dirty="0"/>
              <a:t>N</a:t>
            </a:r>
            <a:r>
              <a:rPr lang="it-IT" b="1" dirty="0"/>
              <a:t>1 </a:t>
            </a:r>
            <a:r>
              <a:rPr lang="it-IT" dirty="0"/>
              <a:t>con nucleofilo neutro (senza carica netta)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E02CA6CB-C04D-CF43-BB95-943CF6E32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6499" y="840572"/>
            <a:ext cx="7319002" cy="5176855"/>
          </a:xfrm>
        </p:spPr>
      </p:pic>
    </p:spTree>
    <p:extLst>
      <p:ext uri="{BB962C8B-B14F-4D97-AF65-F5344CB8AC3E}">
        <p14:creationId xmlns:p14="http://schemas.microsoft.com/office/powerpoint/2010/main" val="425911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CF58D32D-FE2D-9745-B366-DAA8282BA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0" y="797719"/>
            <a:ext cx="93980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4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52F1F0-825E-314D-8892-8379CCCE6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b="1" dirty="0"/>
              <a:t>(</a:t>
            </a:r>
            <a:r>
              <a:rPr lang="it-IT" sz="2400" b="1" u="sng" dirty="0"/>
              <a:t>Legami)</a:t>
            </a:r>
            <a:br>
              <a:rPr lang="it-IT" sz="2400" u="sng" dirty="0"/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670533-9A25-8343-8E78-C5110FC4E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b="1" dirty="0"/>
              <a:t>Gli orbitali ibridi </a:t>
            </a:r>
            <a:r>
              <a:rPr lang="it-IT" b="1" i="1" dirty="0"/>
              <a:t>sp</a:t>
            </a:r>
            <a:r>
              <a:rPr lang="it-IT" b="1" baseline="30000" dirty="0"/>
              <a:t>2</a:t>
            </a:r>
            <a:r>
              <a:rPr lang="it-IT" b="1" dirty="0"/>
              <a:t> hanno forma: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a) Sferica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Bilobata con i lobi uguali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c)  Bilobata con una sfera al centro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d) Ovale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e) Bilobata con un lobo più grande dell'altro</a:t>
            </a:r>
          </a:p>
        </p:txBody>
      </p:sp>
    </p:spTree>
    <p:extLst>
      <p:ext uri="{BB962C8B-B14F-4D97-AF65-F5344CB8AC3E}">
        <p14:creationId xmlns:p14="http://schemas.microsoft.com/office/powerpoint/2010/main" val="92729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663EE3-798C-5249-8220-69F9A0AAC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b="1" dirty="0"/>
              <a:t>(</a:t>
            </a:r>
            <a:r>
              <a:rPr lang="it-IT" sz="2400" b="1" u="sng" dirty="0"/>
              <a:t>Legami)</a:t>
            </a:r>
            <a:br>
              <a:rPr lang="it-IT" sz="2400" u="sng" dirty="0"/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A77E65-7F27-0746-B45E-A829881CA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100" b="1" dirty="0"/>
              <a:t>Quali sono gli angoli tipici di legame dell'ibridazione </a:t>
            </a:r>
            <a:r>
              <a:rPr lang="it-IT" sz="2100" b="1" dirty="0" err="1"/>
              <a:t>sp</a:t>
            </a:r>
            <a:r>
              <a:rPr lang="it-IT" sz="2100" b="1" dirty="0"/>
              <a:t> del carbonio?</a:t>
            </a:r>
            <a:endParaRPr lang="it-IT" sz="2100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a)  104°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 120°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c)  109°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d)  90°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e) 180°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73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853D2-6B18-A244-A211-8444CE82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b="1" dirty="0"/>
              <a:t>(</a:t>
            </a:r>
            <a:r>
              <a:rPr lang="it-IT" sz="2400" b="1" u="sng" dirty="0"/>
              <a:t>Risonanza)</a:t>
            </a:r>
            <a:br>
              <a:rPr lang="it-IT" sz="2800" u="sng" dirty="0"/>
            </a:b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C5E292-C648-0748-8EA2-C70034BC6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85" y="1856448"/>
            <a:ext cx="11219379" cy="4351338"/>
          </a:xfrm>
        </p:spPr>
        <p:txBody>
          <a:bodyPr>
            <a:normAutofit fontScale="62500" lnSpcReduction="20000"/>
          </a:bodyPr>
          <a:lstStyle/>
          <a:p>
            <a:endParaRPr lang="it-IT" sz="3600" dirty="0"/>
          </a:p>
          <a:p>
            <a:pPr marL="0" indent="0">
              <a:buNone/>
            </a:pPr>
            <a:r>
              <a:rPr lang="it-IT" b="1" dirty="0"/>
              <a:t>Due strutture limite di risonanza differiscono per: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  </a:t>
            </a:r>
          </a:p>
          <a:p>
            <a:pPr marL="0" indent="0">
              <a:buNone/>
            </a:pPr>
            <a:r>
              <a:rPr lang="it-IT" dirty="0"/>
              <a:t>a) Posizione di elettroni provenienti da legami multipli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b) Posizione di elettroni provenienti da coppie di elettroni di non legame (</a:t>
            </a:r>
            <a:r>
              <a:rPr lang="it-IT" i="1" dirty="0" err="1"/>
              <a:t>lone</a:t>
            </a:r>
            <a:r>
              <a:rPr lang="it-IT" i="1" dirty="0"/>
              <a:t> </a:t>
            </a:r>
            <a:r>
              <a:rPr lang="it-IT" i="1" dirty="0" err="1"/>
              <a:t>pairs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c) Posizione di elettroni provenienti da legami multipli e di atomi di idrogeno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d) Posizione di elettroni provenienti da legami multipli  e da coppie di elettroni di non legame e di atomi di idrogeno</a:t>
            </a:r>
            <a:r>
              <a:rPr lang="it-IT" dirty="0">
                <a:effectLst/>
              </a:rPr>
              <a:t> </a:t>
            </a:r>
          </a:p>
          <a:p>
            <a:pPr marL="0" indent="0">
              <a:buNone/>
            </a:pPr>
            <a:endParaRPr lang="it-IT" dirty="0">
              <a:effectLst/>
            </a:endParaRPr>
          </a:p>
          <a:p>
            <a:pPr marL="0" indent="0">
              <a:buNone/>
            </a:pPr>
            <a:r>
              <a:rPr lang="it-IT" dirty="0"/>
              <a:t>e) </a:t>
            </a:r>
            <a:r>
              <a:rPr lang="it-IT" sz="2700" dirty="0"/>
              <a:t>Posizione</a:t>
            </a:r>
            <a:r>
              <a:rPr lang="it-IT" dirty="0"/>
              <a:t> di elettroni provenienti da legami multipli o di coppie di elettroni di non legame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586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64A039-40C2-1D4F-BE8D-3B7C0075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dirty="0"/>
              <a:t>(</a:t>
            </a:r>
            <a:r>
              <a:rPr lang="it-IT" sz="2400" b="1" u="sng" dirty="0"/>
              <a:t>Risonanza)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045213-B1E2-5146-9685-E883B1CA0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3043"/>
            <a:ext cx="10515600" cy="45639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b="1" dirty="0"/>
          </a:p>
          <a:p>
            <a:pPr algn="ctr"/>
            <a:endParaRPr lang="it-IT" b="1" dirty="0"/>
          </a:p>
          <a:p>
            <a:pPr marL="0" indent="0">
              <a:buNone/>
            </a:pPr>
            <a:r>
              <a:rPr lang="it-IT" b="1" dirty="0"/>
              <a:t>Le formule limite di risonanza più significative hanno: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a) Tutti gli atomi con guscio di valenza completo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Cariche nette su almeno due degli atomi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c) Le cariche positive sugli atomi più elettronegativi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d) Il minor numero di legami covalenti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e) Il maggior numero di legami covalenti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543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838DD-65AE-5742-9DD1-8E96CF13C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76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>
                <a:solidFill>
                  <a:srgbClr val="0070C0"/>
                </a:solidFill>
              </a:rPr>
              <a:t>Esercizi simulazione esame </a:t>
            </a:r>
            <a:r>
              <a:rPr lang="it-IT" sz="2700" b="1" dirty="0"/>
              <a:t>(</a:t>
            </a:r>
            <a:r>
              <a:rPr lang="it-IT" sz="2700" b="1" u="sng" dirty="0"/>
              <a:t>Proprietà fisiche dei composti organici)</a:t>
            </a:r>
            <a:br>
              <a:rPr lang="it-IT" sz="2800" b="1" u="sng" dirty="0"/>
            </a:b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F175FE-B36C-2948-84F0-5D9188325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439"/>
            <a:ext cx="10515600" cy="3832260"/>
          </a:xfrm>
        </p:spPr>
        <p:txBody>
          <a:bodyPr/>
          <a:lstStyle/>
          <a:p>
            <a:pPr marL="0" indent="0" algn="ctr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1600" b="1" dirty="0"/>
              <a:t>Quale dei seguenti solventi ha temperatura di ebollizione maggiore?</a:t>
            </a:r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endParaRPr lang="it-IT" sz="2000" dirty="0"/>
          </a:p>
          <a:p>
            <a:pPr algn="ctr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B351C25-E72B-C74F-89DE-23C803C7D35D}"/>
              </a:ext>
            </a:extLst>
          </p:cNvPr>
          <p:cNvSpPr txBox="1"/>
          <p:nvPr/>
        </p:nvSpPr>
        <p:spPr>
          <a:xfrm>
            <a:off x="404190" y="5794624"/>
            <a:ext cx="1138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a) </a:t>
            </a:r>
            <a:r>
              <a:rPr lang="it-IT" dirty="0"/>
              <a:t>Acqua: 100 °C;     </a:t>
            </a:r>
            <a:r>
              <a:rPr lang="it-IT" b="1" dirty="0"/>
              <a:t>    b) </a:t>
            </a:r>
            <a:r>
              <a:rPr lang="it-IT" dirty="0" err="1"/>
              <a:t>Dietiletere</a:t>
            </a:r>
            <a:r>
              <a:rPr lang="it-IT" dirty="0"/>
              <a:t>: 35 °C;  </a:t>
            </a:r>
            <a:r>
              <a:rPr lang="it-IT" b="1" dirty="0"/>
              <a:t>      c) </a:t>
            </a:r>
            <a:r>
              <a:rPr lang="it-IT" dirty="0"/>
              <a:t>Cloroformio: 61 °C;        </a:t>
            </a:r>
            <a:r>
              <a:rPr lang="it-IT" b="1" dirty="0"/>
              <a:t>d) </a:t>
            </a:r>
            <a:r>
              <a:rPr lang="it-IT" dirty="0"/>
              <a:t>Propano: -42 °C;        </a:t>
            </a:r>
            <a:r>
              <a:rPr lang="it-IT" b="1" dirty="0"/>
              <a:t>e)</a:t>
            </a:r>
            <a:r>
              <a:rPr lang="it-IT" dirty="0"/>
              <a:t> </a:t>
            </a:r>
            <a:r>
              <a:rPr lang="it-IT" dirty="0" err="1"/>
              <a:t>Dimetiletere</a:t>
            </a:r>
            <a:r>
              <a:rPr lang="it-IT" dirty="0"/>
              <a:t>: -24 °C		 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A028665-0CCE-D846-A262-18D7D8287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858" y="2247348"/>
            <a:ext cx="7374283" cy="330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1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4F3276-ABD0-5D46-BDAE-39DAB576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995"/>
            <a:ext cx="10515600" cy="218454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Esercizi simulazione esame </a:t>
            </a:r>
            <a:r>
              <a:rPr lang="it-IT" sz="2400" b="1" dirty="0"/>
              <a:t>(</a:t>
            </a:r>
            <a:r>
              <a:rPr lang="it-IT" sz="2400" b="1" u="sng" dirty="0"/>
              <a:t>Acidi e basi)</a:t>
            </a:r>
            <a:br>
              <a:rPr lang="it-IT" sz="2400" b="1" u="sng" dirty="0"/>
            </a:b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3F9D38-5EA9-D145-BFB5-0757F5956AAE}"/>
              </a:ext>
            </a:extLst>
          </p:cNvPr>
          <p:cNvSpPr txBox="1"/>
          <p:nvPr/>
        </p:nvSpPr>
        <p:spPr>
          <a:xfrm>
            <a:off x="701639" y="679222"/>
            <a:ext cx="10788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dirty="0"/>
          </a:p>
          <a:p>
            <a:pPr algn="just"/>
            <a:r>
              <a:rPr lang="it-IT" b="1" dirty="0"/>
              <a:t>Quale dei seguenti composti ha il valore di </a:t>
            </a:r>
            <a:r>
              <a:rPr lang="it-IT" b="1" dirty="0" err="1"/>
              <a:t>p</a:t>
            </a:r>
            <a:r>
              <a:rPr lang="it-IT" b="1" i="1" dirty="0" err="1"/>
              <a:t>K</a:t>
            </a:r>
            <a:r>
              <a:rPr lang="it-IT" b="1" baseline="-25000" dirty="0" err="1"/>
              <a:t>a</a:t>
            </a:r>
            <a:r>
              <a:rPr lang="it-IT" b="1" dirty="0"/>
              <a:t> più basso?</a:t>
            </a:r>
          </a:p>
          <a:p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44C128F-F453-FC47-8448-7C612CF35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93" y="3842535"/>
            <a:ext cx="11445411" cy="244547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1600" dirty="0"/>
              <a:t>1) L’etanolo</a:t>
            </a:r>
            <a:r>
              <a:rPr lang="it-IT" sz="1600" b="1" dirty="0"/>
              <a:t> </a:t>
            </a:r>
            <a:r>
              <a:rPr lang="it-IT" sz="1600" dirty="0"/>
              <a:t>perché la sua base coniugata non riesce a delocalizzare la carica negativa.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600" dirty="0"/>
              <a:t>2) Il fenolo perché la carica negativa della sua base coniugata è delocalizzata su più atomi di carbonio dell’anello oltre che sull’ossigeno.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600" dirty="0"/>
              <a:t>3) L’acido acetico perché la carica negativa della sua base coniugata è delocalizzata su due atomi di ossigeno.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600" dirty="0"/>
              <a:t>4) Tutti i composti hanno più o meno lo stesso </a:t>
            </a:r>
            <a:r>
              <a:rPr lang="it-IT" sz="1600" dirty="0" err="1"/>
              <a:t>p</a:t>
            </a:r>
            <a:r>
              <a:rPr lang="it-IT" sz="1600" i="1" dirty="0" err="1"/>
              <a:t>K</a:t>
            </a:r>
            <a:r>
              <a:rPr lang="it-IT" sz="1600" baseline="-25000" dirty="0" err="1"/>
              <a:t>a</a:t>
            </a:r>
            <a:r>
              <a:rPr lang="it-IT" sz="1600" dirty="0"/>
              <a:t> perché in tutti la carica negativa della loro base coniugata è su un atomo di ossigeno.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1600" dirty="0"/>
              <a:t>5) Nessuna delle risposte elencate è quella giusta.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984B7DB-835A-9849-89C1-25051BC99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273" y="1919198"/>
            <a:ext cx="2463800" cy="12319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63E2EC6-C48F-A64B-99A0-6DC6C3884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515" y="1912848"/>
            <a:ext cx="2451100" cy="12446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6B572C2-F175-8347-BBD4-855752CBA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3057" y="1906498"/>
            <a:ext cx="2743200" cy="12446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0EE42C-45F1-5146-AE80-5523385ED760}"/>
              </a:ext>
            </a:extLst>
          </p:cNvPr>
          <p:cNvSpPr txBox="1"/>
          <p:nvPr/>
        </p:nvSpPr>
        <p:spPr>
          <a:xfrm>
            <a:off x="2318524" y="3244334"/>
            <a:ext cx="897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Etanolo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3A77472-D657-3641-8F0B-858CCC0FA86A}"/>
              </a:ext>
            </a:extLst>
          </p:cNvPr>
          <p:cNvSpPr txBox="1"/>
          <p:nvPr/>
        </p:nvSpPr>
        <p:spPr>
          <a:xfrm>
            <a:off x="5500632" y="3244334"/>
            <a:ext cx="82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Fenolo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2AAE73E-E25C-A745-8F31-C0DE3AE5EF78}"/>
              </a:ext>
            </a:extLst>
          </p:cNvPr>
          <p:cNvSpPr txBox="1"/>
          <p:nvPr/>
        </p:nvSpPr>
        <p:spPr>
          <a:xfrm>
            <a:off x="8477120" y="3212383"/>
            <a:ext cx="143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Acido acetico</a:t>
            </a:r>
          </a:p>
        </p:txBody>
      </p:sp>
    </p:spTree>
    <p:extLst>
      <p:ext uri="{BB962C8B-B14F-4D97-AF65-F5344CB8AC3E}">
        <p14:creationId xmlns:p14="http://schemas.microsoft.com/office/powerpoint/2010/main" val="395913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1053</Words>
  <Application>Microsoft Macintosh PowerPoint</Application>
  <PresentationFormat>Widescreen</PresentationFormat>
  <Paragraphs>169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di Office</vt:lpstr>
      <vt:lpstr>Focus group Prof. Paolo Marchetti)</vt:lpstr>
      <vt:lpstr>Domande pervenute</vt:lpstr>
      <vt:lpstr>Presentazione standard di PowerPoint</vt:lpstr>
      <vt:lpstr>Esercizi simulazione esame (Legami) </vt:lpstr>
      <vt:lpstr>Esercizi simulazione esame (Legami) </vt:lpstr>
      <vt:lpstr>Esercizi simulazione esame (Risonanza) </vt:lpstr>
      <vt:lpstr>Esercizi simulazione esame (Risonanza)</vt:lpstr>
      <vt:lpstr>Esercizi simulazione esame (Proprietà fisiche dei composti organici) </vt:lpstr>
      <vt:lpstr>Esercizi simulazione esame (Acidi e basi) </vt:lpstr>
      <vt:lpstr>Presentazione standard di PowerPoint</vt:lpstr>
      <vt:lpstr>Esercizi simulazione esame (Alcani e nomenclatura) </vt:lpstr>
      <vt:lpstr>Esercizi simulazione esame (Alcani e nomenclatura)</vt:lpstr>
      <vt:lpstr>Tutorato relativo al corso di Chimica Organica per Biotecnologie e  Scienze biologiche</vt:lpstr>
      <vt:lpstr>Esercizi simulazione esame (Isomeria)</vt:lpstr>
      <vt:lpstr>Esercizi simulazione esame (Stereochimica)</vt:lpstr>
      <vt:lpstr>Esercizi simulazione esame (Stereochimica)</vt:lpstr>
      <vt:lpstr>Esercizi simulazione esame (Stereochimica)</vt:lpstr>
      <vt:lpstr>Teoria (sostituzione di tipo SN2 e SN1 in alogenuri alchilici)</vt:lpstr>
      <vt:lpstr>Teoria (sostituzione di tipo SN2 e SN1 in alogenuri alchilici)</vt:lpstr>
      <vt:lpstr>Teoria (sostituzione di tipo SN2 e SN1 in alogenuri alchilici)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12 Nov. 2020</dc:title>
  <dc:creator>Paolo Marchetti</dc:creator>
  <cp:lastModifiedBy>Paolo Marchetti</cp:lastModifiedBy>
  <cp:revision>97</cp:revision>
  <dcterms:created xsi:type="dcterms:W3CDTF">2020-11-11T15:31:03Z</dcterms:created>
  <dcterms:modified xsi:type="dcterms:W3CDTF">2020-12-09T09:34:50Z</dcterms:modified>
</cp:coreProperties>
</file>