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67"/>
  </p:notesMasterIdLst>
  <p:sldIdLst>
    <p:sldId id="256" r:id="rId2"/>
    <p:sldId id="259" r:id="rId3"/>
    <p:sldId id="290" r:id="rId4"/>
    <p:sldId id="276" r:id="rId5"/>
    <p:sldId id="257" r:id="rId6"/>
    <p:sldId id="280" r:id="rId7"/>
    <p:sldId id="339" r:id="rId8"/>
    <p:sldId id="262" r:id="rId9"/>
    <p:sldId id="261" r:id="rId10"/>
    <p:sldId id="263" r:id="rId11"/>
    <p:sldId id="264" r:id="rId12"/>
    <p:sldId id="265" r:id="rId13"/>
    <p:sldId id="277" r:id="rId14"/>
    <p:sldId id="258" r:id="rId15"/>
    <p:sldId id="285" r:id="rId16"/>
    <p:sldId id="284" r:id="rId17"/>
    <p:sldId id="331" r:id="rId18"/>
    <p:sldId id="278" r:id="rId19"/>
    <p:sldId id="322" r:id="rId20"/>
    <p:sldId id="323" r:id="rId21"/>
    <p:sldId id="342" r:id="rId22"/>
    <p:sldId id="343" r:id="rId23"/>
    <p:sldId id="324" r:id="rId24"/>
    <p:sldId id="281" r:id="rId25"/>
    <p:sldId id="289" r:id="rId26"/>
    <p:sldId id="279" r:id="rId27"/>
    <p:sldId id="325" r:id="rId28"/>
    <p:sldId id="301" r:id="rId29"/>
    <p:sldId id="344" r:id="rId30"/>
    <p:sldId id="288" r:id="rId31"/>
    <p:sldId id="345" r:id="rId32"/>
    <p:sldId id="346" r:id="rId33"/>
    <p:sldId id="326" r:id="rId34"/>
    <p:sldId id="303" r:id="rId35"/>
    <p:sldId id="304" r:id="rId36"/>
    <p:sldId id="347" r:id="rId37"/>
    <p:sldId id="327" r:id="rId38"/>
    <p:sldId id="328" r:id="rId39"/>
    <p:sldId id="305" r:id="rId40"/>
    <p:sldId id="306" r:id="rId41"/>
    <p:sldId id="307" r:id="rId42"/>
    <p:sldId id="308" r:id="rId43"/>
    <p:sldId id="309" r:id="rId44"/>
    <p:sldId id="287" r:id="rId45"/>
    <p:sldId id="296" r:id="rId46"/>
    <p:sldId id="297" r:id="rId47"/>
    <p:sldId id="298" r:id="rId48"/>
    <p:sldId id="299" r:id="rId49"/>
    <p:sldId id="300" r:id="rId50"/>
    <p:sldId id="266" r:id="rId51"/>
    <p:sldId id="313" r:id="rId52"/>
    <p:sldId id="310" r:id="rId53"/>
    <p:sldId id="333" r:id="rId54"/>
    <p:sldId id="316" r:id="rId55"/>
    <p:sldId id="270" r:id="rId56"/>
    <p:sldId id="337" r:id="rId57"/>
    <p:sldId id="317" r:id="rId58"/>
    <p:sldId id="318" r:id="rId59"/>
    <p:sldId id="319" r:id="rId60"/>
    <p:sldId id="320" r:id="rId61"/>
    <p:sldId id="321" r:id="rId62"/>
    <p:sldId id="334" r:id="rId63"/>
    <p:sldId id="336" r:id="rId64"/>
    <p:sldId id="335" r:id="rId65"/>
    <p:sldId id="329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5E71-B474-442C-9E03-A5E3401887B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0270F-FDF3-45A1-92D4-2C3224DEA9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17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 altLang="it-IT"/>
              <a:t>Servizio Polizia Scientifica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7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5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fld id="{D14E6CB7-8D10-4751-9323-342CE854A172}" type="slidenum">
              <a:rPr lang="en-US" altLang="it-IT"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20</a:t>
            </a:fld>
            <a:endParaRPr lang="en-US" altLang="it-IT" sz="13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57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F8F54E-D3C1-4909-A796-F672A247EB8F}" type="slidenum">
              <a:rPr lang="en-US" altLang="it-IT"/>
              <a:pPr>
                <a:spcBef>
                  <a:spcPct val="0"/>
                </a:spcBef>
              </a:pPr>
              <a:t>25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1880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22671-9F89-42B4-BD99-49B6BD1B9D05}" type="slidenum">
              <a:rPr lang="en-US" altLang="it-IT"/>
              <a:pPr/>
              <a:t>28</a:t>
            </a:fld>
            <a:endParaRPr lang="en-US" altLang="it-IT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992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9586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8487C2-86DD-4631-A4D8-BA118C4BD7BC}" type="slidenum">
              <a:rPr lang="en-US" altLang="it-IT" sz="1200" b="0"/>
              <a:pPr/>
              <a:t>40</a:t>
            </a:fld>
            <a:endParaRPr lang="en-US" altLang="it-IT" sz="1200" b="0"/>
          </a:p>
        </p:txBody>
      </p:sp>
    </p:spTree>
    <p:extLst>
      <p:ext uri="{BB962C8B-B14F-4D97-AF65-F5344CB8AC3E}">
        <p14:creationId xmlns:p14="http://schemas.microsoft.com/office/powerpoint/2010/main" val="375119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candidati per le analisi di tipizzazione del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mtDNA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sarebbero molto probabilmente: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capelli sparsi senza follicolo, tessuto o bulbo radicolare attaccati, I fasci di capelli o i frammenti sono adatti possono contenere meno di 100 copie di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mtDNA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praticamente nessun DNA nucleare. 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ossa o denti che sono stati sottoposti a lunghi periodi di alta acidità, alta temperatura, o alta umidità,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3) tessuto (pelle, muscolo, organo) che è stato precedentemente analizzato senza successo per marcatori nucleari 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macchia o tamponamento di materiali che è stato precedentemente analizzato senza successo per marcatori nucleari.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42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17B97-8A6D-4521-A62F-04BA1B9F44B4}" type="slidenum">
              <a:rPr lang="en-US" altLang="it-IT"/>
              <a:pPr/>
              <a:t>47</a:t>
            </a:fld>
            <a:endParaRPr lang="en-US" altLang="it-IT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it-IT"/>
              <a:t>Figure 10.4 Process for evaluation of mtDNA samples.  The evidence or question (Q) sample may come from a crime scene or a mass disaster.  The reference or known (K) sample may be a maternal relative or the suspect in a criminal investigation. In a criminal investigation, the victim may also be tested and compared to the Q and K results.</a:t>
            </a:r>
          </a:p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643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18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2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9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5/5/2020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ESEMPI di domande per facilitare la preparazione dell’esame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7201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9300" y="2362201"/>
            <a:ext cx="10477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Cos’è e in che cosa consiste la catena di custodia delle tracce biologiche, perché è così importante nelle scienze forensi?</a:t>
            </a:r>
          </a:p>
        </p:txBody>
      </p:sp>
    </p:spTree>
    <p:extLst>
      <p:ext uri="{BB962C8B-B14F-4D97-AF65-F5344CB8AC3E}">
        <p14:creationId xmlns:p14="http://schemas.microsoft.com/office/powerpoint/2010/main" val="31017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50900" y="1422400"/>
            <a:ext cx="10160000" cy="4524315"/>
          </a:xfrm>
          <a:prstGeom prst="rect">
            <a:avLst/>
          </a:prstGeom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it-IT" altLang="it-IT" sz="3200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Catena di custodia dei </a:t>
            </a:r>
            <a:r>
              <a:rPr lang="it-IT" altLang="it-IT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reperti è un processo </a:t>
            </a: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atto a </a:t>
            </a:r>
            <a:r>
              <a:rPr lang="it-IT" altLang="it-IT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garantire:</a:t>
            </a:r>
            <a:endParaRPr lang="it-IT" altLang="it-IT" sz="32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Clr>
                <a:schemeClr val="hlink"/>
              </a:buClr>
              <a:buFont typeface="+mj-lt"/>
              <a:buAutoNum type="arabicPeriod"/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AUTENTICIT</a:t>
            </a:r>
            <a:r>
              <a:rPr lang="en-US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514350" indent="-514350">
              <a:buClr>
                <a:schemeClr val="hlink"/>
              </a:buClr>
              <a:buFont typeface="+mj-lt"/>
              <a:buAutoNum type="arabicPeriod"/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INTEGRIT</a:t>
            </a:r>
            <a:r>
              <a:rPr lang="en-US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>
              <a:buClr>
                <a:schemeClr val="hlink"/>
              </a:buClr>
              <a:buFont typeface="+mj-lt"/>
              <a:buAutoNum type="arabicPeriod"/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TRACCIABILIT</a:t>
            </a:r>
            <a:r>
              <a:rPr lang="en-US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del campione dal prelievo allo smaltimento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it-IT" altLang="it-IT" sz="32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Controcampione</a:t>
            </a: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(per eventuale analisi di revisione)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>
              <a:cs typeface="Arial" panose="020B060402020202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908545" y="333375"/>
            <a:ext cx="8295541" cy="585418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anose="020B0604030504040204" pitchFamily="34" charset="0"/>
              </a:rPr>
              <a:t>Modalità di Raccolta del Campione Biologico</a:t>
            </a:r>
          </a:p>
        </p:txBody>
      </p:sp>
    </p:spTree>
    <p:extLst>
      <p:ext uri="{BB962C8B-B14F-4D97-AF65-F5344CB8AC3E}">
        <p14:creationId xmlns:p14="http://schemas.microsoft.com/office/powerpoint/2010/main" val="796505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33400" y="1689101"/>
            <a:ext cx="10375900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/>
              <a:t>Le tracce biologiche si conservano (riducono il tasso di crescita batterica e la degradazione del DNA) se: </a:t>
            </a:r>
          </a:p>
          <a:p>
            <a:pPr algn="just"/>
            <a:endParaRPr lang="it-IT" sz="3200" dirty="0"/>
          </a:p>
          <a:p>
            <a:pPr marL="557213" indent="-557213" algn="just">
              <a:buAutoNum type="arabicParenR"/>
            </a:pPr>
            <a:r>
              <a:rPr lang="it-IT" sz="3200" dirty="0"/>
              <a:t>essiccate </a:t>
            </a:r>
          </a:p>
          <a:p>
            <a:pPr marL="557213" indent="-557213" algn="just">
              <a:buAutoNum type="arabicParenR"/>
            </a:pPr>
            <a:endParaRPr lang="it-IT" sz="3200" dirty="0"/>
          </a:p>
          <a:p>
            <a:pPr marL="557213" indent="-557213" algn="just">
              <a:buAutoNum type="arabicParenR"/>
            </a:pPr>
            <a:r>
              <a:rPr lang="it-IT" sz="3200" dirty="0"/>
              <a:t>poste in ambiente freddo (+4°C per breve tempo, – 20°C per lungo tempo oppure a – 80 °C).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76400" y="762001"/>
            <a:ext cx="8534400" cy="507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chemeClr val="bg1"/>
                </a:solidFill>
              </a:rPr>
              <a:t>CATENA DELLA CUSTODIA dei reperti</a:t>
            </a:r>
          </a:p>
        </p:txBody>
      </p:sp>
    </p:spTree>
    <p:extLst>
      <p:ext uri="{BB962C8B-B14F-4D97-AF65-F5344CB8AC3E}">
        <p14:creationId xmlns:p14="http://schemas.microsoft.com/office/powerpoint/2010/main" val="21864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3200" y="2891135"/>
            <a:ext cx="980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POLIMORFISMI “STR” DEL DNA NELLE INDAGINI </a:t>
            </a:r>
            <a:r>
              <a:rPr lang="it-IT" sz="36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FORENSI?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362172"/>
            <a:ext cx="9639300" cy="58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0200" y="38781"/>
            <a:ext cx="9067800" cy="1031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pc="-5" dirty="0" err="1"/>
              <a:t>Microsatelliti</a:t>
            </a:r>
            <a:r>
              <a:rPr lang="it-IT" spc="-5" dirty="0"/>
              <a:t> (</a:t>
            </a:r>
            <a:r>
              <a:rPr lang="it-IT" spc="-5" dirty="0" err="1"/>
              <a:t>STRs</a:t>
            </a:r>
            <a:r>
              <a:rPr lang="it-IT" spc="-5" dirty="0"/>
              <a:t> o SSR –Short tandem </a:t>
            </a:r>
            <a:r>
              <a:rPr lang="it-IT" spc="-5" dirty="0" err="1"/>
              <a:t>repeat</a:t>
            </a:r>
            <a:r>
              <a:rPr lang="it-IT" spc="-5" dirty="0"/>
              <a:t> o Simple </a:t>
            </a:r>
            <a:r>
              <a:rPr lang="it-IT" spc="-5" dirty="0" err="1"/>
              <a:t>sequence</a:t>
            </a:r>
            <a:r>
              <a:rPr lang="it-IT" spc="-5" dirty="0"/>
              <a:t> </a:t>
            </a:r>
            <a:r>
              <a:rPr lang="it-IT" spc="-5" dirty="0" err="1"/>
              <a:t>repeat</a:t>
            </a:r>
            <a:r>
              <a:rPr lang="it-IT" spc="-5" dirty="0"/>
              <a:t>) (</a:t>
            </a:r>
            <a:r>
              <a:rPr lang="it-IT" dirty="0"/>
              <a:t>Edwards et al. 1991)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08100" y="1350046"/>
            <a:ext cx="9080500" cy="5101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5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5000" y="237898"/>
            <a:ext cx="8305800" cy="3924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33020" rIns="0" bIns="0" rtlCol="0" anchor="ctr">
            <a:spAutoFit/>
          </a:bodyPr>
          <a:lstStyle/>
          <a:p>
            <a:pPr marL="113030" marR="5080" indent="-100965" algn="ctr">
              <a:lnSpc>
                <a:spcPts val="2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F0000"/>
                </a:solidFill>
                <a:cs typeface="Tahoma"/>
              </a:rPr>
              <a:t>Il microsatellite </a:t>
            </a:r>
            <a:r>
              <a:rPr lang="it-IT" sz="3200" b="1" spc="-5" dirty="0">
                <a:solidFill>
                  <a:srgbClr val="FF0000"/>
                </a:solidFill>
                <a:cs typeface="Tahoma"/>
              </a:rPr>
              <a:t>'</a:t>
            </a:r>
            <a:r>
              <a:rPr sz="3200" b="1" spc="-5" dirty="0" err="1">
                <a:solidFill>
                  <a:srgbClr val="FF0000"/>
                </a:solidFill>
                <a:cs typeface="Tahoma"/>
              </a:rPr>
              <a:t>ideale</a:t>
            </a:r>
            <a:r>
              <a:rPr lang="it-IT" sz="3200" b="1" spc="-5" dirty="0">
                <a:solidFill>
                  <a:srgbClr val="FF0000"/>
                </a:solidFill>
                <a:cs typeface="Tahoma"/>
              </a:rPr>
              <a:t>'</a:t>
            </a:r>
            <a:r>
              <a:rPr sz="3200" b="1" spc="-5" dirty="0">
                <a:solidFill>
                  <a:srgbClr val="FF0000"/>
                </a:solidFill>
                <a:cs typeface="Tahoma"/>
              </a:rPr>
              <a:t>  </a:t>
            </a:r>
            <a:r>
              <a:rPr lang="it-IT" sz="3200" b="1" spc="-5" dirty="0">
                <a:solidFill>
                  <a:srgbClr val="FF0000"/>
                </a:solidFill>
                <a:cs typeface="Tahoma"/>
              </a:rPr>
              <a:t>(scienze</a:t>
            </a:r>
            <a:r>
              <a:rPr sz="3200" b="1" spc="-30" dirty="0">
                <a:solidFill>
                  <a:srgbClr val="FF0000"/>
                </a:solidFill>
                <a:cs typeface="Tahoma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cs typeface="Tahoma"/>
              </a:rPr>
              <a:t>forens</a:t>
            </a:r>
            <a:r>
              <a:rPr lang="it-IT" sz="3200" b="1" spc="-5" dirty="0">
                <a:solidFill>
                  <a:srgbClr val="FF0000"/>
                </a:solidFill>
                <a:cs typeface="Tahoma"/>
              </a:rPr>
              <a:t>i)</a:t>
            </a:r>
            <a:endParaRPr sz="3200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219200"/>
            <a:ext cx="10769600" cy="46807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0" rIns="0" bIns="0" rtlCol="0">
            <a:spAutoFit/>
          </a:bodyPr>
          <a:lstStyle/>
          <a:p>
            <a:pPr marL="469900" indent="-457200" algn="just">
              <a:spcBef>
                <a:spcPts val="100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it-IT" sz="2000" spc="-5" dirty="0">
                <a:latin typeface="Tahoma"/>
                <a:cs typeface="Tahoma"/>
              </a:rPr>
              <a:t>C</a:t>
            </a:r>
            <a:r>
              <a:rPr sz="2800" spc="-5" dirty="0">
                <a:cs typeface="Tahoma"/>
              </a:rPr>
              <a:t>on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cs typeface="Tahoma"/>
              </a:rPr>
              <a:t>elevata </a:t>
            </a:r>
            <a:r>
              <a:rPr sz="2800" u="sng" spc="-5" dirty="0" err="1">
                <a:uFill>
                  <a:solidFill>
                    <a:srgbClr val="000000"/>
                  </a:solidFill>
                </a:uFill>
                <a:cs typeface="Tahoma"/>
              </a:rPr>
              <a:t>eterozigosità</a:t>
            </a:r>
            <a:r>
              <a:rPr sz="2800" spc="-5" dirty="0">
                <a:cs typeface="Tahoma"/>
              </a:rPr>
              <a:t> (</a:t>
            </a:r>
            <a:r>
              <a:rPr lang="it-IT" sz="2800" spc="-5" dirty="0">
                <a:cs typeface="Tahoma"/>
              </a:rPr>
              <a:t>&gt;&gt;</a:t>
            </a:r>
            <a:r>
              <a:rPr sz="2800" spc="95" dirty="0">
                <a:cs typeface="Tahoma"/>
              </a:rPr>
              <a:t> 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discriminazi</a:t>
            </a:r>
            <a:r>
              <a:rPr lang="it-IT" sz="2800" b="1" spc="-5" dirty="0" err="1">
                <a:solidFill>
                  <a:srgbClr val="604979"/>
                </a:solidFill>
                <a:cs typeface="Tahoma"/>
              </a:rPr>
              <a:t>one</a:t>
            </a:r>
            <a:r>
              <a:rPr lang="it-IT" sz="2800" b="1" spc="-5" dirty="0">
                <a:solidFill>
                  <a:srgbClr val="604979"/>
                </a:solidFill>
                <a:cs typeface="Tahoma"/>
              </a:rPr>
              <a:t>)</a:t>
            </a:r>
          </a:p>
          <a:p>
            <a:pPr marL="469900" indent="-457200" algn="just">
              <a:spcBef>
                <a:spcPts val="100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it-IT" sz="2800" spc="-5" dirty="0">
                <a:cs typeface="Tahoma"/>
              </a:rPr>
              <a:t>A</a:t>
            </a:r>
            <a:r>
              <a:rPr sz="2800" spc="-5" dirty="0" err="1">
                <a:cs typeface="Tahoma"/>
              </a:rPr>
              <a:t>mplificabile</a:t>
            </a:r>
            <a:r>
              <a:rPr sz="2800" spc="-5" dirty="0">
                <a:cs typeface="Tahoma"/>
              </a:rPr>
              <a:t> </a:t>
            </a:r>
            <a:r>
              <a:rPr sz="2800" dirty="0">
                <a:cs typeface="Tahoma"/>
              </a:rPr>
              <a:t>in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cs typeface="Tahoma"/>
              </a:rPr>
              <a:t>corti prodotti </a:t>
            </a:r>
            <a:r>
              <a:rPr sz="2800" u="sng" dirty="0">
                <a:uFill>
                  <a:solidFill>
                    <a:srgbClr val="000000"/>
                  </a:solidFill>
                </a:uFill>
                <a:cs typeface="Tahoma"/>
              </a:rPr>
              <a:t>PCR</a:t>
            </a:r>
            <a:r>
              <a:rPr sz="2800" dirty="0">
                <a:cs typeface="Tahoma"/>
              </a:rPr>
              <a:t> (</a:t>
            </a:r>
            <a:r>
              <a:rPr sz="2800" b="1" dirty="0">
                <a:solidFill>
                  <a:srgbClr val="604979"/>
                </a:solidFill>
                <a:cs typeface="Tahoma"/>
              </a:rPr>
              <a:t>x DNA</a:t>
            </a:r>
            <a:r>
              <a:rPr sz="2800" b="1" spc="60" dirty="0">
                <a:solidFill>
                  <a:srgbClr val="604979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604979"/>
                </a:solidFill>
                <a:cs typeface="Tahoma"/>
              </a:rPr>
              <a:t>degradato</a:t>
            </a:r>
            <a:r>
              <a:rPr sz="2800" spc="-5" dirty="0">
                <a:cs typeface="Tahoma"/>
              </a:rPr>
              <a:t>)</a:t>
            </a:r>
            <a:endParaRPr sz="2800" dirty="0">
              <a:cs typeface="Tahoma"/>
            </a:endParaRPr>
          </a:p>
          <a:p>
            <a:pPr marL="469900" indent="-457200" algn="just">
              <a:spcBef>
                <a:spcPts val="90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it-IT" sz="2800" dirty="0">
                <a:cs typeface="Tahoma"/>
              </a:rPr>
              <a:t>I</a:t>
            </a:r>
            <a:r>
              <a:rPr sz="2800" dirty="0">
                <a:cs typeface="Tahoma"/>
              </a:rPr>
              <a:t> </a:t>
            </a:r>
            <a:r>
              <a:rPr sz="2800" spc="-5" dirty="0">
                <a:cs typeface="Tahoma"/>
              </a:rPr>
              <a:t>cui </a:t>
            </a:r>
            <a:r>
              <a:rPr sz="2800" dirty="0">
                <a:cs typeface="Tahoma"/>
              </a:rPr>
              <a:t>alleli siano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cs typeface="Tahoma"/>
              </a:rPr>
              <a:t>ben </a:t>
            </a:r>
            <a:r>
              <a:rPr sz="2800" u="sng" spc="-10" dirty="0" err="1">
                <a:uFill>
                  <a:solidFill>
                    <a:srgbClr val="000000"/>
                  </a:solidFill>
                </a:uFill>
                <a:cs typeface="Tahoma"/>
              </a:rPr>
              <a:t>separabili</a:t>
            </a:r>
            <a:r>
              <a:rPr sz="2800" spc="25" dirty="0">
                <a:cs typeface="Tahoma"/>
              </a:rPr>
              <a:t> </a:t>
            </a:r>
            <a:endParaRPr lang="it-IT" sz="2800" spc="25" dirty="0">
              <a:cs typeface="Tahoma"/>
            </a:endParaRPr>
          </a:p>
          <a:p>
            <a:pPr marL="469900" indent="-457200" algn="just">
              <a:spcBef>
                <a:spcPts val="90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it-IT" sz="2800" spc="-5" dirty="0">
                <a:cs typeface="Tahoma"/>
              </a:rPr>
              <a:t>C</a:t>
            </a:r>
            <a:r>
              <a:rPr sz="2800" spc="-5" dirty="0">
                <a:cs typeface="Tahoma"/>
              </a:rPr>
              <a:t>he presenti </a:t>
            </a:r>
            <a:r>
              <a:rPr sz="2800" dirty="0">
                <a:cs typeface="Tahoma"/>
              </a:rPr>
              <a:t>un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cs typeface="Tahoma"/>
              </a:rPr>
              <a:t>ridotto fenomeno di</a:t>
            </a:r>
            <a:r>
              <a:rPr sz="2800" u="sng" spc="10" dirty="0">
                <a:uFill>
                  <a:solidFill>
                    <a:srgbClr val="000000"/>
                  </a:solidFill>
                </a:uFill>
                <a:cs typeface="Tahoma"/>
              </a:rPr>
              <a:t> </a:t>
            </a:r>
            <a:r>
              <a:rPr lang="it-IT" sz="2800" u="sng" spc="10" dirty="0">
                <a:uFill>
                  <a:solidFill>
                    <a:srgbClr val="000000"/>
                  </a:solidFill>
                </a:uFill>
                <a:cs typeface="Tahoma"/>
              </a:rPr>
              <a:t>extra bande (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cs typeface="Tahoma"/>
              </a:rPr>
              <a:t>stuttering</a:t>
            </a:r>
            <a:r>
              <a:rPr lang="it-IT" sz="2800" u="sng" spc="-5" dirty="0">
                <a:uFill>
                  <a:solidFill>
                    <a:srgbClr val="000000"/>
                  </a:solidFill>
                </a:uFill>
                <a:cs typeface="Tahoma"/>
              </a:rPr>
              <a:t>)</a:t>
            </a:r>
            <a:endParaRPr sz="2800" dirty="0">
              <a:cs typeface="Tahoma"/>
            </a:endParaRPr>
          </a:p>
          <a:p>
            <a:pPr marL="469900" indent="-457200" algn="just">
              <a:spcBef>
                <a:spcPts val="100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it-IT" sz="2800" spc="-5" dirty="0">
                <a:cs typeface="Tahoma"/>
              </a:rPr>
              <a:t>C</a:t>
            </a:r>
            <a:r>
              <a:rPr sz="2800" spc="-5" dirty="0">
                <a:cs typeface="Tahoma"/>
              </a:rPr>
              <a:t>on </a:t>
            </a:r>
            <a:r>
              <a:rPr sz="2800" u="sng" dirty="0">
                <a:uFill>
                  <a:solidFill>
                    <a:srgbClr val="000000"/>
                  </a:solidFill>
                </a:uFill>
                <a:cs typeface="Tahoma"/>
              </a:rPr>
              <a:t>tasso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cs typeface="Tahoma"/>
              </a:rPr>
              <a:t>di mutazione contenuto</a:t>
            </a:r>
            <a:r>
              <a:rPr sz="2800" spc="-5" dirty="0">
                <a:cs typeface="Tahoma"/>
              </a:rPr>
              <a:t> </a:t>
            </a:r>
            <a:r>
              <a:rPr sz="2800" dirty="0">
                <a:cs typeface="Tahoma"/>
              </a:rPr>
              <a:t>(</a:t>
            </a:r>
            <a:r>
              <a:rPr sz="2800" b="1" dirty="0">
                <a:solidFill>
                  <a:srgbClr val="604979"/>
                </a:solidFill>
                <a:cs typeface="Tahoma"/>
              </a:rPr>
              <a:t>x</a:t>
            </a:r>
            <a:r>
              <a:rPr sz="2800" b="1" spc="45" dirty="0">
                <a:solidFill>
                  <a:srgbClr val="604979"/>
                </a:solidFill>
                <a:cs typeface="Tahoma"/>
              </a:rPr>
              <a:t> </a:t>
            </a:r>
            <a:r>
              <a:rPr sz="2800" b="1" spc="-5" dirty="0">
                <a:solidFill>
                  <a:srgbClr val="604979"/>
                </a:solidFill>
                <a:cs typeface="Tahoma"/>
              </a:rPr>
              <a:t>paternità</a:t>
            </a:r>
            <a:r>
              <a:rPr sz="2800" spc="-5" dirty="0">
                <a:cs typeface="Tahoma"/>
              </a:rPr>
              <a:t>)</a:t>
            </a:r>
            <a:endParaRPr sz="2800" dirty="0">
              <a:cs typeface="Tahoma"/>
            </a:endParaRPr>
          </a:p>
          <a:p>
            <a:pPr marL="469900" marR="79375" indent="-457200" algn="just">
              <a:lnSpc>
                <a:spcPts val="3400"/>
              </a:lnSpc>
              <a:spcBef>
                <a:spcPts val="180"/>
              </a:spcBef>
              <a:buAutoNum type="arabicParenR"/>
              <a:tabLst>
                <a:tab pos="469265" algn="l"/>
                <a:tab pos="469900" algn="l"/>
                <a:tab pos="7722234" algn="l"/>
              </a:tabLst>
            </a:pPr>
            <a:endParaRPr lang="it-IT" sz="2000" dirty="0">
              <a:latin typeface="Tahoma"/>
              <a:cs typeface="Tahoma"/>
            </a:endParaRPr>
          </a:p>
          <a:p>
            <a:pPr marL="469900" marR="79375" indent="-457200" algn="just">
              <a:lnSpc>
                <a:spcPts val="3400"/>
              </a:lnSpc>
              <a:spcBef>
                <a:spcPts val="180"/>
              </a:spcBef>
              <a:buAutoNum type="arabicParenR"/>
              <a:tabLst>
                <a:tab pos="469265" algn="l"/>
                <a:tab pos="469900" algn="l"/>
                <a:tab pos="7722234" algn="l"/>
              </a:tabLst>
            </a:pPr>
            <a:r>
              <a:rPr lang="it-IT" sz="2000" dirty="0">
                <a:latin typeface="Tahoma"/>
                <a:cs typeface="Tahoma"/>
              </a:rPr>
              <a:t>S</a:t>
            </a:r>
            <a:r>
              <a:rPr sz="2800" dirty="0" err="1">
                <a:cs typeface="Tahoma"/>
              </a:rPr>
              <a:t>ituato</a:t>
            </a:r>
            <a:r>
              <a:rPr sz="2800" dirty="0">
                <a:cs typeface="Tahoma"/>
              </a:rPr>
              <a:t> su</a:t>
            </a:r>
            <a:r>
              <a:rPr sz="2800" spc="-5" dirty="0">
                <a:cs typeface="Tahoma"/>
              </a:rPr>
              <a:t> </a:t>
            </a:r>
            <a:r>
              <a:rPr sz="2800" u="sng" dirty="0" err="1">
                <a:uFill>
                  <a:solidFill>
                    <a:srgbClr val="000000"/>
                  </a:solidFill>
                </a:uFill>
                <a:cs typeface="Tahoma"/>
              </a:rPr>
              <a:t>autoso</a:t>
            </a:r>
            <a:r>
              <a:rPr sz="2800" u="sng" spc="-5" dirty="0" err="1">
                <a:uFill>
                  <a:solidFill>
                    <a:srgbClr val="000000"/>
                  </a:solidFill>
                </a:uFill>
                <a:cs typeface="Tahoma"/>
              </a:rPr>
              <a:t>m</a:t>
            </a:r>
            <a:r>
              <a:rPr sz="2800" u="sng" dirty="0" err="1">
                <a:uFill>
                  <a:solidFill>
                    <a:srgbClr val="000000"/>
                  </a:solidFill>
                </a:uFill>
                <a:cs typeface="Tahoma"/>
              </a:rPr>
              <a:t>i</a:t>
            </a:r>
            <a:r>
              <a:rPr sz="2800" spc="-5" dirty="0">
                <a:cs typeface="Tahoma"/>
              </a:rPr>
              <a:t> </a:t>
            </a:r>
            <a:r>
              <a:rPr sz="2800" dirty="0">
                <a:cs typeface="Tahoma"/>
              </a:rPr>
              <a:t>(</a:t>
            </a:r>
            <a:r>
              <a:rPr lang="it-IT" sz="2800" dirty="0">
                <a:cs typeface="Tahoma"/>
                <a:sym typeface="Wingdings" panose="05000000000000000000" pitchFamily="2" charset="2"/>
              </a:rPr>
              <a:t>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i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n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dip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en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d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en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z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a</a:t>
            </a:r>
            <a:r>
              <a:rPr sz="2800" b="1" dirty="0">
                <a:solidFill>
                  <a:srgbClr val="604979"/>
                </a:solidFill>
                <a:cs typeface="Tahoma"/>
              </a:rPr>
              <a:t> 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stat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i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st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i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c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a</a:t>
            </a:r>
            <a:r>
              <a:rPr lang="it-IT" sz="2800" b="1" dirty="0">
                <a:solidFill>
                  <a:srgbClr val="604979"/>
                </a:solidFill>
                <a:cs typeface="Tahoma"/>
              </a:rPr>
              <a:t> 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d</a:t>
            </a:r>
            <a:r>
              <a:rPr sz="2800" b="1" spc="-5" dirty="0" err="1">
                <a:solidFill>
                  <a:srgbClr val="604979"/>
                </a:solidFill>
                <a:cs typeface="Tahoma"/>
              </a:rPr>
              <a:t>e</a:t>
            </a:r>
            <a:r>
              <a:rPr sz="2800" b="1" dirty="0" err="1">
                <a:solidFill>
                  <a:srgbClr val="604979"/>
                </a:solidFill>
                <a:cs typeface="Tahoma"/>
              </a:rPr>
              <a:t>i</a:t>
            </a:r>
            <a:r>
              <a:rPr sz="2800" b="1" dirty="0">
                <a:solidFill>
                  <a:srgbClr val="604979"/>
                </a:solidFill>
                <a:cs typeface="Tahoma"/>
              </a:rPr>
              <a:t>  </a:t>
            </a:r>
            <a:r>
              <a:rPr sz="2800" b="1" spc="-5" dirty="0">
                <a:solidFill>
                  <a:srgbClr val="604979"/>
                </a:solidFill>
                <a:cs typeface="Tahoma"/>
              </a:rPr>
              <a:t>loci</a:t>
            </a:r>
            <a:r>
              <a:rPr sz="2800" spc="-5" dirty="0">
                <a:cs typeface="Tahoma"/>
              </a:rPr>
              <a:t>)</a:t>
            </a:r>
            <a:endParaRPr sz="2800" dirty="0">
              <a:cs typeface="Tahoma"/>
            </a:endParaRPr>
          </a:p>
          <a:p>
            <a:pPr marL="607060" marR="528320" algn="just">
              <a:lnSpc>
                <a:spcPts val="2800"/>
              </a:lnSpc>
              <a:spcBef>
                <a:spcPts val="2090"/>
              </a:spcBef>
            </a:pPr>
            <a:r>
              <a:rPr sz="2400" b="1" dirty="0">
                <a:solidFill>
                  <a:srgbClr val="FF0000"/>
                </a:solidFill>
                <a:cs typeface="Tahoma"/>
              </a:rPr>
              <a:t>La </a:t>
            </a:r>
            <a:r>
              <a:rPr sz="2400" b="1" spc="-5" dirty="0">
                <a:solidFill>
                  <a:srgbClr val="FF0000"/>
                </a:solidFill>
                <a:cs typeface="Tahoma"/>
              </a:rPr>
              <a:t>comunità </a:t>
            </a:r>
            <a:r>
              <a:rPr sz="2400" b="1" spc="-10" dirty="0">
                <a:solidFill>
                  <a:srgbClr val="FF0000"/>
                </a:solidFill>
                <a:cs typeface="Tahoma"/>
              </a:rPr>
              <a:t>forense </a:t>
            </a:r>
            <a:r>
              <a:rPr sz="2400" b="1" dirty="0">
                <a:solidFill>
                  <a:srgbClr val="FF0000"/>
                </a:solidFill>
                <a:cs typeface="Tahoma"/>
              </a:rPr>
              <a:t>si è orientata </a:t>
            </a:r>
            <a:r>
              <a:rPr sz="2400" b="1" spc="-5" dirty="0">
                <a:solidFill>
                  <a:srgbClr val="FF0000"/>
                </a:solidFill>
                <a:cs typeface="Tahoma"/>
              </a:rPr>
              <a:t>principalmente </a:t>
            </a:r>
            <a:r>
              <a:rPr sz="2400" b="1" dirty="0">
                <a:solidFill>
                  <a:srgbClr val="FF0000"/>
                </a:solidFill>
                <a:cs typeface="Tahoma"/>
              </a:rPr>
              <a:t>su  </a:t>
            </a:r>
            <a:r>
              <a:rPr sz="2400" b="1" spc="-5" dirty="0" err="1">
                <a:solidFill>
                  <a:srgbClr val="FF0000"/>
                </a:solidFill>
                <a:cs typeface="Tahoma"/>
              </a:rPr>
              <a:t>microsatelliti</a:t>
            </a:r>
            <a:r>
              <a:rPr sz="2400" b="1" spc="-10" dirty="0">
                <a:solidFill>
                  <a:srgbClr val="FF0000"/>
                </a:solidFill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cs typeface="Tahoma"/>
              </a:rPr>
              <a:t>del</a:t>
            </a:r>
            <a:r>
              <a:rPr lang="it-IT" sz="2400" b="1" spc="-5" dirty="0">
                <a:solidFill>
                  <a:srgbClr val="FF0000"/>
                </a:solidFill>
                <a:cs typeface="Tahoma"/>
              </a:rPr>
              <a:t> </a:t>
            </a:r>
            <a:r>
              <a:rPr sz="2400" b="1" spc="-5" dirty="0" err="1">
                <a:solidFill>
                  <a:srgbClr val="FF0000"/>
                </a:solidFill>
                <a:cs typeface="Tahoma"/>
              </a:rPr>
              <a:t>tipo</a:t>
            </a:r>
            <a:r>
              <a:rPr sz="2400" b="1" spc="-5" dirty="0">
                <a:solidFill>
                  <a:srgbClr val="FF0000"/>
                </a:solidFill>
                <a:cs typeface="Tahoma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cs typeface="Tahoma"/>
              </a:rPr>
              <a:t>tetranucleotide repeats</a:t>
            </a:r>
            <a:r>
              <a:rPr sz="2400" b="1" u="sng" dirty="0">
                <a:solidFill>
                  <a:srgbClr val="FF0000"/>
                </a:solidFill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cs typeface="Tahoma"/>
              </a:rPr>
              <a:t>autosomici</a:t>
            </a:r>
            <a:endParaRPr sz="2400" b="1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33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8" y="80963"/>
            <a:ext cx="9039225" cy="6696075"/>
          </a:xfrm>
          <a:prstGeom prst="rect">
            <a:avLst/>
          </a:prstGeom>
        </p:spPr>
      </p:pic>
      <p:sp>
        <p:nvSpPr>
          <p:cNvPr id="5" name="object 26"/>
          <p:cNvSpPr txBox="1">
            <a:spLocks/>
          </p:cNvSpPr>
          <p:nvPr/>
        </p:nvSpPr>
        <p:spPr>
          <a:xfrm>
            <a:off x="762000" y="1"/>
            <a:ext cx="10668000" cy="516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84327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8915" marR="5080" indent="-1254760" algn="just">
              <a:lnSpc>
                <a:spcPct val="100000"/>
              </a:lnSpc>
              <a:spcBef>
                <a:spcPts val="100"/>
              </a:spcBef>
            </a:pPr>
            <a:r>
              <a:rPr lang="en-US" sz="2800" dirty="0"/>
              <a:t>Position of Forensic STRs Markers</a:t>
            </a:r>
            <a:r>
              <a:rPr lang="en-US" sz="2800" spc="-150" dirty="0"/>
              <a:t> </a:t>
            </a:r>
            <a:r>
              <a:rPr lang="en-US" sz="2800" dirty="0"/>
              <a:t>on  Human</a:t>
            </a:r>
            <a:r>
              <a:rPr lang="en-US" sz="2800" spc="-25" dirty="0"/>
              <a:t> </a:t>
            </a:r>
            <a:r>
              <a:rPr lang="en-US" sz="2800" dirty="0"/>
              <a:t>Chromosomes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00400" y="511608"/>
            <a:ext cx="6019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en-US" altLang="it-IT" sz="2000" b="1" dirty="0"/>
              <a:t>CODIS: </a:t>
            </a:r>
            <a:r>
              <a:rPr lang="en-US" altLang="it-IT" sz="2000" b="1" u="sng" dirty="0" err="1"/>
              <a:t>CO</a:t>
            </a:r>
            <a:r>
              <a:rPr lang="en-US" altLang="it-IT" sz="2000" b="1" dirty="0" err="1"/>
              <a:t>mbined</a:t>
            </a:r>
            <a:r>
              <a:rPr lang="en-US" altLang="it-IT" sz="2000" b="1" dirty="0"/>
              <a:t> </a:t>
            </a:r>
            <a:r>
              <a:rPr lang="en-US" altLang="it-IT" sz="2000" b="1" u="sng" dirty="0"/>
              <a:t>D</a:t>
            </a:r>
            <a:r>
              <a:rPr lang="en-US" altLang="it-IT" sz="2000" b="1" dirty="0"/>
              <a:t>NA </a:t>
            </a:r>
            <a:r>
              <a:rPr lang="en-US" altLang="it-IT" sz="2000" b="1" u="sng" dirty="0"/>
              <a:t>I</a:t>
            </a:r>
            <a:r>
              <a:rPr lang="en-US" altLang="it-IT" sz="2000" b="1" dirty="0"/>
              <a:t>ndex </a:t>
            </a:r>
            <a:r>
              <a:rPr lang="en-US" altLang="it-IT" sz="2000" b="1" u="sng" dirty="0"/>
              <a:t>S</a:t>
            </a:r>
            <a:r>
              <a:rPr lang="en-US" altLang="it-IT" sz="2000" b="1" dirty="0"/>
              <a:t>ystem</a:t>
            </a:r>
          </a:p>
        </p:txBody>
      </p:sp>
      <p:sp>
        <p:nvSpPr>
          <p:cNvPr id="7" name="object 28"/>
          <p:cNvSpPr/>
          <p:nvPr/>
        </p:nvSpPr>
        <p:spPr>
          <a:xfrm>
            <a:off x="9277348" y="1295401"/>
            <a:ext cx="1338264" cy="1305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6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876300"/>
            <a:ext cx="59721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79700" y="3175085"/>
            <a:ext cx="7048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Cos’è un profilo </a:t>
            </a: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genetico?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9300" y="2967335"/>
            <a:ext cx="10579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Cos’è un marcatore genetico e quali sono le sue  caratteristiche principali?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15" descr="07A-For_st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58792"/>
            <a:ext cx="5580196" cy="621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07644" y="188641"/>
            <a:ext cx="5273396" cy="53326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it-IT" sz="2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PROFILO DEL DNA</a:t>
            </a:r>
          </a:p>
        </p:txBody>
      </p:sp>
      <p:pic>
        <p:nvPicPr>
          <p:cNvPr id="143368" name="Picture 1032" descr="Genotype_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052737"/>
            <a:ext cx="2494900" cy="55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31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57600" y="352927"/>
            <a:ext cx="5358063" cy="6001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lang="it-IT" sz="3600" b="1" spc="-5" dirty="0">
                <a:latin typeface="Calibri"/>
                <a:cs typeface="Calibri"/>
              </a:rPr>
              <a:t>1- </a:t>
            </a:r>
            <a:r>
              <a:rPr sz="3600" b="1" spc="-5" dirty="0">
                <a:latin typeface="Calibri"/>
                <a:cs typeface="Calibri"/>
              </a:rPr>
              <a:t>Database di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FREQUENZA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95" y="1379621"/>
            <a:ext cx="11165305" cy="443647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4605" rIns="0" bIns="0" rtlCol="0">
            <a:spAutoFit/>
          </a:bodyPr>
          <a:lstStyle/>
          <a:p>
            <a:pPr marL="355600" marR="5080" indent="-342900" algn="just">
              <a:lnSpc>
                <a:spcPct val="99500"/>
              </a:lnSpc>
              <a:spcBef>
                <a:spcPts val="1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3200" b="1" spc="-5" dirty="0">
                <a:solidFill>
                  <a:srgbClr val="604A7B"/>
                </a:solidFill>
                <a:latin typeface="+mn-lt"/>
                <a:cs typeface="Calibri"/>
              </a:rPr>
              <a:t>C</a:t>
            </a:r>
            <a:r>
              <a:rPr sz="3200" b="1" spc="-5" dirty="0" err="1">
                <a:solidFill>
                  <a:srgbClr val="604A7B"/>
                </a:solidFill>
                <a:latin typeface="+mn-lt"/>
                <a:cs typeface="Calibri"/>
              </a:rPr>
              <a:t>ollezione</a:t>
            </a:r>
            <a:r>
              <a:rPr sz="3200" b="1" spc="-5" dirty="0">
                <a:solidFill>
                  <a:srgbClr val="604A7B"/>
                </a:solidFill>
                <a:latin typeface="+mn-lt"/>
                <a:cs typeface="Calibri"/>
              </a:rPr>
              <a:t> «informatica» di dati relativi </a:t>
            </a:r>
            <a:r>
              <a:rPr sz="3200" b="1" spc="-5" dirty="0" err="1">
                <a:solidFill>
                  <a:srgbClr val="604A7B"/>
                </a:solidFill>
                <a:latin typeface="+mn-lt"/>
                <a:cs typeface="Calibri"/>
              </a:rPr>
              <a:t>alle</a:t>
            </a:r>
            <a:r>
              <a:rPr sz="3200" b="1" spc="-5" dirty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lang="it-IT" sz="3200" b="1" spc="-5" dirty="0" smtClean="0">
                <a:solidFill>
                  <a:srgbClr val="604A7B"/>
                </a:solidFill>
                <a:latin typeface="+mn-lt"/>
                <a:cs typeface="Calibri"/>
              </a:rPr>
              <a:t>FREQUENZE</a:t>
            </a:r>
            <a:r>
              <a:rPr sz="3200" b="1" spc="-5" dirty="0" smtClean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sz="3200" b="1" spc="-5" dirty="0">
                <a:solidFill>
                  <a:srgbClr val="604A7B"/>
                </a:solidFill>
                <a:latin typeface="+mn-lt"/>
                <a:cs typeface="Calibri"/>
              </a:rPr>
              <a:t>di  </a:t>
            </a:r>
            <a:r>
              <a:rPr sz="3200" b="1" dirty="0">
                <a:solidFill>
                  <a:srgbClr val="604A7B"/>
                </a:solidFill>
                <a:latin typeface="+mn-lt"/>
                <a:cs typeface="Calibri"/>
              </a:rPr>
              <a:t>alleli o </a:t>
            </a:r>
            <a:r>
              <a:rPr sz="3200" b="1" dirty="0" err="1">
                <a:solidFill>
                  <a:srgbClr val="604A7B"/>
                </a:solidFill>
                <a:latin typeface="+mn-lt"/>
                <a:cs typeface="Calibri"/>
              </a:rPr>
              <a:t>aplotipi</a:t>
            </a:r>
            <a:r>
              <a:rPr sz="3200" b="1" dirty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lang="it-IT" sz="3200" b="1" dirty="0">
                <a:solidFill>
                  <a:srgbClr val="604A7B"/>
                </a:solidFill>
                <a:latin typeface="+mn-lt"/>
                <a:cs typeface="Calibri"/>
              </a:rPr>
              <a:t>in </a:t>
            </a:r>
            <a:r>
              <a:rPr lang="it-IT" sz="3200" b="1" spc="-5" dirty="0">
                <a:solidFill>
                  <a:srgbClr val="604A7B"/>
                </a:solidFill>
                <a:latin typeface="+mn-lt"/>
                <a:cs typeface="Calibri"/>
              </a:rPr>
              <a:t>diverse</a:t>
            </a:r>
            <a:r>
              <a:rPr lang="it-IT" sz="3200" b="1" spc="15" dirty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lang="it-IT" sz="3200" b="1" spc="-5" dirty="0" smtClean="0">
                <a:solidFill>
                  <a:srgbClr val="604A7B"/>
                </a:solidFill>
                <a:latin typeface="+mn-lt"/>
                <a:cs typeface="Calibri"/>
              </a:rPr>
              <a:t>popolazioni (marcatori autosomici</a:t>
            </a:r>
            <a:r>
              <a:rPr lang="it-IT" sz="3200" spc="-5" dirty="0" smtClean="0">
                <a:latin typeface="+mn-lt"/>
                <a:cs typeface="Calibri"/>
              </a:rPr>
              <a:t> o</a:t>
            </a:r>
            <a:r>
              <a:rPr sz="3200" spc="-5" dirty="0" smtClean="0">
                <a:latin typeface="+mn-lt"/>
                <a:cs typeface="Calibri"/>
              </a:rPr>
              <a:t>  </a:t>
            </a:r>
            <a:r>
              <a:rPr sz="3200" spc="-5" dirty="0" err="1" smtClean="0">
                <a:latin typeface="+mn-lt"/>
                <a:cs typeface="Calibri"/>
              </a:rPr>
              <a:t>aplotipi</a:t>
            </a:r>
            <a:r>
              <a:rPr lang="it-IT" sz="3200" spc="-5" dirty="0" smtClean="0">
                <a:latin typeface="+mn-lt"/>
                <a:cs typeface="Calibri"/>
              </a:rPr>
              <a:t>)</a:t>
            </a:r>
            <a:endParaRPr lang="it-IT" sz="3200" spc="-5" dirty="0">
              <a:latin typeface="+mn-lt"/>
              <a:cs typeface="Calibri"/>
            </a:endParaRPr>
          </a:p>
          <a:p>
            <a:pPr marL="355600" marR="5080" indent="-342900" algn="just">
              <a:lnSpc>
                <a:spcPct val="99500"/>
              </a:lnSpc>
              <a:spcBef>
                <a:spcPts val="1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endParaRPr sz="3200" dirty="0">
              <a:latin typeface="+mn-lt"/>
              <a:cs typeface="Calibri"/>
            </a:endParaRPr>
          </a:p>
          <a:p>
            <a:pPr marL="355600" marR="356870" indent="-342900" algn="just">
              <a:lnSpc>
                <a:spcPts val="2820"/>
              </a:lnSpc>
              <a:spcBef>
                <a:spcPts val="740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3200" spc="-5" dirty="0" smtClean="0">
                <a:latin typeface="+mn-lt"/>
                <a:cs typeface="Calibri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+mn-lt"/>
                <a:cs typeface="Calibri"/>
              </a:rPr>
              <a:t>donatori</a:t>
            </a:r>
            <a:r>
              <a:rPr sz="3200" b="1" spc="-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+mn-lt"/>
                <a:cs typeface="Calibri"/>
              </a:rPr>
              <a:t>anonimi</a:t>
            </a:r>
            <a:r>
              <a:rPr lang="it-IT" sz="3200" b="1" spc="-5" dirty="0">
                <a:solidFill>
                  <a:srgbClr val="FF0000"/>
                </a:solidFill>
                <a:latin typeface="+mn-lt"/>
                <a:cs typeface="Calibri"/>
              </a:rPr>
              <a:t>,</a:t>
            </a:r>
            <a:r>
              <a:rPr sz="3200" b="1" spc="-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sz="3200" spc="-5" dirty="0">
                <a:latin typeface="+mn-lt"/>
                <a:cs typeface="Calibri"/>
              </a:rPr>
              <a:t>non  imparentati tra</a:t>
            </a:r>
            <a:r>
              <a:rPr sz="3200" dirty="0">
                <a:latin typeface="+mn-lt"/>
                <a:cs typeface="Calibri"/>
              </a:rPr>
              <a:t> </a:t>
            </a:r>
            <a:r>
              <a:rPr sz="3200" spc="-5" dirty="0" err="1">
                <a:latin typeface="+mn-lt"/>
                <a:cs typeface="Calibri"/>
              </a:rPr>
              <a:t>loro</a:t>
            </a:r>
            <a:r>
              <a:rPr sz="3200" spc="-5" dirty="0" smtClean="0">
                <a:latin typeface="+mn-lt"/>
                <a:cs typeface="Calibri"/>
              </a:rPr>
              <a:t>.</a:t>
            </a:r>
            <a:endParaRPr lang="it-IT" sz="3200" spc="-5" dirty="0" smtClean="0">
              <a:latin typeface="+mn-lt"/>
              <a:cs typeface="Calibri"/>
            </a:endParaRPr>
          </a:p>
          <a:p>
            <a:pPr marL="355600" marR="356870" indent="-342900" algn="just">
              <a:lnSpc>
                <a:spcPts val="2820"/>
              </a:lnSpc>
              <a:spcBef>
                <a:spcPts val="740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endParaRPr sz="3200" dirty="0">
              <a:latin typeface="+mn-lt"/>
              <a:cs typeface="Calibri"/>
            </a:endParaRPr>
          </a:p>
          <a:p>
            <a:pPr marL="355600" marR="66675" indent="-342900" algn="just">
              <a:spcBef>
                <a:spcPts val="5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3200" spc="-5" dirty="0" smtClean="0">
                <a:latin typeface="+mn-lt"/>
                <a:cs typeface="Calibri"/>
              </a:rPr>
              <a:t>DB </a:t>
            </a:r>
            <a:r>
              <a:rPr sz="3200" spc="-5" dirty="0" err="1" smtClean="0">
                <a:latin typeface="+mn-lt"/>
                <a:cs typeface="Calibri"/>
              </a:rPr>
              <a:t>insostituibile</a:t>
            </a:r>
            <a:r>
              <a:rPr sz="3200" spc="-5" dirty="0" smtClean="0">
                <a:latin typeface="+mn-lt"/>
                <a:cs typeface="Calibri"/>
              </a:rPr>
              <a:t> </a:t>
            </a:r>
            <a:r>
              <a:rPr sz="3200" dirty="0">
                <a:latin typeface="+mn-lt"/>
                <a:cs typeface="Calibri"/>
              </a:rPr>
              <a:t>per </a:t>
            </a:r>
            <a:r>
              <a:rPr sz="3200" spc="-5" dirty="0">
                <a:latin typeface="+mn-lt"/>
                <a:cs typeface="Calibri"/>
              </a:rPr>
              <a:t>poter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attribuire una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significatività statistica</a:t>
            </a:r>
            <a:r>
              <a:rPr sz="3200" b="1" spc="-5" dirty="0">
                <a:latin typeface="+mn-lt"/>
                <a:cs typeface="Calibri"/>
              </a:rPr>
              <a:t> </a:t>
            </a:r>
            <a:r>
              <a:rPr sz="3200" b="1" dirty="0">
                <a:latin typeface="+mn-lt"/>
                <a:cs typeface="Calibri"/>
              </a:rPr>
              <a:t>ai match </a:t>
            </a:r>
            <a:r>
              <a:rPr sz="3200" spc="-5" dirty="0">
                <a:latin typeface="+mn-lt"/>
                <a:cs typeface="Calibri"/>
              </a:rPr>
              <a:t>(dai test </a:t>
            </a:r>
            <a:r>
              <a:rPr sz="3200" dirty="0">
                <a:latin typeface="+mn-lt"/>
                <a:cs typeface="Calibri"/>
              </a:rPr>
              <a:t>di  </a:t>
            </a:r>
            <a:r>
              <a:rPr sz="3200" spc="-5" dirty="0">
                <a:latin typeface="+mn-lt"/>
                <a:cs typeface="Calibri"/>
              </a:rPr>
              <a:t>paternità </a:t>
            </a:r>
            <a:r>
              <a:rPr sz="3200" dirty="0">
                <a:latin typeface="+mn-lt"/>
                <a:cs typeface="Calibri"/>
              </a:rPr>
              <a:t>e </a:t>
            </a:r>
            <a:r>
              <a:rPr sz="3200" spc="-5" dirty="0">
                <a:latin typeface="+mn-lt"/>
                <a:cs typeface="Calibri"/>
              </a:rPr>
              <a:t>parentela </a:t>
            </a:r>
            <a:r>
              <a:rPr sz="3200" dirty="0">
                <a:latin typeface="+mn-lt"/>
                <a:cs typeface="Calibri"/>
              </a:rPr>
              <a:t>alla </a:t>
            </a:r>
            <a:r>
              <a:rPr sz="3200" spc="-5" dirty="0">
                <a:latin typeface="+mn-lt"/>
                <a:cs typeface="Calibri"/>
              </a:rPr>
              <a:t>identificazione </a:t>
            </a:r>
            <a:r>
              <a:rPr sz="3200" dirty="0">
                <a:latin typeface="+mn-lt"/>
                <a:cs typeface="Calibri"/>
              </a:rPr>
              <a:t>di </a:t>
            </a:r>
            <a:r>
              <a:rPr sz="3200" spc="-5" dirty="0">
                <a:latin typeface="+mn-lt"/>
                <a:cs typeface="Calibri"/>
              </a:rPr>
              <a:t>persone  scomparse)</a:t>
            </a:r>
            <a:endParaRPr sz="3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9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9900" y="1041400"/>
            <a:ext cx="11112500" cy="563231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In </a:t>
            </a:r>
            <a:r>
              <a:rPr lang="it-IT" sz="3000" dirty="0" err="1">
                <a:latin typeface="+mn-lt"/>
              </a:rPr>
              <a:t>early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analyses</a:t>
            </a:r>
            <a:r>
              <a:rPr lang="it-IT" sz="3000" dirty="0">
                <a:latin typeface="+mn-lt"/>
              </a:rPr>
              <a:t>, the </a:t>
            </a:r>
            <a:r>
              <a:rPr lang="it-IT" sz="3000" dirty="0" err="1">
                <a:latin typeface="+mn-lt"/>
              </a:rPr>
              <a:t>populations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were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assumed</a:t>
            </a:r>
            <a:r>
              <a:rPr lang="it-IT" sz="3000" dirty="0">
                <a:latin typeface="+mn-lt"/>
              </a:rPr>
              <a:t> to be in random proportions </a:t>
            </a:r>
            <a:r>
              <a:rPr lang="it-IT" sz="3000" dirty="0" err="1">
                <a:latin typeface="+mn-lt"/>
              </a:rPr>
              <a:t>within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each</a:t>
            </a:r>
            <a:r>
              <a:rPr lang="it-IT" sz="3000" dirty="0">
                <a:latin typeface="+mn-lt"/>
              </a:rPr>
              <a:t> locus, </a:t>
            </a:r>
            <a:r>
              <a:rPr lang="it-IT" sz="3000" dirty="0" err="1">
                <a:latin typeface="+mn-lt"/>
              </a:rPr>
              <a:t>known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smtClean="0">
                <a:latin typeface="+mn-lt"/>
              </a:rPr>
              <a:t>HWE.</a:t>
            </a:r>
          </a:p>
          <a:p>
            <a:pPr algn="just"/>
            <a:endParaRPr lang="it-IT" sz="3000" dirty="0" smtClean="0">
              <a:latin typeface="+mn-lt"/>
            </a:endParaRPr>
          </a:p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It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was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also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assumed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that</a:t>
            </a:r>
            <a:r>
              <a:rPr lang="it-IT" sz="3000" dirty="0" smtClean="0">
                <a:latin typeface="+mn-lt"/>
              </a:rPr>
              <a:t> the </a:t>
            </a:r>
            <a:r>
              <a:rPr lang="it-IT" sz="3000" dirty="0" err="1" smtClean="0">
                <a:latin typeface="+mn-lt"/>
              </a:rPr>
              <a:t>population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was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at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equilibrium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between</a:t>
            </a:r>
            <a:r>
              <a:rPr lang="it-IT" sz="3000" dirty="0" smtClean="0">
                <a:latin typeface="+mn-lt"/>
              </a:rPr>
              <a:t> loci, </a:t>
            </a:r>
            <a:r>
              <a:rPr lang="it-IT" sz="3000" dirty="0" err="1" smtClean="0">
                <a:latin typeface="+mn-lt"/>
              </a:rPr>
              <a:t>called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linkage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equilibrium</a:t>
            </a:r>
            <a:r>
              <a:rPr lang="it-IT" sz="3000" dirty="0" smtClean="0">
                <a:latin typeface="+mn-lt"/>
              </a:rPr>
              <a:t> (LE).</a:t>
            </a:r>
          </a:p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These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two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assumptions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form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err="1">
                <a:latin typeface="+mn-lt"/>
              </a:rPr>
              <a:t>basis</a:t>
            </a:r>
            <a:r>
              <a:rPr lang="it-IT" sz="3000" dirty="0">
                <a:latin typeface="+mn-lt"/>
              </a:rPr>
              <a:t> for the </a:t>
            </a:r>
            <a:r>
              <a:rPr lang="it-IT" sz="3000" dirty="0" err="1">
                <a:latin typeface="+mn-lt"/>
              </a:rPr>
              <a:t>traditional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procedures</a:t>
            </a:r>
            <a:r>
              <a:rPr lang="it-IT" sz="3000" dirty="0">
                <a:latin typeface="+mn-lt"/>
              </a:rPr>
              <a:t> for </a:t>
            </a:r>
            <a:r>
              <a:rPr lang="it-IT" sz="3000" dirty="0" err="1">
                <a:latin typeface="+mn-lt"/>
              </a:rPr>
              <a:t>calculating</a:t>
            </a:r>
            <a:r>
              <a:rPr lang="it-IT" sz="3000" dirty="0">
                <a:latin typeface="+mn-lt"/>
              </a:rPr>
              <a:t> match </a:t>
            </a:r>
            <a:r>
              <a:rPr lang="it-IT" sz="3000" dirty="0" err="1">
                <a:latin typeface="+mn-lt"/>
              </a:rPr>
              <a:t>probabilities</a:t>
            </a:r>
            <a:r>
              <a:rPr lang="it-IT" sz="3000" dirty="0">
                <a:latin typeface="+mn-lt"/>
              </a:rPr>
              <a:t>. </a:t>
            </a:r>
            <a:endParaRPr lang="it-IT" sz="3000" dirty="0" smtClean="0">
              <a:latin typeface="+mn-lt"/>
            </a:endParaRPr>
          </a:p>
          <a:p>
            <a:pPr algn="just"/>
            <a:r>
              <a:rPr lang="it-IT" sz="3000" b="1" dirty="0" smtClean="0">
                <a:solidFill>
                  <a:srgbClr val="FF0000"/>
                </a:solidFill>
                <a:latin typeface="+mn-lt"/>
              </a:rPr>
              <a:t>Single locus (HWE):  </a:t>
            </a:r>
            <a:r>
              <a:rPr lang="it-IT" sz="3000" dirty="0" err="1">
                <a:latin typeface="+mn-lt"/>
              </a:rPr>
              <a:t>Letting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A </a:t>
            </a:r>
            <a:r>
              <a:rPr lang="it-IT" sz="3000" dirty="0">
                <a:latin typeface="+mn-lt"/>
              </a:rPr>
              <a:t>and </a:t>
            </a:r>
            <a:r>
              <a:rPr lang="it-IT" sz="3000" dirty="0" smtClean="0">
                <a:latin typeface="+mn-lt"/>
              </a:rPr>
              <a:t>a designate </a:t>
            </a:r>
            <a:r>
              <a:rPr lang="it-IT" sz="3000" dirty="0" err="1">
                <a:latin typeface="+mn-lt"/>
              </a:rPr>
              <a:t>alleles</a:t>
            </a:r>
            <a:r>
              <a:rPr lang="it-IT" sz="3000" dirty="0">
                <a:latin typeface="+mn-lt"/>
              </a:rPr>
              <a:t> and </a:t>
            </a:r>
            <a:r>
              <a:rPr lang="it-IT" sz="3000" dirty="0" smtClean="0">
                <a:latin typeface="+mn-lt"/>
              </a:rPr>
              <a:t>p </a:t>
            </a:r>
            <a:r>
              <a:rPr lang="it-IT" sz="3000" dirty="0">
                <a:latin typeface="+mn-lt"/>
              </a:rPr>
              <a:t>and </a:t>
            </a:r>
            <a:r>
              <a:rPr lang="it-IT" sz="3000" dirty="0" smtClean="0">
                <a:latin typeface="+mn-lt"/>
              </a:rPr>
              <a:t>p their </a:t>
            </a:r>
            <a:r>
              <a:rPr lang="it-IT" sz="3000" dirty="0" err="1">
                <a:latin typeface="+mn-lt"/>
              </a:rPr>
              <a:t>frequencies</a:t>
            </a:r>
            <a:r>
              <a:rPr lang="it-IT" sz="3000" dirty="0">
                <a:latin typeface="+mn-lt"/>
              </a:rPr>
              <a:t> in the </a:t>
            </a:r>
            <a:r>
              <a:rPr lang="it-IT" sz="3000" dirty="0" err="1">
                <a:latin typeface="+mn-lt"/>
              </a:rPr>
              <a:t>population</a:t>
            </a:r>
            <a:r>
              <a:rPr lang="it-IT" sz="3000" dirty="0">
                <a:latin typeface="+mn-lt"/>
              </a:rPr>
              <a:t>, </a:t>
            </a:r>
            <a:r>
              <a:rPr lang="it-IT" sz="3000" dirty="0" err="1" smtClean="0">
                <a:latin typeface="+mn-lt"/>
              </a:rPr>
              <a:t>we</a:t>
            </a:r>
            <a:r>
              <a:rPr lang="it-IT" sz="3000" dirty="0" smtClean="0">
                <a:latin typeface="+mn-lt"/>
              </a:rPr>
              <a:t> predicts </a:t>
            </a:r>
            <a:r>
              <a:rPr lang="it-IT" sz="3000" dirty="0" err="1">
                <a:latin typeface="+mn-lt"/>
              </a:rPr>
              <a:t>that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err="1">
                <a:latin typeface="+mn-lt"/>
              </a:rPr>
              <a:t>genotype</a:t>
            </a:r>
            <a:r>
              <a:rPr lang="it-IT" sz="3000" dirty="0">
                <a:latin typeface="+mn-lt"/>
              </a:rPr>
              <a:t> proportions </a:t>
            </a:r>
            <a:r>
              <a:rPr lang="it-IT" sz="3000" dirty="0" smtClean="0">
                <a:latin typeface="+mn-lt"/>
              </a:rPr>
              <a:t>are: </a:t>
            </a:r>
          </a:p>
          <a:p>
            <a:pPr algn="just"/>
            <a:r>
              <a:rPr lang="it-IT" sz="3000" dirty="0" err="1" smtClean="0">
                <a:latin typeface="+mn-lt"/>
              </a:rPr>
              <a:t>Homozygotes</a:t>
            </a:r>
            <a:r>
              <a:rPr lang="it-IT" sz="3000" dirty="0">
                <a:latin typeface="+mn-lt"/>
              </a:rPr>
              <a:t>: </a:t>
            </a:r>
            <a:r>
              <a:rPr lang="it-IT" sz="3000" dirty="0" smtClean="0">
                <a:latin typeface="+mn-lt"/>
              </a:rPr>
              <a:t>P(AA), (aa) </a:t>
            </a:r>
            <a:r>
              <a:rPr lang="it-IT" sz="3000" dirty="0">
                <a:latin typeface="+mn-lt"/>
              </a:rPr>
              <a:t>= </a:t>
            </a:r>
            <a:r>
              <a:rPr lang="it-IT" sz="3000" dirty="0" smtClean="0">
                <a:latin typeface="+mn-lt"/>
              </a:rPr>
              <a:t>p</a:t>
            </a:r>
            <a:r>
              <a:rPr lang="it-IT" sz="2400" dirty="0" smtClean="0">
                <a:latin typeface="+mn-lt"/>
              </a:rPr>
              <a:t>2</a:t>
            </a:r>
          </a:p>
          <a:p>
            <a:pPr algn="just"/>
            <a:r>
              <a:rPr lang="it-IT" sz="3000" dirty="0" err="1" smtClean="0">
                <a:latin typeface="+mn-lt"/>
              </a:rPr>
              <a:t>Heterozygotes</a:t>
            </a:r>
            <a:r>
              <a:rPr lang="it-IT" sz="3000" dirty="0">
                <a:latin typeface="+mn-lt"/>
              </a:rPr>
              <a:t>: </a:t>
            </a:r>
            <a:r>
              <a:rPr lang="it-IT" sz="3000" dirty="0" smtClean="0">
                <a:latin typeface="+mn-lt"/>
              </a:rPr>
              <a:t>P(Aa) </a:t>
            </a:r>
            <a:r>
              <a:rPr lang="it-IT" sz="3000" dirty="0">
                <a:latin typeface="+mn-lt"/>
              </a:rPr>
              <a:t>= </a:t>
            </a:r>
            <a:r>
              <a:rPr lang="it-IT" sz="3000" dirty="0" smtClean="0">
                <a:latin typeface="+mn-lt"/>
              </a:rPr>
              <a:t>2pq</a:t>
            </a:r>
            <a:endParaRPr lang="it-IT" sz="3000" dirty="0">
              <a:latin typeface="+mn-lt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9900" y="1"/>
            <a:ext cx="11036300" cy="1041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200" b="1" dirty="0" smtClean="0"/>
              <a:t> con gli </a:t>
            </a:r>
            <a:r>
              <a:rPr lang="it-IT" sz="3200" b="1" dirty="0" err="1" smtClean="0"/>
              <a:t>STRs</a:t>
            </a:r>
            <a:r>
              <a:rPr lang="it-IT" sz="3200" b="1" dirty="0" smtClean="0"/>
              <a:t> (</a:t>
            </a:r>
            <a:r>
              <a:rPr lang="it-IT" sz="3200" b="1" dirty="0" err="1" smtClean="0"/>
              <a:t>microsatelliti</a:t>
            </a:r>
            <a:r>
              <a:rPr lang="it-IT" sz="3200" b="1" dirty="0" smtClean="0"/>
              <a:t>) del CODIS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5286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052736"/>
            <a:ext cx="5832648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60648"/>
            <a:ext cx="5088890" cy="6219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335360" y="245183"/>
            <a:ext cx="58326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sz="2000" dirty="0" err="1"/>
              <a:t>Elettroferogramma</a:t>
            </a:r>
            <a:r>
              <a:rPr lang="it-IT" sz="2000" dirty="0"/>
              <a:t> di un profilo genetico individuale e tavola sinottica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0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695325"/>
            <a:ext cx="55054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973764" y="3143251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</p:txBody>
      </p:sp>
      <p:pic>
        <p:nvPicPr>
          <p:cNvPr id="93187" name="Picture 3" descr="D:\CLadd\Pfizer\dogthi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1"/>
            <a:ext cx="67056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720725"/>
            <a:ext cx="6910387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5723" y="3175085"/>
            <a:ext cx="9520555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Fluorocromi e analisi capillare: </a:t>
            </a:r>
            <a:r>
              <a:rPr lang="it-IT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elettroferogramma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48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3048000" y="2228850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048000" y="1638300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15160" y="165101"/>
            <a:ext cx="1229119" cy="83099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it-IT" sz="1600" b="1" dirty="0">
                <a:solidFill>
                  <a:srgbClr val="0000FF"/>
                </a:solidFill>
              </a:rPr>
              <a:t>Fluorescent </a:t>
            </a:r>
          </a:p>
          <a:p>
            <a:pPr algn="ctr"/>
            <a:r>
              <a:rPr lang="en-US" altLang="it-IT" sz="1600" b="1" dirty="0">
                <a:solidFill>
                  <a:srgbClr val="0000FF"/>
                </a:solidFill>
              </a:rPr>
              <a:t>dye-labeled </a:t>
            </a:r>
          </a:p>
          <a:p>
            <a:pPr algn="ctr"/>
            <a:r>
              <a:rPr lang="en-US" altLang="it-IT" sz="1600" b="1" dirty="0">
                <a:solidFill>
                  <a:srgbClr val="0000FF"/>
                </a:solidFill>
              </a:rPr>
              <a:t>primer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86350" y="15240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91150" y="15240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695950" y="15240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000750" y="15240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305550" y="15240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610350" y="15240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800600" y="21336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105400" y="21336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410200" y="21336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715000" y="21336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019800" y="21336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324600" y="21336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629400" y="21336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6934200" y="21336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5562600" y="2362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rot="5400000" flipH="1">
            <a:off x="5981700" y="24003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451476" y="2532063"/>
            <a:ext cx="688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/>
              <a:t>GATA</a:t>
            </a:r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2667000" y="1085851"/>
            <a:ext cx="952500" cy="549275"/>
            <a:chOff x="726" y="660"/>
            <a:chExt cx="600" cy="346"/>
          </a:xfrm>
        </p:grpSpPr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 flipH="1" flipV="1">
              <a:off x="870" y="8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726" y="66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1126" y="766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000"/>
                <a:t>3</a:t>
              </a:r>
              <a:r>
                <a:rPr lang="en-US" altLang="it-IT" sz="1000">
                  <a:cs typeface="Times New Roman" panose="02020603050405020304" pitchFamily="18" charset="0"/>
                </a:rPr>
                <a:t>′</a:t>
              </a:r>
              <a:r>
                <a:rPr lang="en-US" altLang="it-IT" sz="1000"/>
                <a:t> </a:t>
              </a: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726" y="852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000"/>
                <a:t>5</a:t>
              </a:r>
              <a:r>
                <a:rPr lang="en-US" altLang="it-IT" sz="1000">
                  <a:cs typeface="Times New Roman" panose="02020603050405020304" pitchFamily="18" charset="0"/>
                </a:rPr>
                <a:t>′</a:t>
              </a:r>
              <a:r>
                <a:rPr lang="en-US" altLang="it-IT" sz="1000"/>
                <a:t> </a:t>
              </a:r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964" y="952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652" name="Line 28"/>
          <p:cNvSpPr>
            <a:spLocks noChangeShapeType="1"/>
          </p:cNvSpPr>
          <p:nvPr/>
        </p:nvSpPr>
        <p:spPr bwMode="auto">
          <a:xfrm flipH="1" flipV="1">
            <a:off x="2905125" y="1981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2676525" y="1676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311525" y="1844676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000"/>
              <a:t>3</a:t>
            </a:r>
            <a:r>
              <a:rPr lang="en-US" altLang="it-IT" sz="1000">
                <a:cs typeface="Times New Roman" panose="02020603050405020304" pitchFamily="18" charset="0"/>
              </a:rPr>
              <a:t>′</a:t>
            </a:r>
            <a:r>
              <a:rPr lang="en-US" altLang="it-IT" sz="1000"/>
              <a:t> 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676525" y="1981201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000"/>
              <a:t>5</a:t>
            </a:r>
            <a:r>
              <a:rPr lang="en-US" altLang="it-IT" sz="1000">
                <a:cs typeface="Times New Roman" panose="02020603050405020304" pitchFamily="18" charset="0"/>
              </a:rPr>
              <a:t>′</a:t>
            </a:r>
            <a:r>
              <a:rPr lang="en-US" altLang="it-IT" sz="1000"/>
              <a:t> </a:t>
            </a: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3054350" y="21399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8839200" y="1724025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8839200" y="23241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9296400" y="1447801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(Maternal)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9299576" y="2047875"/>
            <a:ext cx="11032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(Paternal)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5095876" y="1495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1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391151" y="1495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2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5695951" y="1495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3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6010276" y="1495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400" b="1"/>
              <a:t>4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6305551" y="1495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5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6619876" y="1495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6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4791076" y="21050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1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5086351" y="21050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2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1151" y="21050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3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5705476" y="21050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400" b="1"/>
              <a:t>4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6000751" y="21050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5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6315076" y="21050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6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6638926" y="20955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7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6934201" y="20955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b="1"/>
              <a:t>8</a:t>
            </a: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4953000" y="990600"/>
            <a:ext cx="1967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b="1" dirty="0">
                <a:solidFill>
                  <a:srgbClr val="FF0000"/>
                </a:solidFill>
              </a:rPr>
              <a:t>STR Repeat Region</a:t>
            </a: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2528667" y="2667001"/>
            <a:ext cx="1470467" cy="46166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en-US" altLang="it-IT" sz="1200" b="1" dirty="0">
                <a:latin typeface="+mn-lt"/>
              </a:rPr>
              <a:t>forward primer </a:t>
            </a:r>
          </a:p>
          <a:p>
            <a:pPr algn="ctr"/>
            <a:r>
              <a:rPr lang="en-US" altLang="it-IT" sz="1200" b="1" dirty="0">
                <a:latin typeface="+mn-lt"/>
              </a:rPr>
              <a:t>hybridization region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8329392" y="2686051"/>
            <a:ext cx="1470467" cy="46166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en-US" altLang="it-IT" sz="1200" b="1" dirty="0">
                <a:latin typeface="+mn-lt"/>
              </a:rPr>
              <a:t>reverse primer </a:t>
            </a:r>
          </a:p>
          <a:p>
            <a:pPr algn="ctr"/>
            <a:r>
              <a:rPr lang="en-US" altLang="it-IT" sz="1200" b="1" dirty="0">
                <a:latin typeface="+mn-lt"/>
              </a:rPr>
              <a:t>hybridization region</a:t>
            </a:r>
          </a:p>
        </p:txBody>
      </p:sp>
      <p:sp>
        <p:nvSpPr>
          <p:cNvPr id="26678" name="AutoShape 54"/>
          <p:cNvSpPr>
            <a:spLocks/>
          </p:cNvSpPr>
          <p:nvPr/>
        </p:nvSpPr>
        <p:spPr bwMode="auto">
          <a:xfrm rot="16200000">
            <a:off x="3200400" y="21336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79" name="AutoShape 55"/>
          <p:cNvSpPr>
            <a:spLocks/>
          </p:cNvSpPr>
          <p:nvPr/>
        </p:nvSpPr>
        <p:spPr bwMode="auto">
          <a:xfrm rot="16200000">
            <a:off x="8991600" y="22098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97" name="Rectangle 73"/>
          <p:cNvSpPr>
            <a:spLocks noGrp="1" noChangeArrowheads="1"/>
          </p:cNvSpPr>
          <p:nvPr>
            <p:ph type="title"/>
          </p:nvPr>
        </p:nvSpPr>
        <p:spPr>
          <a:xfrm>
            <a:off x="4171950" y="127687"/>
            <a:ext cx="60198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it-IT" sz="2800" dirty="0"/>
              <a:t>Short Tandem Repeat (STR) Typing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67478" y="3987226"/>
            <a:ext cx="4143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PCR (singolo locus) </a:t>
            </a:r>
          </a:p>
        </p:txBody>
      </p:sp>
    </p:spTree>
    <p:extLst>
      <p:ext uri="{BB962C8B-B14F-4D97-AF65-F5344CB8AC3E}">
        <p14:creationId xmlns:p14="http://schemas.microsoft.com/office/powerpoint/2010/main" val="1640992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787400" y="1293530"/>
            <a:ext cx="10414000" cy="518347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3200" b="1" dirty="0">
                <a:solidFill>
                  <a:schemeClr val="tx1"/>
                </a:solidFill>
                <a:cs typeface="Calibri"/>
              </a:rPr>
              <a:t>1)Estrazione</a:t>
            </a:r>
            <a:br>
              <a:rPr lang="it-IT" sz="3200" b="1" dirty="0">
                <a:solidFill>
                  <a:schemeClr val="tx1"/>
                </a:solidFill>
                <a:cs typeface="Calibri"/>
              </a:rPr>
            </a:br>
            <a:r>
              <a:rPr lang="it-IT" sz="3200" b="1" dirty="0">
                <a:solidFill>
                  <a:schemeClr val="tx1"/>
                </a:solidFill>
                <a:cs typeface="Calibri"/>
              </a:rPr>
              <a:t>2) </a:t>
            </a:r>
            <a:r>
              <a:rPr lang="it-IT" sz="3200" b="1" spc="-5" dirty="0">
                <a:solidFill>
                  <a:schemeClr val="tx1"/>
                </a:solidFill>
                <a:cs typeface="Calibri"/>
              </a:rPr>
              <a:t>quantificazione del</a:t>
            </a:r>
            <a:r>
              <a:rPr lang="it-IT" sz="3200" b="1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3200" b="1" dirty="0">
                <a:solidFill>
                  <a:schemeClr val="tx1"/>
                </a:solidFill>
                <a:cs typeface="Calibri"/>
              </a:rPr>
              <a:t>DNA</a:t>
            </a:r>
            <a:br>
              <a:rPr lang="it-IT" sz="3200" b="1" dirty="0">
                <a:solidFill>
                  <a:schemeClr val="tx1"/>
                </a:solidFill>
                <a:cs typeface="Calibri"/>
              </a:rPr>
            </a:br>
            <a:r>
              <a:rPr lang="it-IT" sz="3200" b="1" dirty="0">
                <a:solidFill>
                  <a:schemeClr val="tx1"/>
                </a:solidFill>
                <a:cs typeface="Calibri"/>
              </a:rPr>
              <a:t>3) </a:t>
            </a:r>
            <a:r>
              <a:rPr lang="it-IT" sz="3200" b="1" dirty="0">
                <a:solidFill>
                  <a:srgbClr val="FF0000"/>
                </a:solidFill>
                <a:cs typeface="Calibri"/>
              </a:rPr>
              <a:t>PCR multiplex </a:t>
            </a:r>
            <a:r>
              <a:rPr lang="it-IT" sz="3200" b="1" dirty="0">
                <a:solidFill>
                  <a:schemeClr val="tx1"/>
                </a:solidFill>
                <a:cs typeface="Calibri"/>
              </a:rPr>
              <a:t/>
            </a:r>
            <a:br>
              <a:rPr lang="it-IT" sz="3200" b="1" dirty="0">
                <a:solidFill>
                  <a:schemeClr val="tx1"/>
                </a:solidFill>
                <a:cs typeface="Calibri"/>
              </a:rPr>
            </a:br>
            <a:r>
              <a:rPr lang="it-IT" sz="3200" b="1" dirty="0">
                <a:solidFill>
                  <a:schemeClr val="tx1"/>
                </a:solidFill>
                <a:cs typeface="Calibri"/>
              </a:rPr>
              <a:t>4</a:t>
            </a:r>
            <a:r>
              <a:rPr lang="it-IT" sz="3200" b="1" dirty="0">
                <a:solidFill>
                  <a:srgbClr val="FF0000"/>
                </a:solidFill>
                <a:cs typeface="Calibri"/>
              </a:rPr>
              <a:t>) utilizzo di più sonde fluorescenti (</a:t>
            </a:r>
            <a:r>
              <a:rPr lang="it-IT" sz="3200" b="1" dirty="0" err="1">
                <a:solidFill>
                  <a:srgbClr val="FF0000"/>
                </a:solidFill>
                <a:cs typeface="Calibri"/>
              </a:rPr>
              <a:t>fluorofori</a:t>
            </a:r>
            <a:r>
              <a:rPr lang="it-IT" sz="3200" b="1" dirty="0">
                <a:solidFill>
                  <a:srgbClr val="FF0000"/>
                </a:solidFill>
                <a:cs typeface="Calibri"/>
              </a:rPr>
              <a:t>)</a:t>
            </a:r>
            <a:br>
              <a:rPr lang="it-IT" sz="3200" b="1" dirty="0">
                <a:solidFill>
                  <a:srgbClr val="FF0000"/>
                </a:solidFill>
                <a:cs typeface="Calibri"/>
              </a:rPr>
            </a:br>
            <a:r>
              <a:rPr lang="it-IT" sz="3200" b="1" dirty="0">
                <a:solidFill>
                  <a:schemeClr val="tx1"/>
                </a:solidFill>
                <a:cs typeface="Calibri"/>
              </a:rPr>
              <a:t>5) </a:t>
            </a:r>
            <a:r>
              <a:rPr lang="it-IT" sz="3200" b="1" spc="-5" dirty="0">
                <a:solidFill>
                  <a:schemeClr val="tx1"/>
                </a:solidFill>
                <a:cs typeface="Tahoma"/>
              </a:rPr>
              <a:t>Separazione </a:t>
            </a:r>
            <a:r>
              <a:rPr lang="it-IT" sz="3200" b="1" spc="-5" dirty="0">
                <a:solidFill>
                  <a:schemeClr val="tx1"/>
                </a:solidFill>
                <a:cs typeface="Tahoma"/>
              </a:rPr>
              <a:t>dei prodotti </a:t>
            </a:r>
            <a:r>
              <a:rPr lang="it-IT" sz="3200" b="1" dirty="0">
                <a:solidFill>
                  <a:schemeClr val="tx1"/>
                </a:solidFill>
                <a:cs typeface="Tahoma"/>
              </a:rPr>
              <a:t>di </a:t>
            </a:r>
            <a:r>
              <a:rPr lang="it-IT" sz="3200" b="1" spc="-5" dirty="0">
                <a:solidFill>
                  <a:schemeClr val="tx1"/>
                </a:solidFill>
                <a:cs typeface="Tahoma"/>
              </a:rPr>
              <a:t>PCR mediante  elettroforesi</a:t>
            </a:r>
            <a:r>
              <a:rPr lang="it-IT" sz="3200" b="1" spc="-10" dirty="0">
                <a:solidFill>
                  <a:schemeClr val="tx1"/>
                </a:solidFill>
                <a:cs typeface="Tahoma"/>
              </a:rPr>
              <a:t> </a:t>
            </a:r>
            <a:r>
              <a:rPr lang="it-IT" sz="3200" b="1" spc="-5" dirty="0">
                <a:solidFill>
                  <a:schemeClr val="tx1"/>
                </a:solidFill>
                <a:cs typeface="Tahoma"/>
              </a:rPr>
              <a:t>capillare (</a:t>
            </a:r>
            <a:r>
              <a:rPr lang="it-IT" sz="3200" b="1" spc="-5" dirty="0">
                <a:solidFill>
                  <a:srgbClr val="FF0000"/>
                </a:solidFill>
                <a:cs typeface="Tahoma"/>
              </a:rPr>
              <a:t>elettroferogramma</a:t>
            </a:r>
            <a:r>
              <a:rPr lang="it-IT" sz="3200" b="1" spc="-5" dirty="0">
                <a:solidFill>
                  <a:schemeClr val="tx1"/>
                </a:solidFill>
                <a:cs typeface="Tahoma"/>
              </a:rPr>
              <a:t>)</a:t>
            </a:r>
            <a:br>
              <a:rPr lang="it-IT" sz="3200" b="1" spc="-5" dirty="0">
                <a:solidFill>
                  <a:schemeClr val="tx1"/>
                </a:solidFill>
                <a:cs typeface="Tahoma"/>
              </a:rPr>
            </a:br>
            <a:r>
              <a:rPr lang="it-IT" sz="3200" b="1" spc="-5" dirty="0">
                <a:solidFill>
                  <a:schemeClr val="tx1"/>
                </a:solidFill>
                <a:cs typeface="Tahoma"/>
              </a:rPr>
              <a:t>6) Interpretazione </a:t>
            </a:r>
            <a:r>
              <a:rPr lang="it-IT" sz="3200" b="1" spc="-5" dirty="0">
                <a:solidFill>
                  <a:schemeClr val="tx1"/>
                </a:solidFill>
                <a:cs typeface="Tahoma"/>
              </a:rPr>
              <a:t>del dato</a:t>
            </a:r>
            <a:r>
              <a:rPr lang="it-IT" sz="3200" b="1" spc="-30" dirty="0">
                <a:solidFill>
                  <a:schemeClr val="tx1"/>
                </a:solidFill>
                <a:cs typeface="Tahoma"/>
              </a:rPr>
              <a:t> </a:t>
            </a:r>
            <a:r>
              <a:rPr lang="it-IT" sz="3200" b="1" spc="-5" dirty="0">
                <a:solidFill>
                  <a:schemeClr val="tx1"/>
                </a:solidFill>
                <a:cs typeface="Tahoma"/>
              </a:rPr>
              <a:t>grezzo</a:t>
            </a:r>
            <a:endParaRPr sz="3200" spc="-5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74900" y="0"/>
            <a:ext cx="69723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MULTIPLEX PCR (più loci)</a:t>
            </a:r>
          </a:p>
        </p:txBody>
      </p:sp>
    </p:spTree>
    <p:extLst>
      <p:ext uri="{BB962C8B-B14F-4D97-AF65-F5344CB8AC3E}">
        <p14:creationId xmlns:p14="http://schemas.microsoft.com/office/powerpoint/2010/main" val="14769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6600" y="1854200"/>
            <a:ext cx="10350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dirty="0" smtClean="0">
                <a:solidFill>
                  <a:srgbClr val="FF0000"/>
                </a:solidFill>
                <a:latin typeface="Georgia Pro" panose="02040502050405020303" pitchFamily="18" charset="0"/>
              </a:rPr>
              <a:t>Marcatore genetico: </a:t>
            </a:r>
            <a:r>
              <a:rPr lang="it-IT" sz="3600" dirty="0" smtClean="0">
                <a:latin typeface="Georgia Pro" panose="02040502050405020303" pitchFamily="18" charset="0"/>
              </a:rPr>
              <a:t>un gene o una specifica sequenza del DNA con una posizione fisica o locus su un cromosoma;</a:t>
            </a:r>
          </a:p>
          <a:p>
            <a:pPr algn="just"/>
            <a:r>
              <a:rPr lang="it-IT" sz="3600" dirty="0" smtClean="0">
                <a:latin typeface="Georgia Pro" panose="02040502050405020303" pitchFamily="18" charset="0"/>
              </a:rPr>
              <a:t>Ha eredità mendeliana (può essere seguito in un albero genealogico)</a:t>
            </a:r>
          </a:p>
          <a:p>
            <a:pPr algn="just"/>
            <a:r>
              <a:rPr lang="it-IT" sz="3600" dirty="0" smtClean="0">
                <a:latin typeface="Georgia Pro" panose="02040502050405020303" pitchFamily="18" charset="0"/>
              </a:rPr>
              <a:t> </a:t>
            </a:r>
            <a:r>
              <a:rPr lang="it-IT" sz="3600" dirty="0">
                <a:latin typeface="Georgia Pro" panose="02040502050405020303" pitchFamily="18" charset="0"/>
              </a:rPr>
              <a:t>V</a:t>
            </a:r>
            <a:r>
              <a:rPr lang="it-IT" sz="3600" dirty="0" smtClean="0">
                <a:latin typeface="Georgia Pro" panose="02040502050405020303" pitchFamily="18" charset="0"/>
              </a:rPr>
              <a:t>iene utilizzato come punto di riferimento per mappare gli altri loci </a:t>
            </a:r>
            <a:endParaRPr lang="it-IT" sz="3600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238376" y="1812926"/>
            <a:ext cx="523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Fluorescent dye tags on the primers</a:t>
            </a:r>
            <a:r>
              <a:rPr lang="en-US" altLang="it-IT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9091" name="AutoShape 4" descr="20%"/>
          <p:cNvSpPr>
            <a:spLocks noChangeArrowheads="1"/>
          </p:cNvSpPr>
          <p:nvPr/>
        </p:nvSpPr>
        <p:spPr bwMode="auto">
          <a:xfrm>
            <a:off x="2924175" y="2422525"/>
            <a:ext cx="952500" cy="1041400"/>
          </a:xfrm>
          <a:prstGeom prst="lightningBol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AutoShape 5" descr="70%"/>
          <p:cNvSpPr>
            <a:spLocks noChangeArrowheads="1"/>
          </p:cNvSpPr>
          <p:nvPr/>
        </p:nvSpPr>
        <p:spPr bwMode="auto">
          <a:xfrm>
            <a:off x="3905251" y="3397250"/>
            <a:ext cx="123825" cy="171450"/>
          </a:xfrm>
          <a:prstGeom prst="star32">
            <a:avLst>
              <a:gd name="adj" fmla="val 37500"/>
            </a:avLst>
          </a:prstGeom>
          <a:pattFill prst="pct70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9093" name="Line 6"/>
          <p:cNvSpPr>
            <a:spLocks noChangeShapeType="1"/>
          </p:cNvSpPr>
          <p:nvPr/>
        </p:nvSpPr>
        <p:spPr bwMode="auto">
          <a:xfrm>
            <a:off x="4019551" y="3544889"/>
            <a:ext cx="85725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094" name="Line 7"/>
          <p:cNvSpPr>
            <a:spLocks noChangeShapeType="1"/>
          </p:cNvSpPr>
          <p:nvPr/>
        </p:nvSpPr>
        <p:spPr bwMode="auto">
          <a:xfrm>
            <a:off x="4114800" y="3632200"/>
            <a:ext cx="1428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095" name="WordArt 8"/>
          <p:cNvSpPr>
            <a:spLocks noChangeArrowheads="1" noChangeShapeType="1" noTextEdit="1"/>
          </p:cNvSpPr>
          <p:nvPr/>
        </p:nvSpPr>
        <p:spPr bwMode="auto">
          <a:xfrm rot="2929097">
            <a:off x="3001964" y="2714626"/>
            <a:ext cx="693737" cy="16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laser</a:t>
            </a:r>
          </a:p>
        </p:txBody>
      </p:sp>
      <p:grpSp>
        <p:nvGrpSpPr>
          <p:cNvPr id="89096" name="Group 9"/>
          <p:cNvGrpSpPr>
            <a:grpSpLocks/>
          </p:cNvGrpSpPr>
          <p:nvPr/>
        </p:nvGrpSpPr>
        <p:grpSpPr bwMode="auto">
          <a:xfrm>
            <a:off x="4340226" y="3729039"/>
            <a:ext cx="485775" cy="979487"/>
            <a:chOff x="3401" y="13714"/>
            <a:chExt cx="765" cy="1538"/>
          </a:xfrm>
        </p:grpSpPr>
        <p:sp>
          <p:nvSpPr>
            <p:cNvPr id="89111" name="AutoShape 10"/>
            <p:cNvSpPr>
              <a:spLocks noChangeArrowheads="1"/>
            </p:cNvSpPr>
            <p:nvPr/>
          </p:nvSpPr>
          <p:spPr bwMode="auto">
            <a:xfrm rot="2735562">
              <a:off x="3015" y="14100"/>
              <a:ext cx="1538" cy="765"/>
            </a:xfrm>
            <a:prstGeom prst="rightArrow">
              <a:avLst>
                <a:gd name="adj1" fmla="val 50000"/>
                <a:gd name="adj2" fmla="val 50261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9112" name="WordArt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3894"/>
              <a:ext cx="96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12" name="Text Box 12"/>
          <p:cNvSpPr txBox="1">
            <a:spLocks noChangeArrowheads="1"/>
          </p:cNvSpPr>
          <p:nvPr/>
        </p:nvSpPr>
        <p:spPr bwMode="auto">
          <a:xfrm>
            <a:off x="1524000" y="1936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Fluorescent STR Analysis</a:t>
            </a:r>
          </a:p>
        </p:txBody>
      </p:sp>
      <p:sp>
        <p:nvSpPr>
          <p:cNvPr id="89098" name="Text Box 13"/>
          <p:cNvSpPr txBox="1">
            <a:spLocks noChangeArrowheads="1"/>
          </p:cNvSpPr>
          <p:nvPr/>
        </p:nvSpPr>
        <p:spPr bwMode="auto">
          <a:xfrm>
            <a:off x="5413374" y="4314825"/>
            <a:ext cx="6003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-Visualize emitted light with a digital camera.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Times New Roman" panose="02020603050405020304" pitchFamily="18" charset="0"/>
              </a:rPr>
              <a:t>-Collect and analyze data with computer.</a:t>
            </a:r>
            <a:r>
              <a:rPr lang="en-US" altLang="it-IT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89099" name="Group 9"/>
          <p:cNvGrpSpPr>
            <a:grpSpLocks/>
          </p:cNvGrpSpPr>
          <p:nvPr/>
        </p:nvGrpSpPr>
        <p:grpSpPr bwMode="auto">
          <a:xfrm rot="1568992">
            <a:off x="3883026" y="3881439"/>
            <a:ext cx="485775" cy="979487"/>
            <a:chOff x="3401" y="13714"/>
            <a:chExt cx="765" cy="1538"/>
          </a:xfrm>
        </p:grpSpPr>
        <p:sp>
          <p:nvSpPr>
            <p:cNvPr id="89109" name="AutoShape 10"/>
            <p:cNvSpPr>
              <a:spLocks noChangeArrowheads="1"/>
            </p:cNvSpPr>
            <p:nvPr/>
          </p:nvSpPr>
          <p:spPr bwMode="auto">
            <a:xfrm rot="2735562">
              <a:off x="3015" y="14100"/>
              <a:ext cx="1538" cy="765"/>
            </a:xfrm>
            <a:prstGeom prst="rightArrow">
              <a:avLst>
                <a:gd name="adj1" fmla="val 50000"/>
                <a:gd name="adj2" fmla="val 50261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9110" name="WordArt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3894"/>
              <a:ext cx="96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100" name="Group 9"/>
          <p:cNvGrpSpPr>
            <a:grpSpLocks/>
          </p:cNvGrpSpPr>
          <p:nvPr/>
        </p:nvGrpSpPr>
        <p:grpSpPr bwMode="auto">
          <a:xfrm rot="-1310149">
            <a:off x="4708526" y="3411539"/>
            <a:ext cx="485775" cy="979487"/>
            <a:chOff x="3401" y="13714"/>
            <a:chExt cx="765" cy="1538"/>
          </a:xfrm>
        </p:grpSpPr>
        <p:sp>
          <p:nvSpPr>
            <p:cNvPr id="89107" name="AutoShape 10"/>
            <p:cNvSpPr>
              <a:spLocks noChangeArrowheads="1"/>
            </p:cNvSpPr>
            <p:nvPr/>
          </p:nvSpPr>
          <p:spPr bwMode="auto">
            <a:xfrm rot="2735562">
              <a:off x="3015" y="14100"/>
              <a:ext cx="1538" cy="765"/>
            </a:xfrm>
            <a:prstGeom prst="rightArrow">
              <a:avLst>
                <a:gd name="adj1" fmla="val 50000"/>
                <a:gd name="adj2" fmla="val 50261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9108" name="WordArt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3894"/>
              <a:ext cx="96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101" name="Group 9"/>
          <p:cNvGrpSpPr>
            <a:grpSpLocks/>
          </p:cNvGrpSpPr>
          <p:nvPr/>
        </p:nvGrpSpPr>
        <p:grpSpPr bwMode="auto">
          <a:xfrm rot="2345631">
            <a:off x="3476626" y="4033839"/>
            <a:ext cx="485775" cy="979487"/>
            <a:chOff x="3401" y="13714"/>
            <a:chExt cx="765" cy="1538"/>
          </a:xfrm>
        </p:grpSpPr>
        <p:sp>
          <p:nvSpPr>
            <p:cNvPr id="89105" name="AutoShape 10"/>
            <p:cNvSpPr>
              <a:spLocks noChangeArrowheads="1"/>
            </p:cNvSpPr>
            <p:nvPr/>
          </p:nvSpPr>
          <p:spPr bwMode="auto">
            <a:xfrm rot="2735562">
              <a:off x="3015" y="14100"/>
              <a:ext cx="1538" cy="765"/>
            </a:xfrm>
            <a:prstGeom prst="rightArrow">
              <a:avLst>
                <a:gd name="adj1" fmla="val 50000"/>
                <a:gd name="adj2" fmla="val 50261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9106" name="WordArt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3894"/>
              <a:ext cx="96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102" name="Group 9"/>
          <p:cNvGrpSpPr>
            <a:grpSpLocks/>
          </p:cNvGrpSpPr>
          <p:nvPr/>
        </p:nvGrpSpPr>
        <p:grpSpPr bwMode="auto">
          <a:xfrm rot="4990569">
            <a:off x="2904332" y="3755232"/>
            <a:ext cx="485775" cy="979488"/>
            <a:chOff x="3401" y="13714"/>
            <a:chExt cx="765" cy="1538"/>
          </a:xfrm>
        </p:grpSpPr>
        <p:sp>
          <p:nvSpPr>
            <p:cNvPr id="89103" name="AutoShape 10"/>
            <p:cNvSpPr>
              <a:spLocks noChangeArrowheads="1"/>
            </p:cNvSpPr>
            <p:nvPr/>
          </p:nvSpPr>
          <p:spPr bwMode="auto">
            <a:xfrm rot="2735562">
              <a:off x="3015" y="14100"/>
              <a:ext cx="1538" cy="765"/>
            </a:xfrm>
            <a:prstGeom prst="rightArrow">
              <a:avLst>
                <a:gd name="adj1" fmla="val 50000"/>
                <a:gd name="adj2" fmla="val 50261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9104" name="WordArt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3894"/>
              <a:ext cx="96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202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533400"/>
            <a:ext cx="940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2767" y="1676401"/>
            <a:ext cx="6393633" cy="4032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2647344" y="779847"/>
            <a:ext cx="6972029" cy="1175580"/>
          </a:xfrm>
          <a:custGeom>
            <a:avLst/>
            <a:gdLst/>
            <a:ahLst/>
            <a:cxnLst/>
            <a:rect l="l" t="t" r="r" b="b"/>
            <a:pathLst>
              <a:path w="8153400" h="1374775">
                <a:moveTo>
                  <a:pt x="0" y="1374647"/>
                </a:moveTo>
                <a:lnTo>
                  <a:pt x="8153400" y="1374647"/>
                </a:lnTo>
                <a:lnTo>
                  <a:pt x="81534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900" y="231253"/>
            <a:ext cx="10731500" cy="1341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1403" rIns="0" bIns="0" rtlCol="0" anchor="ctr">
            <a:spAutoFit/>
          </a:bodyPr>
          <a:lstStyle/>
          <a:p>
            <a:pPr marL="10860" marR="4344" algn="just">
              <a:spcBef>
                <a:spcPts val="90"/>
              </a:spcBef>
            </a:pPr>
            <a:r>
              <a:rPr spc="-4" dirty="0">
                <a:latin typeface="+mn-lt"/>
                <a:cs typeface="Comic Sans MS"/>
              </a:rPr>
              <a:t>La </a:t>
            </a:r>
            <a:r>
              <a:rPr dirty="0">
                <a:latin typeface="+mn-lt"/>
                <a:cs typeface="Comic Sans MS"/>
              </a:rPr>
              <a:t>tipizzazione </a:t>
            </a:r>
            <a:r>
              <a:rPr spc="-4" dirty="0" err="1">
                <a:latin typeface="+mn-lt"/>
                <a:cs typeface="Comic Sans MS"/>
              </a:rPr>
              <a:t>degli</a:t>
            </a:r>
            <a:r>
              <a:rPr spc="-4" dirty="0">
                <a:latin typeface="+mn-lt"/>
                <a:cs typeface="Comic Sans MS"/>
              </a:rPr>
              <a:t> </a:t>
            </a:r>
            <a:r>
              <a:rPr spc="-4" dirty="0" err="1" smtClean="0">
                <a:latin typeface="+mn-lt"/>
                <a:cs typeface="Comic Sans MS"/>
              </a:rPr>
              <a:t>alleli</a:t>
            </a:r>
            <a:r>
              <a:rPr lang="it-IT" spc="-4" dirty="0" smtClean="0">
                <a:latin typeface="+mn-lt"/>
                <a:cs typeface="Comic Sans MS"/>
              </a:rPr>
              <a:t> degli alleli STR avviene tramite </a:t>
            </a:r>
            <a:r>
              <a:rPr lang="it-IT" spc="-4" dirty="0" err="1" smtClean="0">
                <a:latin typeface="+mn-lt"/>
                <a:cs typeface="Comic Sans MS"/>
              </a:rPr>
              <a:t>sotware</a:t>
            </a:r>
            <a:r>
              <a:rPr lang="it-IT" spc="-4" dirty="0" smtClean="0">
                <a:latin typeface="+mn-lt"/>
                <a:cs typeface="Comic Sans MS"/>
              </a:rPr>
              <a:t> specifici</a:t>
            </a:r>
            <a:r>
              <a:rPr spc="-4" dirty="0" smtClean="0">
                <a:latin typeface="+mn-lt"/>
                <a:cs typeface="Comic Sans MS"/>
              </a:rPr>
              <a:t> </a:t>
            </a:r>
            <a:r>
              <a:rPr lang="it-IT" spc="-4" dirty="0" smtClean="0">
                <a:latin typeface="+mn-lt"/>
                <a:cs typeface="Comic Sans MS"/>
              </a:rPr>
              <a:t>e </a:t>
            </a:r>
            <a:r>
              <a:rPr dirty="0" err="1" smtClean="0">
                <a:latin typeface="+mn-lt"/>
                <a:cs typeface="Comic Sans MS"/>
              </a:rPr>
              <a:t>viene</a:t>
            </a:r>
            <a:r>
              <a:rPr dirty="0" smtClean="0">
                <a:latin typeface="+mn-lt"/>
                <a:cs typeface="Comic Sans MS"/>
              </a:rPr>
              <a:t>  </a:t>
            </a:r>
            <a:r>
              <a:rPr spc="-4" dirty="0">
                <a:latin typeface="+mn-lt"/>
                <a:cs typeface="Comic Sans MS"/>
              </a:rPr>
              <a:t>effettuata comparando </a:t>
            </a:r>
            <a:r>
              <a:rPr dirty="0">
                <a:latin typeface="+mn-lt"/>
                <a:cs typeface="Comic Sans MS"/>
              </a:rPr>
              <a:t>il </a:t>
            </a:r>
            <a:r>
              <a:rPr spc="-4" dirty="0" err="1">
                <a:latin typeface="+mn-lt"/>
                <a:cs typeface="Comic Sans MS"/>
              </a:rPr>
              <a:t>campione</a:t>
            </a:r>
            <a:r>
              <a:rPr spc="-4" dirty="0">
                <a:latin typeface="+mn-lt"/>
                <a:cs typeface="Comic Sans MS"/>
              </a:rPr>
              <a:t> </a:t>
            </a:r>
            <a:r>
              <a:rPr dirty="0" smtClean="0">
                <a:latin typeface="+mn-lt"/>
                <a:cs typeface="Comic Sans MS"/>
              </a:rPr>
              <a:t>a</a:t>
            </a:r>
            <a:r>
              <a:rPr lang="it-IT" dirty="0" smtClean="0">
                <a:latin typeface="+mn-lt"/>
                <a:cs typeface="Comic Sans MS"/>
              </a:rPr>
              <a:t> un</a:t>
            </a:r>
            <a:r>
              <a:rPr dirty="0" smtClean="0">
                <a:latin typeface="+mn-lt"/>
                <a:cs typeface="Comic Sans MS"/>
              </a:rPr>
              <a:t>  </a:t>
            </a:r>
            <a:r>
              <a:rPr dirty="0">
                <a:latin typeface="+mn-lt"/>
                <a:cs typeface="Comic Sans MS"/>
              </a:rPr>
              <a:t>ladder</a:t>
            </a:r>
            <a:r>
              <a:rPr spc="-17" dirty="0">
                <a:latin typeface="+mn-lt"/>
                <a:cs typeface="Comic Sans MS"/>
              </a:rPr>
              <a:t> </a:t>
            </a:r>
            <a:r>
              <a:rPr spc="-4" dirty="0">
                <a:latin typeface="+mn-lt"/>
                <a:cs typeface="Comic Sans MS"/>
              </a:rPr>
              <a:t>allelico</a:t>
            </a:r>
            <a:endParaRPr dirty="0">
              <a:latin typeface="+mn-lt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6524" y="3949187"/>
            <a:ext cx="195477" cy="521273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76200" y="381000"/>
                </a:moveTo>
                <a:lnTo>
                  <a:pt x="0" y="381000"/>
                </a:lnTo>
                <a:lnTo>
                  <a:pt x="115824" y="609600"/>
                </a:lnTo>
                <a:lnTo>
                  <a:pt x="210555" y="417576"/>
                </a:lnTo>
                <a:lnTo>
                  <a:pt x="76200" y="417576"/>
                </a:lnTo>
                <a:lnTo>
                  <a:pt x="76200" y="381000"/>
                </a:lnTo>
                <a:close/>
              </a:path>
              <a:path w="228600" h="609600">
                <a:moveTo>
                  <a:pt x="152400" y="0"/>
                </a:moveTo>
                <a:lnTo>
                  <a:pt x="76200" y="0"/>
                </a:lnTo>
                <a:lnTo>
                  <a:pt x="76200" y="417576"/>
                </a:lnTo>
                <a:lnTo>
                  <a:pt x="152400" y="417576"/>
                </a:lnTo>
                <a:lnTo>
                  <a:pt x="152400" y="0"/>
                </a:lnTo>
                <a:close/>
              </a:path>
              <a:path w="228600" h="609600">
                <a:moveTo>
                  <a:pt x="228600" y="381000"/>
                </a:moveTo>
                <a:lnTo>
                  <a:pt x="152400" y="381000"/>
                </a:lnTo>
                <a:lnTo>
                  <a:pt x="152400" y="417576"/>
                </a:lnTo>
                <a:lnTo>
                  <a:pt x="210555" y="417576"/>
                </a:lnTo>
                <a:lnTo>
                  <a:pt x="228600" y="381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6192002" y="4209824"/>
            <a:ext cx="195477" cy="977387"/>
          </a:xfrm>
          <a:custGeom>
            <a:avLst/>
            <a:gdLst/>
            <a:ahLst/>
            <a:cxnLst/>
            <a:rect l="l" t="t" r="r" b="b"/>
            <a:pathLst>
              <a:path w="228600" h="1143000">
                <a:moveTo>
                  <a:pt x="76200" y="914400"/>
                </a:moveTo>
                <a:lnTo>
                  <a:pt x="0" y="914400"/>
                </a:lnTo>
                <a:lnTo>
                  <a:pt x="115824" y="1143000"/>
                </a:lnTo>
                <a:lnTo>
                  <a:pt x="210555" y="950976"/>
                </a:lnTo>
                <a:lnTo>
                  <a:pt x="76200" y="950976"/>
                </a:lnTo>
                <a:lnTo>
                  <a:pt x="76200" y="914400"/>
                </a:lnTo>
                <a:close/>
              </a:path>
              <a:path w="228600" h="1143000">
                <a:moveTo>
                  <a:pt x="152400" y="0"/>
                </a:moveTo>
                <a:lnTo>
                  <a:pt x="76200" y="0"/>
                </a:lnTo>
                <a:lnTo>
                  <a:pt x="76200" y="950976"/>
                </a:lnTo>
                <a:lnTo>
                  <a:pt x="152400" y="950976"/>
                </a:lnTo>
                <a:lnTo>
                  <a:pt x="152400" y="0"/>
                </a:lnTo>
                <a:close/>
              </a:path>
              <a:path w="228600" h="1143000">
                <a:moveTo>
                  <a:pt x="228600" y="914400"/>
                </a:moveTo>
                <a:lnTo>
                  <a:pt x="152400" y="914400"/>
                </a:lnTo>
                <a:lnTo>
                  <a:pt x="152400" y="950976"/>
                </a:lnTo>
                <a:lnTo>
                  <a:pt x="210555" y="950976"/>
                </a:lnTo>
                <a:lnTo>
                  <a:pt x="228600" y="914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26341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085" y="3175085"/>
            <a:ext cx="12123832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cos’è la Random Match </a:t>
            </a:r>
            <a:r>
              <a:rPr lang="it-IT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Probability</a:t>
            </a: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come viene calcolata?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57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738" y="914400"/>
            <a:ext cx="11347939" cy="35394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3200" b="1" u="sng" dirty="0">
                <a:solidFill>
                  <a:srgbClr val="FF0000"/>
                </a:solidFill>
                <a:latin typeface="+mn-lt"/>
              </a:rPr>
              <a:t>DOMANDA: chi è la fonte del DNA in questo profilo?</a:t>
            </a:r>
          </a:p>
          <a:p>
            <a:pPr algn="just"/>
            <a:endParaRPr lang="it-IT" sz="3200" dirty="0" smtClean="0">
              <a:latin typeface="+mn-lt"/>
            </a:endParaRPr>
          </a:p>
          <a:p>
            <a:pPr algn="just"/>
            <a:r>
              <a:rPr lang="it-IT" sz="3200" b="1" u="sng" dirty="0" smtClean="0">
                <a:solidFill>
                  <a:srgbClr val="FF0000"/>
                </a:solidFill>
                <a:latin typeface="+mn-lt"/>
              </a:rPr>
              <a:t>RISPOSTA: </a:t>
            </a:r>
            <a:endParaRPr lang="it-IT" sz="3200" b="1" u="sng" dirty="0">
              <a:solidFill>
                <a:srgbClr val="FF0000"/>
              </a:solidFill>
              <a:latin typeface="+mn-lt"/>
            </a:endParaRPr>
          </a:p>
          <a:p>
            <a:pPr marL="385763" indent="-385763" algn="just">
              <a:buAutoNum type="arabicParenR"/>
            </a:pPr>
            <a:r>
              <a:rPr lang="it-IT" sz="3200" dirty="0">
                <a:latin typeface="+mn-lt"/>
              </a:rPr>
              <a:t>Se si ha una singola fonte originata </a:t>
            </a:r>
            <a:r>
              <a:rPr lang="it-IT" sz="3200" u="sng" dirty="0">
                <a:latin typeface="+mn-lt"/>
              </a:rPr>
              <a:t>da un solo individuo </a:t>
            </a:r>
            <a:r>
              <a:rPr lang="it-IT" sz="3200" dirty="0">
                <a:latin typeface="+mn-lt"/>
              </a:rPr>
              <a:t>assegnare un peso all'evidenza è relativamente semplice. </a:t>
            </a:r>
          </a:p>
          <a:p>
            <a:pPr algn="just"/>
            <a:endParaRPr lang="it-IT" sz="3200" dirty="0">
              <a:latin typeface="+mn-lt"/>
            </a:endParaRPr>
          </a:p>
          <a:p>
            <a:pPr algn="just"/>
            <a:endParaRPr lang="it-IT" sz="3200" dirty="0">
              <a:latin typeface="+mn-lt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3962400" y="304801"/>
            <a:ext cx="38100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224314" marR="180975" indent="-33814" algn="just">
              <a:spcBef>
                <a:spcPts val="360"/>
              </a:spcBef>
            </a:pPr>
            <a:r>
              <a:rPr sz="2700" b="1" dirty="0">
                <a:solidFill>
                  <a:srgbClr val="FF0000"/>
                </a:solidFill>
                <a:cs typeface="Arial"/>
              </a:rPr>
              <a:t>Con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ron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t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o dei pro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ili</a:t>
            </a:r>
          </a:p>
        </p:txBody>
      </p:sp>
    </p:spTree>
    <p:extLst>
      <p:ext uri="{BB962C8B-B14F-4D97-AF65-F5344CB8AC3E}">
        <p14:creationId xmlns:p14="http://schemas.microsoft.com/office/powerpoint/2010/main" val="3272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1" y="2013038"/>
            <a:ext cx="9143999" cy="445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it-IT" sz="2400" u="sng" dirty="0"/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endParaRPr lang="it-IT" sz="2400" u="sng" spc="-4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>
                <a:solidFill>
                  <a:srgbClr val="FF0000"/>
                </a:solidFill>
                <a:cs typeface="Calibri"/>
              </a:rPr>
              <a:t>1-Incompatibilità dei 2 profili  </a:t>
            </a: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spc="-4" dirty="0">
                <a:solidFill>
                  <a:srgbClr val="FF0000"/>
                </a:solidFill>
                <a:cs typeface="Calibri"/>
              </a:rPr>
              <a:t> (esclusione, No match)</a:t>
            </a: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000" b="1" i="1" spc="-4" dirty="0">
              <a:solidFill>
                <a:srgbClr val="FF0000"/>
              </a:solidFill>
              <a:cs typeface="Calibri"/>
            </a:endParaRPr>
          </a:p>
          <a:p>
            <a:pPr marL="56197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 smtClean="0">
                <a:solidFill>
                  <a:srgbClr val="FF0000"/>
                </a:solidFill>
                <a:cs typeface="Calibri"/>
              </a:rPr>
              <a:t>2- </a:t>
            </a:r>
            <a:r>
              <a:rPr lang="en-US" altLang="it-IT" sz="2000" b="1" dirty="0" smtClean="0">
                <a:solidFill>
                  <a:srgbClr val="FF0000"/>
                </a:solidFill>
              </a:rPr>
              <a:t>Match</a:t>
            </a:r>
            <a:r>
              <a:rPr lang="en-US" altLang="it-IT" sz="2000" b="1" dirty="0">
                <a:solidFill>
                  <a:srgbClr val="FF0000"/>
                </a:solidFill>
              </a:rPr>
              <a:t>” or “inclusion”</a:t>
            </a: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400" b="1" i="1" spc="-4" dirty="0">
              <a:solidFill>
                <a:srgbClr val="FF0000"/>
              </a:solidFill>
              <a:cs typeface="Calibri"/>
            </a:endParaRP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400" b="1" i="1" spc="-4" dirty="0">
              <a:solidFill>
                <a:srgbClr val="FF0000"/>
              </a:solidFill>
              <a:cs typeface="Calibri"/>
            </a:endParaRPr>
          </a:p>
          <a:p>
            <a:pPr marL="56197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>
                <a:solidFill>
                  <a:srgbClr val="FF0000"/>
                </a:solidFill>
                <a:cs typeface="Calibri"/>
              </a:rPr>
              <a:t>3-Risultato Inconclusivo </a:t>
            </a:r>
            <a:endParaRPr lang="it-IT" sz="2400" b="1" i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524001" y="200793"/>
            <a:ext cx="9334499" cy="1346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85763" indent="-385763" algn="just">
              <a:buAutoNum type="arabicParenR"/>
            </a:pPr>
            <a:r>
              <a:rPr lang="it-IT" sz="3600" u="sng" dirty="0"/>
              <a:t>Singola fonte originata da un solo individuo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32787" y="1568022"/>
            <a:ext cx="2640013" cy="120032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400" b="1" dirty="0">
                <a:solidFill>
                  <a:srgbClr val="FF0000"/>
                </a:solidFill>
              </a:rPr>
              <a:t>“Evidence”</a:t>
            </a:r>
          </a:p>
          <a:p>
            <a:pPr algn="ctr" eaLnBrk="1" hangingPunct="1"/>
            <a:r>
              <a:rPr lang="en-US" altLang="it-IT" sz="2400" u="sng" dirty="0"/>
              <a:t>Question (Q) Sample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94300" y="1568022"/>
            <a:ext cx="2526366" cy="120032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400" b="1" dirty="0">
                <a:solidFill>
                  <a:srgbClr val="0000FF"/>
                </a:solidFill>
              </a:rPr>
              <a:t>“Suspect”</a:t>
            </a:r>
          </a:p>
          <a:p>
            <a:pPr algn="ctr" eaLnBrk="1" hangingPunct="1"/>
            <a:r>
              <a:rPr lang="en-US" altLang="it-IT" sz="2400" u="sng" dirty="0"/>
              <a:t>Known (K) Sample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468762" y="5645154"/>
            <a:ext cx="838200" cy="1042987"/>
            <a:chOff x="3120" y="3183"/>
            <a:chExt cx="528" cy="647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120" y="3408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132" y="318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dirty="0"/>
                <a:t>11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312" y="3231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8143869" y="5495724"/>
            <a:ext cx="2228864" cy="982362"/>
            <a:chOff x="4123" y="3264"/>
            <a:chExt cx="1403" cy="515"/>
          </a:xfrm>
        </p:grpSpPr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4435" y="3721"/>
              <a:ext cx="528" cy="58"/>
            </a:xfrm>
            <a:custGeom>
              <a:avLst/>
              <a:gdLst>
                <a:gd name="T0" fmla="*/ 0 w 528"/>
                <a:gd name="T1" fmla="*/ 58 h 864"/>
                <a:gd name="T2" fmla="*/ 119 w 528"/>
                <a:gd name="T3" fmla="*/ 58 h 864"/>
                <a:gd name="T4" fmla="*/ 159 w 528"/>
                <a:gd name="T5" fmla="*/ 0 h 864"/>
                <a:gd name="T6" fmla="*/ 185 w 528"/>
                <a:gd name="T7" fmla="*/ 58 h 864"/>
                <a:gd name="T8" fmla="*/ 303 w 528"/>
                <a:gd name="T9" fmla="*/ 58 h 864"/>
                <a:gd name="T10" fmla="*/ 327 w 528"/>
                <a:gd name="T11" fmla="*/ 4 h 864"/>
                <a:gd name="T12" fmla="*/ 369 w 528"/>
                <a:gd name="T13" fmla="*/ 58 h 864"/>
                <a:gd name="T14" fmla="*/ 528 w 528"/>
                <a:gd name="T15" fmla="*/ 58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4867" y="3721"/>
              <a:ext cx="528" cy="48"/>
            </a:xfrm>
            <a:custGeom>
              <a:avLst/>
              <a:gdLst>
                <a:gd name="T0" fmla="*/ 0 w 528"/>
                <a:gd name="T1" fmla="*/ 48 h 864"/>
                <a:gd name="T2" fmla="*/ 119 w 528"/>
                <a:gd name="T3" fmla="*/ 48 h 864"/>
                <a:gd name="T4" fmla="*/ 159 w 528"/>
                <a:gd name="T5" fmla="*/ 0 h 864"/>
                <a:gd name="T6" fmla="*/ 185 w 528"/>
                <a:gd name="T7" fmla="*/ 48 h 864"/>
                <a:gd name="T8" fmla="*/ 303 w 528"/>
                <a:gd name="T9" fmla="*/ 48 h 864"/>
                <a:gd name="T10" fmla="*/ 327 w 528"/>
                <a:gd name="T11" fmla="*/ 3 h 864"/>
                <a:gd name="T12" fmla="*/ 369 w 528"/>
                <a:gd name="T13" fmla="*/ 48 h 864"/>
                <a:gd name="T14" fmla="*/ 528 w 528"/>
                <a:gd name="T15" fmla="*/ 48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123" y="3264"/>
              <a:ext cx="140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dirty="0"/>
                <a:t>No result</a:t>
              </a:r>
            </a:p>
            <a:p>
              <a:pPr algn="ctr" eaLnBrk="1" hangingPunct="1"/>
              <a:r>
                <a:rPr lang="en-US" altLang="it-IT" sz="1600" dirty="0"/>
                <a:t>(or a complex mixture)</a:t>
              </a: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478287" y="4072864"/>
            <a:ext cx="838200" cy="1027112"/>
            <a:chOff x="3120" y="2175"/>
            <a:chExt cx="528" cy="647"/>
          </a:xfrm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120" y="2400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132" y="217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dirty="0"/>
                <a:t>11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312" y="222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8775233" y="4305123"/>
            <a:ext cx="838200" cy="701675"/>
            <a:chOff x="4368" y="2380"/>
            <a:chExt cx="528" cy="442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68" y="2640"/>
              <a:ext cx="528" cy="182"/>
            </a:xfrm>
            <a:custGeom>
              <a:avLst/>
              <a:gdLst>
                <a:gd name="T0" fmla="*/ 0 w 528"/>
                <a:gd name="T1" fmla="*/ 182 h 864"/>
                <a:gd name="T2" fmla="*/ 119 w 528"/>
                <a:gd name="T3" fmla="*/ 182 h 864"/>
                <a:gd name="T4" fmla="*/ 159 w 528"/>
                <a:gd name="T5" fmla="*/ 0 h 864"/>
                <a:gd name="T6" fmla="*/ 185 w 528"/>
                <a:gd name="T7" fmla="*/ 182 h 864"/>
                <a:gd name="T8" fmla="*/ 303 w 528"/>
                <a:gd name="T9" fmla="*/ 182 h 864"/>
                <a:gd name="T10" fmla="*/ 327 w 528"/>
                <a:gd name="T11" fmla="*/ 13 h 864"/>
                <a:gd name="T12" fmla="*/ 369 w 528"/>
                <a:gd name="T13" fmla="*/ 182 h 864"/>
                <a:gd name="T14" fmla="*/ 528 w 528"/>
                <a:gd name="T15" fmla="*/ 18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380" y="2380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11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560" y="2428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6362700" y="2656298"/>
            <a:ext cx="838200" cy="1027112"/>
            <a:chOff x="3072" y="1273"/>
            <a:chExt cx="528" cy="647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072" y="1498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084" y="127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11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3264" y="1321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8775233" y="2834333"/>
            <a:ext cx="838200" cy="1050925"/>
            <a:chOff x="4704" y="1248"/>
            <a:chExt cx="528" cy="662"/>
          </a:xfrm>
        </p:grpSpPr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704" y="1488"/>
              <a:ext cx="528" cy="422"/>
            </a:xfrm>
            <a:custGeom>
              <a:avLst/>
              <a:gdLst>
                <a:gd name="T0" fmla="*/ 0 w 528"/>
                <a:gd name="T1" fmla="*/ 422 h 422"/>
                <a:gd name="T2" fmla="*/ 119 w 528"/>
                <a:gd name="T3" fmla="*/ 422 h 422"/>
                <a:gd name="T4" fmla="*/ 159 w 528"/>
                <a:gd name="T5" fmla="*/ 0 h 422"/>
                <a:gd name="T6" fmla="*/ 185 w 528"/>
                <a:gd name="T7" fmla="*/ 422 h 422"/>
                <a:gd name="T8" fmla="*/ 303 w 528"/>
                <a:gd name="T9" fmla="*/ 422 h 422"/>
                <a:gd name="T10" fmla="*/ 329 w 528"/>
                <a:gd name="T11" fmla="*/ 414 h 422"/>
                <a:gd name="T12" fmla="*/ 369 w 528"/>
                <a:gd name="T13" fmla="*/ 422 h 422"/>
                <a:gd name="T14" fmla="*/ 528 w 528"/>
                <a:gd name="T15" fmla="*/ 422 h 4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422">
                  <a:moveTo>
                    <a:pt x="0" y="422"/>
                  </a:moveTo>
                  <a:lnTo>
                    <a:pt x="119" y="422"/>
                  </a:lnTo>
                  <a:lnTo>
                    <a:pt x="159" y="0"/>
                  </a:lnTo>
                  <a:lnTo>
                    <a:pt x="185" y="422"/>
                  </a:lnTo>
                  <a:lnTo>
                    <a:pt x="303" y="422"/>
                  </a:lnTo>
                  <a:lnTo>
                    <a:pt x="329" y="414"/>
                  </a:lnTo>
                  <a:lnTo>
                    <a:pt x="369" y="422"/>
                  </a:lnTo>
                  <a:lnTo>
                    <a:pt x="528" y="42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4752" y="1248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13</a:t>
              </a:r>
            </a:p>
          </p:txBody>
        </p:sp>
      </p:grpSp>
      <p:pic>
        <p:nvPicPr>
          <p:cNvPr id="32" name="Picture 3" descr="MCj015373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1079" y="1676400"/>
            <a:ext cx="1008554" cy="1056098"/>
          </a:xfrm>
          <a:prstGeom prst="rect">
            <a:avLst/>
          </a:prstGeom>
          <a:noFill/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266" y="2709921"/>
            <a:ext cx="2479267" cy="6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57600" y="352927"/>
            <a:ext cx="5358063" cy="6001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lang="it-IT" sz="3600" b="1" spc="-5" dirty="0">
                <a:latin typeface="Calibri"/>
                <a:cs typeface="Calibri"/>
              </a:rPr>
              <a:t>1- </a:t>
            </a:r>
            <a:r>
              <a:rPr sz="3600" b="1" spc="-5" dirty="0">
                <a:latin typeface="Calibri"/>
                <a:cs typeface="Calibri"/>
              </a:rPr>
              <a:t>Database di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FREQUENZA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95" y="1379621"/>
            <a:ext cx="11165305" cy="443647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4605" rIns="0" bIns="0" rtlCol="0">
            <a:spAutoFit/>
          </a:bodyPr>
          <a:lstStyle/>
          <a:p>
            <a:pPr marL="355600" marR="5080" indent="-342900" algn="just">
              <a:lnSpc>
                <a:spcPct val="99500"/>
              </a:lnSpc>
              <a:spcBef>
                <a:spcPts val="1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3200" b="1" spc="-5" dirty="0">
                <a:solidFill>
                  <a:srgbClr val="604A7B"/>
                </a:solidFill>
                <a:latin typeface="+mn-lt"/>
                <a:cs typeface="Calibri"/>
              </a:rPr>
              <a:t>C</a:t>
            </a:r>
            <a:r>
              <a:rPr sz="3200" b="1" spc="-5" dirty="0" err="1">
                <a:solidFill>
                  <a:srgbClr val="604A7B"/>
                </a:solidFill>
                <a:latin typeface="+mn-lt"/>
                <a:cs typeface="Calibri"/>
              </a:rPr>
              <a:t>ollezione</a:t>
            </a:r>
            <a:r>
              <a:rPr sz="3200" b="1" spc="-5" dirty="0">
                <a:solidFill>
                  <a:srgbClr val="604A7B"/>
                </a:solidFill>
                <a:latin typeface="+mn-lt"/>
                <a:cs typeface="Calibri"/>
              </a:rPr>
              <a:t> «informatica» di dati relativi </a:t>
            </a:r>
            <a:r>
              <a:rPr sz="3200" b="1" spc="-5" dirty="0" err="1">
                <a:solidFill>
                  <a:srgbClr val="604A7B"/>
                </a:solidFill>
                <a:latin typeface="+mn-lt"/>
                <a:cs typeface="Calibri"/>
              </a:rPr>
              <a:t>alle</a:t>
            </a:r>
            <a:r>
              <a:rPr sz="3200" b="1" spc="-5" dirty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lang="it-IT" sz="3200" b="1" spc="-5" dirty="0" smtClean="0">
                <a:solidFill>
                  <a:srgbClr val="604A7B"/>
                </a:solidFill>
                <a:latin typeface="+mn-lt"/>
                <a:cs typeface="Calibri"/>
              </a:rPr>
              <a:t>FREQUENZE</a:t>
            </a:r>
            <a:r>
              <a:rPr sz="3200" b="1" spc="-5" dirty="0" smtClean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sz="3200" b="1" spc="-5" dirty="0">
                <a:solidFill>
                  <a:srgbClr val="604A7B"/>
                </a:solidFill>
                <a:latin typeface="+mn-lt"/>
                <a:cs typeface="Calibri"/>
              </a:rPr>
              <a:t>di  </a:t>
            </a:r>
            <a:r>
              <a:rPr sz="3200" b="1" dirty="0">
                <a:solidFill>
                  <a:srgbClr val="604A7B"/>
                </a:solidFill>
                <a:latin typeface="+mn-lt"/>
                <a:cs typeface="Calibri"/>
              </a:rPr>
              <a:t>alleli o </a:t>
            </a:r>
            <a:r>
              <a:rPr sz="3200" b="1" dirty="0" err="1">
                <a:solidFill>
                  <a:srgbClr val="604A7B"/>
                </a:solidFill>
                <a:latin typeface="+mn-lt"/>
                <a:cs typeface="Calibri"/>
              </a:rPr>
              <a:t>aplotipi</a:t>
            </a:r>
            <a:r>
              <a:rPr sz="3200" b="1" dirty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lang="it-IT" sz="3200" b="1" dirty="0">
                <a:solidFill>
                  <a:srgbClr val="604A7B"/>
                </a:solidFill>
                <a:latin typeface="+mn-lt"/>
                <a:cs typeface="Calibri"/>
              </a:rPr>
              <a:t>in </a:t>
            </a:r>
            <a:r>
              <a:rPr lang="it-IT" sz="3200" b="1" spc="-5" dirty="0">
                <a:solidFill>
                  <a:srgbClr val="604A7B"/>
                </a:solidFill>
                <a:latin typeface="+mn-lt"/>
                <a:cs typeface="Calibri"/>
              </a:rPr>
              <a:t>diverse</a:t>
            </a:r>
            <a:r>
              <a:rPr lang="it-IT" sz="3200" b="1" spc="15" dirty="0">
                <a:solidFill>
                  <a:srgbClr val="604A7B"/>
                </a:solidFill>
                <a:latin typeface="+mn-lt"/>
                <a:cs typeface="Calibri"/>
              </a:rPr>
              <a:t> </a:t>
            </a:r>
            <a:r>
              <a:rPr lang="it-IT" sz="3200" b="1" spc="-5" dirty="0" smtClean="0">
                <a:solidFill>
                  <a:srgbClr val="604A7B"/>
                </a:solidFill>
                <a:latin typeface="+mn-lt"/>
                <a:cs typeface="Calibri"/>
              </a:rPr>
              <a:t>popolazioni (marcatori autosomici</a:t>
            </a:r>
            <a:r>
              <a:rPr lang="it-IT" sz="3200" spc="-5" dirty="0" smtClean="0">
                <a:latin typeface="+mn-lt"/>
                <a:cs typeface="Calibri"/>
              </a:rPr>
              <a:t> o</a:t>
            </a:r>
            <a:r>
              <a:rPr sz="3200" spc="-5" dirty="0" smtClean="0">
                <a:latin typeface="+mn-lt"/>
                <a:cs typeface="Calibri"/>
              </a:rPr>
              <a:t>  </a:t>
            </a:r>
            <a:r>
              <a:rPr sz="3200" spc="-5" dirty="0" err="1" smtClean="0">
                <a:latin typeface="+mn-lt"/>
                <a:cs typeface="Calibri"/>
              </a:rPr>
              <a:t>aplotipi</a:t>
            </a:r>
            <a:r>
              <a:rPr lang="it-IT" sz="3200" spc="-5" dirty="0" smtClean="0">
                <a:latin typeface="+mn-lt"/>
                <a:cs typeface="Calibri"/>
              </a:rPr>
              <a:t>)</a:t>
            </a:r>
            <a:endParaRPr lang="it-IT" sz="3200" spc="-5" dirty="0">
              <a:latin typeface="+mn-lt"/>
              <a:cs typeface="Calibri"/>
            </a:endParaRPr>
          </a:p>
          <a:p>
            <a:pPr marL="355600" marR="5080" indent="-342900" algn="just">
              <a:lnSpc>
                <a:spcPct val="99500"/>
              </a:lnSpc>
              <a:spcBef>
                <a:spcPts val="1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endParaRPr sz="3200" dirty="0">
              <a:latin typeface="+mn-lt"/>
              <a:cs typeface="Calibri"/>
            </a:endParaRPr>
          </a:p>
          <a:p>
            <a:pPr marL="355600" marR="356870" indent="-342900" algn="just">
              <a:lnSpc>
                <a:spcPts val="2820"/>
              </a:lnSpc>
              <a:spcBef>
                <a:spcPts val="740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3200" spc="-5" dirty="0" smtClean="0">
                <a:latin typeface="+mn-lt"/>
                <a:cs typeface="Calibri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+mn-lt"/>
                <a:cs typeface="Calibri"/>
              </a:rPr>
              <a:t>donatori</a:t>
            </a:r>
            <a:r>
              <a:rPr sz="3200" b="1" spc="-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+mn-lt"/>
                <a:cs typeface="Calibri"/>
              </a:rPr>
              <a:t>anonimi</a:t>
            </a:r>
            <a:r>
              <a:rPr lang="it-IT" sz="3200" b="1" spc="-5" dirty="0">
                <a:solidFill>
                  <a:srgbClr val="FF0000"/>
                </a:solidFill>
                <a:latin typeface="+mn-lt"/>
                <a:cs typeface="Calibri"/>
              </a:rPr>
              <a:t>,</a:t>
            </a:r>
            <a:r>
              <a:rPr sz="3200" b="1" spc="-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sz="3200" spc="-5" dirty="0">
                <a:latin typeface="+mn-lt"/>
                <a:cs typeface="Calibri"/>
              </a:rPr>
              <a:t>non  imparentati tra</a:t>
            </a:r>
            <a:r>
              <a:rPr sz="3200" dirty="0">
                <a:latin typeface="+mn-lt"/>
                <a:cs typeface="Calibri"/>
              </a:rPr>
              <a:t> </a:t>
            </a:r>
            <a:r>
              <a:rPr sz="3200" spc="-5" dirty="0" err="1">
                <a:latin typeface="+mn-lt"/>
                <a:cs typeface="Calibri"/>
              </a:rPr>
              <a:t>loro</a:t>
            </a:r>
            <a:r>
              <a:rPr sz="3200" spc="-5" dirty="0" smtClean="0">
                <a:latin typeface="+mn-lt"/>
                <a:cs typeface="Calibri"/>
              </a:rPr>
              <a:t>.</a:t>
            </a:r>
            <a:endParaRPr lang="it-IT" sz="3200" spc="-5" dirty="0" smtClean="0">
              <a:latin typeface="+mn-lt"/>
              <a:cs typeface="Calibri"/>
            </a:endParaRPr>
          </a:p>
          <a:p>
            <a:pPr marL="355600" marR="356870" indent="-342900" algn="just">
              <a:lnSpc>
                <a:spcPts val="2820"/>
              </a:lnSpc>
              <a:spcBef>
                <a:spcPts val="740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endParaRPr sz="3200" dirty="0">
              <a:latin typeface="+mn-lt"/>
              <a:cs typeface="Calibri"/>
            </a:endParaRPr>
          </a:p>
          <a:p>
            <a:pPr marL="355600" marR="66675" indent="-342900" algn="just">
              <a:spcBef>
                <a:spcPts val="5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3200" spc="-5" dirty="0" smtClean="0">
                <a:latin typeface="+mn-lt"/>
                <a:cs typeface="Calibri"/>
              </a:rPr>
              <a:t>DB </a:t>
            </a:r>
            <a:r>
              <a:rPr sz="3200" spc="-5" dirty="0" err="1" smtClean="0">
                <a:latin typeface="+mn-lt"/>
                <a:cs typeface="Calibri"/>
              </a:rPr>
              <a:t>insostituibile</a:t>
            </a:r>
            <a:r>
              <a:rPr sz="3200" spc="-5" dirty="0" smtClean="0">
                <a:latin typeface="+mn-lt"/>
                <a:cs typeface="Calibri"/>
              </a:rPr>
              <a:t> </a:t>
            </a:r>
            <a:r>
              <a:rPr sz="3200" dirty="0">
                <a:latin typeface="+mn-lt"/>
                <a:cs typeface="Calibri"/>
              </a:rPr>
              <a:t>per </a:t>
            </a:r>
            <a:r>
              <a:rPr sz="3200" spc="-5" dirty="0">
                <a:latin typeface="+mn-lt"/>
                <a:cs typeface="Calibri"/>
              </a:rPr>
              <a:t>poter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attribuire una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significatività statistica</a:t>
            </a:r>
            <a:r>
              <a:rPr sz="3200" b="1" spc="-5" dirty="0">
                <a:latin typeface="+mn-lt"/>
                <a:cs typeface="Calibri"/>
              </a:rPr>
              <a:t> </a:t>
            </a:r>
            <a:r>
              <a:rPr sz="3200" b="1" dirty="0">
                <a:latin typeface="+mn-lt"/>
                <a:cs typeface="Calibri"/>
              </a:rPr>
              <a:t>ai match </a:t>
            </a:r>
            <a:r>
              <a:rPr sz="3200" spc="-5" dirty="0">
                <a:latin typeface="+mn-lt"/>
                <a:cs typeface="Calibri"/>
              </a:rPr>
              <a:t>(dai test </a:t>
            </a:r>
            <a:r>
              <a:rPr sz="3200" dirty="0">
                <a:latin typeface="+mn-lt"/>
                <a:cs typeface="Calibri"/>
              </a:rPr>
              <a:t>di  </a:t>
            </a:r>
            <a:r>
              <a:rPr sz="3200" spc="-5" dirty="0">
                <a:latin typeface="+mn-lt"/>
                <a:cs typeface="Calibri"/>
              </a:rPr>
              <a:t>paternità </a:t>
            </a:r>
            <a:r>
              <a:rPr sz="3200" dirty="0">
                <a:latin typeface="+mn-lt"/>
                <a:cs typeface="Calibri"/>
              </a:rPr>
              <a:t>e </a:t>
            </a:r>
            <a:r>
              <a:rPr sz="3200" spc="-5" dirty="0">
                <a:latin typeface="+mn-lt"/>
                <a:cs typeface="Calibri"/>
              </a:rPr>
              <a:t>parentela </a:t>
            </a:r>
            <a:r>
              <a:rPr sz="3200" dirty="0">
                <a:latin typeface="+mn-lt"/>
                <a:cs typeface="Calibri"/>
              </a:rPr>
              <a:t>alla </a:t>
            </a:r>
            <a:r>
              <a:rPr sz="3200" spc="-5" dirty="0">
                <a:latin typeface="+mn-lt"/>
                <a:cs typeface="Calibri"/>
              </a:rPr>
              <a:t>identificazione </a:t>
            </a:r>
            <a:r>
              <a:rPr sz="3200" dirty="0">
                <a:latin typeface="+mn-lt"/>
                <a:cs typeface="Calibri"/>
              </a:rPr>
              <a:t>di </a:t>
            </a:r>
            <a:r>
              <a:rPr sz="3200" spc="-5" dirty="0">
                <a:latin typeface="+mn-lt"/>
                <a:cs typeface="Calibri"/>
              </a:rPr>
              <a:t>persone  scomparse)</a:t>
            </a:r>
            <a:endParaRPr sz="3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5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443" y="137343"/>
            <a:ext cx="7214971" cy="58483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4" y="137343"/>
            <a:ext cx="4968552" cy="3553666"/>
          </a:xfrm>
          <a:prstGeom prst="rect">
            <a:avLst/>
          </a:prstGeom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63352" y="3789040"/>
            <a:ext cx="4820928" cy="2906435"/>
            <a:chOff x="-867212" y="4427232"/>
            <a:chExt cx="4338392" cy="300527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71957" y="6870024"/>
              <a:ext cx="2005989" cy="50469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FF00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it-IT" sz="2799" dirty="0" err="1">
                  <a:solidFill>
                    <a:srgbClr val="C00000"/>
                  </a:solidFill>
                  <a:latin typeface="+mn-lt"/>
                </a:rPr>
                <a:t>freq</a:t>
              </a:r>
              <a:r>
                <a:rPr lang="en-US" altLang="it-IT" sz="2799" dirty="0">
                  <a:solidFill>
                    <a:srgbClr val="C00000"/>
                  </a:solidFill>
                  <a:latin typeface="+mn-lt"/>
                </a:rPr>
                <a:t>(A</a:t>
              </a:r>
              <a:r>
                <a:rPr lang="en-US" altLang="it-IT" sz="2799" baseline="-25000" dirty="0">
                  <a:solidFill>
                    <a:srgbClr val="C00000"/>
                  </a:solidFill>
                  <a:latin typeface="+mn-lt"/>
                </a:rPr>
                <a:t>1</a:t>
              </a:r>
              <a:r>
                <a:rPr lang="en-US" altLang="it-IT" sz="2799" dirty="0">
                  <a:solidFill>
                    <a:srgbClr val="C00000"/>
                  </a:solidFill>
                  <a:latin typeface="+mn-lt"/>
                </a:rPr>
                <a:t>) = </a:t>
              </a:r>
              <a:r>
                <a:rPr lang="en-US" altLang="it-IT" sz="2799" dirty="0">
                  <a:latin typeface="+mn-lt"/>
                </a:rPr>
                <a:t>p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-854665" y="6823007"/>
              <a:ext cx="1996991" cy="609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FF00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it-IT" sz="2799" dirty="0" err="1">
                  <a:solidFill>
                    <a:srgbClr val="C00000"/>
                  </a:solidFill>
                  <a:latin typeface="+mn-lt"/>
                </a:rPr>
                <a:t>freq</a:t>
              </a:r>
              <a:r>
                <a:rPr lang="en-US" altLang="it-IT" sz="2799" dirty="0">
                  <a:solidFill>
                    <a:srgbClr val="C00000"/>
                  </a:solidFill>
                  <a:latin typeface="+mn-lt"/>
                </a:rPr>
                <a:t>(A</a:t>
              </a:r>
              <a:r>
                <a:rPr lang="en-US" altLang="it-IT" sz="2799" baseline="-25000" dirty="0">
                  <a:solidFill>
                    <a:srgbClr val="C00000"/>
                  </a:solidFill>
                  <a:latin typeface="+mn-lt"/>
                </a:rPr>
                <a:t>2</a:t>
              </a:r>
              <a:r>
                <a:rPr lang="en-US" altLang="it-IT" sz="2799" dirty="0">
                  <a:solidFill>
                    <a:srgbClr val="C00000"/>
                  </a:solidFill>
                  <a:latin typeface="+mn-lt"/>
                </a:rPr>
                <a:t>) = </a:t>
              </a:r>
              <a:r>
                <a:rPr lang="en-US" altLang="it-IT" sz="2799" dirty="0">
                  <a:latin typeface="+mn-lt"/>
                </a:rPr>
                <a:t>q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05921" y="5177900"/>
              <a:ext cx="2165259" cy="609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00"/>
                </a:buClr>
                <a:buSzPct val="65000"/>
              </a:pPr>
              <a:r>
                <a:rPr lang="en-US" altLang="it-IT" sz="3399" dirty="0">
                  <a:solidFill>
                    <a:srgbClr val="C00000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it-IT" sz="3399" baseline="-25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it-IT" sz="3399" dirty="0">
                  <a:solidFill>
                    <a:srgbClr val="C00000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it-IT" sz="3399" baseline="-25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it-IT" sz="3399" dirty="0">
                  <a:solidFill>
                    <a:srgbClr val="C00000"/>
                  </a:solidFill>
                  <a:latin typeface="Calibri" panose="020F0502020204030204" pitchFamily="34" charset="0"/>
                </a:rPr>
                <a:t>=</a:t>
              </a:r>
              <a:r>
                <a:rPr lang="en-US" altLang="it-IT" sz="3399" baseline="-25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it-IT" sz="3399" dirty="0">
                  <a:latin typeface="Calibri" panose="020F0502020204030204" pitchFamily="34" charset="0"/>
                </a:rPr>
                <a:t>p</a:t>
              </a:r>
              <a:r>
                <a:rPr lang="en-US" altLang="it-IT" sz="3399" baseline="30000" dirty="0">
                  <a:latin typeface="Calibri" panose="020F0502020204030204" pitchFamily="34" charset="0"/>
                </a:rPr>
                <a:t>2</a:t>
              </a:r>
              <a:endParaRPr lang="en-US" altLang="it-IT" sz="3399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-867212" y="5163897"/>
              <a:ext cx="2127092" cy="609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FF00"/>
                </a:buClr>
                <a:buSzPct val="65000"/>
              </a:pPr>
              <a:r>
                <a:rPr lang="en-US" altLang="it-IT" sz="3399" dirty="0">
                  <a:solidFill>
                    <a:srgbClr val="C00000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it-IT" sz="3399" baseline="-25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it-IT" sz="3399" dirty="0">
                  <a:solidFill>
                    <a:srgbClr val="C00000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it-IT" sz="3399" baseline="-25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2 </a:t>
              </a:r>
              <a:r>
                <a:rPr lang="en-US" altLang="it-IT" sz="3399" dirty="0">
                  <a:solidFill>
                    <a:srgbClr val="C00000"/>
                  </a:solidFill>
                  <a:latin typeface="Calibri" panose="020F0502020204030204" pitchFamily="34" charset="0"/>
                </a:rPr>
                <a:t>=</a:t>
              </a:r>
              <a:r>
                <a:rPr lang="en-US" altLang="it-IT" sz="3399" baseline="-25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it-IT" sz="3399" dirty="0">
                  <a:latin typeface="Calibri" panose="020F0502020204030204" pitchFamily="34" charset="0"/>
                </a:rPr>
                <a:t>2pq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93615" y="6001137"/>
              <a:ext cx="1786518" cy="63635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399" dirty="0">
                  <a:solidFill>
                    <a:srgbClr val="C00000"/>
                  </a:solidFill>
                </a:rPr>
                <a:t>A</a:t>
              </a:r>
              <a:r>
                <a:rPr lang="en-US" sz="3399" baseline="-25000" dirty="0">
                  <a:solidFill>
                    <a:srgbClr val="C00000"/>
                  </a:solidFill>
                </a:rPr>
                <a:t>2</a:t>
              </a:r>
              <a:r>
                <a:rPr lang="en-US" sz="3399" dirty="0">
                  <a:solidFill>
                    <a:srgbClr val="C00000"/>
                  </a:solidFill>
                </a:rPr>
                <a:t>A</a:t>
              </a:r>
              <a:r>
                <a:rPr lang="en-US" sz="3399" baseline="-25000" dirty="0">
                  <a:solidFill>
                    <a:srgbClr val="C00000"/>
                  </a:solidFill>
                </a:rPr>
                <a:t>2 </a:t>
              </a:r>
              <a:r>
                <a:rPr lang="en-US" sz="3399" dirty="0">
                  <a:solidFill>
                    <a:srgbClr val="C00000"/>
                  </a:solidFill>
                </a:rPr>
                <a:t>=</a:t>
              </a:r>
              <a:r>
                <a:rPr lang="en-US" sz="3399" baseline="30000" dirty="0">
                  <a:solidFill>
                    <a:srgbClr val="C00000"/>
                  </a:solidFill>
                </a:rPr>
                <a:t> </a:t>
              </a:r>
              <a:r>
                <a:rPr lang="en-US" sz="3399" dirty="0"/>
                <a:t>q</a:t>
              </a:r>
              <a:r>
                <a:rPr lang="en-US" sz="3399" baseline="30000" dirty="0"/>
                <a:t>2 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-794444" y="4427232"/>
              <a:ext cx="2843565" cy="63635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3399" b="1" dirty="0">
                  <a:latin typeface="Calibri" panose="020F0502020204030204" pitchFamily="34" charset="0"/>
                </a:rPr>
                <a:t>p</a:t>
              </a:r>
              <a:r>
                <a:rPr lang="en-US" altLang="it-IT" sz="3399" b="1" baseline="30000" dirty="0">
                  <a:latin typeface="Calibri" panose="020F0502020204030204" pitchFamily="34" charset="0"/>
                </a:rPr>
                <a:t>2</a:t>
              </a:r>
              <a:r>
                <a:rPr lang="en-US" altLang="it-IT" sz="3399" b="1" dirty="0">
                  <a:latin typeface="Calibri" panose="020F0502020204030204" pitchFamily="34" charset="0"/>
                </a:rPr>
                <a:t> + 2pq + q</a:t>
              </a:r>
              <a:r>
                <a:rPr lang="en-US" altLang="it-IT" sz="3399" b="1" baseline="30000" dirty="0">
                  <a:latin typeface="Calibri" panose="020F0502020204030204" pitchFamily="34" charset="0"/>
                </a:rPr>
                <a:t>2 </a:t>
              </a:r>
              <a:r>
                <a:rPr lang="en-US" altLang="it-IT" sz="3399" b="1" dirty="0">
                  <a:latin typeface="Calibri" panose="020F0502020204030204" pitchFamily="34" charset="0"/>
                </a:rPr>
                <a:t> = 1</a:t>
              </a:r>
              <a:endParaRPr lang="en-US" altLang="it-IT" sz="3399" b="1" baseline="30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51" y="536214"/>
            <a:ext cx="8645667" cy="423829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176150" y="4209332"/>
            <a:ext cx="10541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RMP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59496" y="5373217"/>
            <a:ext cx="6336704" cy="90550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it-IT" sz="2400" b="0" normalizeH="1" dirty="0">
                <a:solidFill>
                  <a:srgbClr val="C00000"/>
                </a:solidFill>
                <a:latin typeface="+mn-lt"/>
              </a:rPr>
              <a:t>Ƒ</a:t>
            </a:r>
            <a:r>
              <a:rPr lang="en-US" altLang="it-IT" sz="2400" b="0" dirty="0">
                <a:solidFill>
                  <a:srgbClr val="C00000"/>
                </a:solidFill>
                <a:latin typeface="+mn-lt"/>
              </a:rPr>
              <a:t> locus</a:t>
            </a:r>
            <a:r>
              <a:rPr lang="en-US" altLang="it-IT" sz="2400" b="0" baseline="-25000" dirty="0">
                <a:solidFill>
                  <a:srgbClr val="C00000"/>
                </a:solidFill>
                <a:latin typeface="+mn-lt"/>
              </a:rPr>
              <a:t>1</a:t>
            </a:r>
            <a:r>
              <a:rPr lang="en-US" altLang="it-IT" sz="2400" b="0" dirty="0">
                <a:solidFill>
                  <a:srgbClr val="C00000"/>
                </a:solidFill>
                <a:latin typeface="+mn-lt"/>
              </a:rPr>
              <a:t> x ƒ locus</a:t>
            </a:r>
            <a:r>
              <a:rPr lang="en-US" altLang="it-IT" sz="2400" b="0" baseline="-25000" dirty="0">
                <a:solidFill>
                  <a:srgbClr val="C00000"/>
                </a:solidFill>
                <a:latin typeface="+mn-lt"/>
              </a:rPr>
              <a:t>2 </a:t>
            </a:r>
            <a:r>
              <a:rPr lang="en-US" altLang="it-IT" sz="2400" b="0" dirty="0">
                <a:solidFill>
                  <a:srgbClr val="C00000"/>
                </a:solidFill>
                <a:latin typeface="+mn-lt"/>
              </a:rPr>
              <a:t> x ƒ </a:t>
            </a:r>
            <a:r>
              <a:rPr lang="en-US" altLang="it-IT" sz="2400" b="0" dirty="0" err="1">
                <a:solidFill>
                  <a:srgbClr val="C00000"/>
                </a:solidFill>
                <a:latin typeface="+mn-lt"/>
              </a:rPr>
              <a:t>locus</a:t>
            </a:r>
            <a:r>
              <a:rPr lang="en-US" altLang="it-IT" sz="2400" b="0" baseline="-25000" dirty="0" err="1">
                <a:solidFill>
                  <a:srgbClr val="C00000"/>
                </a:solidFill>
                <a:latin typeface="+mn-lt"/>
              </a:rPr>
              <a:t>n</a:t>
            </a:r>
            <a:r>
              <a:rPr lang="en-US" altLang="it-IT" sz="2400" b="0" dirty="0">
                <a:solidFill>
                  <a:srgbClr val="C00000"/>
                </a:solidFill>
                <a:latin typeface="+mn-lt"/>
              </a:rPr>
              <a:t> = ƒ</a:t>
            </a:r>
            <a:r>
              <a:rPr lang="en-US" altLang="it-IT" sz="2400" b="0" baseline="-25000" dirty="0">
                <a:solidFill>
                  <a:srgbClr val="C00000"/>
                </a:solidFill>
                <a:latin typeface="+mn-lt"/>
              </a:rPr>
              <a:t>combined</a:t>
            </a:r>
            <a:endParaRPr lang="en-US" altLang="it-IT" sz="2400" b="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20000"/>
              </a:spcBef>
            </a:pPr>
            <a:endParaRPr lang="en-US" altLang="it-IT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1" y="965776"/>
            <a:ext cx="11010900" cy="54839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33600" y="228601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1) COMPATIBILITA’ DEI 2 PROFILI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480722" y="1587500"/>
            <a:ext cx="224137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Stesso profilo nella popolazione a cui appartiene il sospettato</a:t>
            </a:r>
            <a:endParaRPr lang="it-IT" sz="2000" b="1" kern="1200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75100" y="1701801"/>
            <a:ext cx="29464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PROFILO DEL SOSPETTATO</a:t>
            </a:r>
            <a:endParaRPr lang="it-IT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157844" y="1663700"/>
            <a:ext cx="8599055" cy="3126497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0"/>
              </a:spcBef>
              <a:buFont typeface="+mj-lt"/>
              <a:buAutoNum type="arabicPeriod"/>
              <a:tabLst>
                <a:tab pos="373380" algn="l"/>
              </a:tabLst>
            </a:pPr>
            <a:r>
              <a:rPr spc="-5" dirty="0"/>
              <a:t>Non influenzato</a:t>
            </a:r>
            <a:r>
              <a:rPr spc="-55" dirty="0"/>
              <a:t> </a:t>
            </a:r>
            <a:r>
              <a:rPr spc="-5" dirty="0"/>
              <a:t>dall’ambiente</a:t>
            </a: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dirty="0"/>
              <a:t>Neutrale</a:t>
            </a: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dirty="0"/>
              <a:t>Stabile</a:t>
            </a:r>
          </a:p>
          <a:p>
            <a:pPr marL="469900" indent="-457200">
              <a:lnSpc>
                <a:spcPct val="100000"/>
              </a:lnSpc>
              <a:spcBef>
                <a:spcPts val="680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b="1" spc="-5" dirty="0"/>
              <a:t>Facile da</a:t>
            </a:r>
            <a:r>
              <a:rPr b="1" dirty="0"/>
              <a:t> </a:t>
            </a:r>
            <a:r>
              <a:rPr b="1" spc="-5" dirty="0"/>
              <a:t>monitorare</a:t>
            </a: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dirty="0"/>
              <a:t>Numeroso</a:t>
            </a:r>
          </a:p>
          <a:p>
            <a:pPr marL="469900" indent="-457200">
              <a:lnSpc>
                <a:spcPct val="100000"/>
              </a:lnSpc>
              <a:spcBef>
                <a:spcPts val="680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spc="-5" dirty="0"/>
              <a:t>Codominante</a:t>
            </a: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spc="-5" dirty="0"/>
              <a:t>Polimorfico</a:t>
            </a:r>
          </a:p>
          <a:p>
            <a:pPr marL="469900" indent="-457200">
              <a:lnSpc>
                <a:spcPct val="100000"/>
              </a:lnSpc>
              <a:spcBef>
                <a:spcPts val="680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spc="-5" dirty="0"/>
              <a:t>Presente in qualsiasi</a:t>
            </a:r>
            <a:r>
              <a:rPr spc="-35" dirty="0"/>
              <a:t> </a:t>
            </a:r>
            <a:r>
              <a:rPr spc="-5" dirty="0"/>
              <a:t>tessuto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2971801" y="609600"/>
            <a:ext cx="5672531" cy="566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solidFill>
                  <a:schemeClr val="tx1"/>
                </a:solidFill>
                <a:latin typeface="Calibri"/>
                <a:cs typeface="Calibri"/>
              </a:rPr>
              <a:t>Marcatore </a:t>
            </a:r>
            <a:r>
              <a:rPr sz="3600" b="1" spc="-5" dirty="0" err="1">
                <a:solidFill>
                  <a:schemeClr val="tx1"/>
                </a:solidFill>
                <a:latin typeface="Calibri"/>
                <a:cs typeface="Calibri"/>
              </a:rPr>
              <a:t>genetico</a:t>
            </a:r>
            <a:r>
              <a:rPr sz="36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600" b="1" spc="-5" dirty="0" err="1">
                <a:solidFill>
                  <a:schemeClr val="tx1"/>
                </a:solidFill>
                <a:latin typeface="Calibri"/>
                <a:cs typeface="Calibri"/>
              </a:rPr>
              <a:t>ideale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7845" y="4889501"/>
            <a:ext cx="4375672" cy="90281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indent="-457200">
              <a:spcBef>
                <a:spcPts val="680"/>
              </a:spcBef>
              <a:buFont typeface="+mj-lt"/>
              <a:buAutoNum type="arabicPeriod" startAt="9"/>
              <a:tabLst>
                <a:tab pos="298450" algn="l"/>
              </a:tabLst>
            </a:pPr>
            <a:r>
              <a:rPr sz="2400" spc="-5" dirty="0" err="1">
                <a:latin typeface="Calibri"/>
                <a:cs typeface="Calibri"/>
              </a:rPr>
              <a:t>Indipendente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 </a:t>
            </a:r>
            <a:r>
              <a:rPr sz="2400" spc="-5" dirty="0" err="1">
                <a:latin typeface="Calibri"/>
                <a:cs typeface="Calibri"/>
              </a:rPr>
              <a:t>sesso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età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spcBef>
                <a:spcPts val="580"/>
              </a:spcBef>
              <a:buFont typeface="+mj-lt"/>
              <a:buAutoNum type="arabicPeriod" startAt="9"/>
              <a:tabLst>
                <a:tab pos="298450" algn="l"/>
              </a:tabLst>
            </a:pPr>
            <a:r>
              <a:rPr sz="2400" spc="-5" dirty="0" err="1">
                <a:latin typeface="Calibri"/>
                <a:cs typeface="Calibri"/>
              </a:rPr>
              <a:t>Analisi</a:t>
            </a:r>
            <a:r>
              <a:rPr sz="2400" spc="-5" dirty="0">
                <a:latin typeface="Calibri"/>
                <a:cs typeface="Calibri"/>
              </a:rPr>
              <a:t> automatizzabile</a:t>
            </a:r>
          </a:p>
        </p:txBody>
      </p:sp>
    </p:spTree>
    <p:extLst>
      <p:ext uri="{BB962C8B-B14F-4D97-AF65-F5344CB8AC3E}">
        <p14:creationId xmlns:p14="http://schemas.microsoft.com/office/powerpoint/2010/main" val="25241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00401" y="1159935"/>
            <a:ext cx="5806131" cy="6301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it-IT" sz="2800" b="1" dirty="0"/>
              <a:t>Random Match Probability (RMP)</a:t>
            </a:r>
          </a:p>
        </p:txBody>
      </p:sp>
      <p:sp>
        <p:nvSpPr>
          <p:cNvPr id="876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222500"/>
            <a:ext cx="10858500" cy="38735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Char char="–"/>
            </a:pPr>
            <a:r>
              <a:rPr lang="en-US" altLang="it-IT" sz="3600" b="1" dirty="0" err="1">
                <a:latin typeface="+mn-lt"/>
              </a:rPr>
              <a:t>Stima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delle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frequenze</a:t>
            </a:r>
            <a:r>
              <a:rPr lang="en-US" altLang="it-IT" sz="3600" b="1" dirty="0">
                <a:latin typeface="+mn-lt"/>
              </a:rPr>
              <a:t> di un </a:t>
            </a:r>
            <a:r>
              <a:rPr lang="en-US" altLang="it-IT" sz="3600" b="1" dirty="0" err="1">
                <a:latin typeface="+mn-lt"/>
              </a:rPr>
              <a:t>genotipo</a:t>
            </a:r>
            <a:r>
              <a:rPr lang="en-US" altLang="it-IT" sz="3600" b="1" dirty="0">
                <a:latin typeface="+mn-lt"/>
              </a:rPr>
              <a:t> a 1 locus</a:t>
            </a:r>
            <a:br>
              <a:rPr lang="en-US" altLang="it-IT" sz="3600" b="1" dirty="0">
                <a:latin typeface="+mn-lt"/>
              </a:rPr>
            </a:br>
            <a:endParaRPr lang="en-US" altLang="it-IT" sz="3600" b="1" dirty="0">
              <a:latin typeface="+mn-lt"/>
            </a:endParaRPr>
          </a:p>
          <a:p>
            <a:pPr algn="just">
              <a:lnSpc>
                <a:spcPct val="125000"/>
              </a:lnSpc>
              <a:buFontTx/>
              <a:buChar char="–"/>
            </a:pPr>
            <a:r>
              <a:rPr lang="en-US" altLang="it-IT" sz="3600" dirty="0" err="1">
                <a:latin typeface="+mn-lt"/>
              </a:rPr>
              <a:t>Utilizzare</a:t>
            </a:r>
            <a:r>
              <a:rPr lang="en-US" altLang="it-IT" sz="3600" dirty="0">
                <a:latin typeface="+mn-lt"/>
              </a:rPr>
              <a:t> la </a:t>
            </a:r>
            <a:r>
              <a:rPr lang="en-US" altLang="it-IT" sz="3600" dirty="0" err="1">
                <a:latin typeface="+mn-lt"/>
              </a:rPr>
              <a:t>regola</a:t>
            </a:r>
            <a:r>
              <a:rPr lang="en-US" altLang="it-IT" sz="3600" dirty="0">
                <a:latin typeface="+mn-lt"/>
              </a:rPr>
              <a:t> del </a:t>
            </a:r>
            <a:r>
              <a:rPr lang="en-US" altLang="it-IT" sz="3600" dirty="0" err="1">
                <a:latin typeface="+mn-lt"/>
              </a:rPr>
              <a:t>prodotto</a:t>
            </a:r>
            <a:r>
              <a:rPr lang="en-US" altLang="it-IT" sz="3600" dirty="0">
                <a:latin typeface="+mn-lt"/>
              </a:rPr>
              <a:t> per </a:t>
            </a:r>
            <a:r>
              <a:rPr lang="en-US" altLang="it-IT" sz="3600" dirty="0" err="1">
                <a:latin typeface="+mn-lt"/>
              </a:rPr>
              <a:t>diversi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genotipi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agli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altri</a:t>
            </a:r>
            <a:r>
              <a:rPr lang="en-US" altLang="it-IT" sz="3600" dirty="0">
                <a:latin typeface="+mn-lt"/>
              </a:rPr>
              <a:t> loci, </a:t>
            </a:r>
            <a:r>
              <a:rPr lang="en-US" altLang="it-IT" sz="3600" dirty="0" err="1">
                <a:latin typeface="+mn-lt"/>
              </a:rPr>
              <a:t>asssumendo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l’independenza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tra</a:t>
            </a:r>
            <a:r>
              <a:rPr lang="en-US" altLang="it-IT" sz="3600" dirty="0">
                <a:latin typeface="+mn-lt"/>
              </a:rPr>
              <a:t> loci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33600" y="228601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1) COMPATIBILITA’ DEI 2 PROFILI </a:t>
            </a:r>
          </a:p>
        </p:txBody>
      </p:sp>
    </p:spTree>
    <p:extLst>
      <p:ext uri="{BB962C8B-B14F-4D97-AF65-F5344CB8AC3E}">
        <p14:creationId xmlns:p14="http://schemas.microsoft.com/office/powerpoint/2010/main" val="21447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489346" y="914775"/>
            <a:ext cx="5657850" cy="484823"/>
          </a:xfrm>
          <a:custGeom>
            <a:avLst/>
            <a:gdLst/>
            <a:ahLst/>
            <a:cxnLst/>
            <a:rect l="l" t="t" r="r" b="b"/>
            <a:pathLst>
              <a:path w="6608445" h="646430">
                <a:moveTo>
                  <a:pt x="0" y="0"/>
                </a:moveTo>
                <a:lnTo>
                  <a:pt x="6608295" y="0"/>
                </a:lnTo>
                <a:lnTo>
                  <a:pt x="6608295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40200" y="875706"/>
            <a:ext cx="4984342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just">
              <a:lnSpc>
                <a:spcPct val="100000"/>
              </a:lnSpc>
              <a:spcBef>
                <a:spcPts val="75"/>
              </a:spcBef>
            </a:pPr>
            <a:r>
              <a:rPr sz="2700" b="1" i="1" spc="-4" dirty="0">
                <a:latin typeface="Calibri"/>
                <a:cs typeface="Calibri"/>
              </a:rPr>
              <a:t>Random match probability</a:t>
            </a:r>
            <a:r>
              <a:rPr sz="2700" b="1" i="1" spc="-30" dirty="0">
                <a:latin typeface="Calibri"/>
                <a:cs typeface="Calibri"/>
              </a:rPr>
              <a:t> </a:t>
            </a:r>
            <a:r>
              <a:rPr sz="2700" b="1" spc="-4" dirty="0">
                <a:latin typeface="Calibri"/>
                <a:cs typeface="Calibri"/>
              </a:rPr>
              <a:t>(RMP)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739" y="1456393"/>
            <a:ext cx="11204662" cy="49091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wrap="square" lIns="0" tIns="24765" rIns="0" bIns="0" rtlCol="0">
            <a:spAutoFit/>
          </a:bodyPr>
          <a:lstStyle/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r>
              <a:rPr sz="3200" b="1" u="sng" spc="-4" dirty="0">
                <a:cs typeface="Calibri"/>
              </a:rPr>
              <a:t>Probabilità </a:t>
            </a:r>
            <a:r>
              <a:rPr sz="3200" b="1" u="sng" dirty="0">
                <a:cs typeface="Calibri"/>
              </a:rPr>
              <a:t>che un individuo NON </a:t>
            </a:r>
            <a:r>
              <a:rPr sz="3200" b="1" u="sng" spc="-4" dirty="0">
                <a:cs typeface="Calibri"/>
              </a:rPr>
              <a:t>imparentato con </a:t>
            </a:r>
            <a:r>
              <a:rPr sz="3200" b="1" u="sng" dirty="0">
                <a:cs typeface="Calibri"/>
              </a:rPr>
              <a:t>il </a:t>
            </a:r>
            <a:r>
              <a:rPr sz="3200" b="1" u="sng" spc="-4" dirty="0">
                <a:cs typeface="Calibri"/>
              </a:rPr>
              <a:t>sospettato,  preso </a:t>
            </a:r>
            <a:r>
              <a:rPr sz="3200" b="1" u="sng" dirty="0">
                <a:cs typeface="Calibri"/>
              </a:rPr>
              <a:t>a caso nella </a:t>
            </a:r>
            <a:r>
              <a:rPr sz="3200" b="1" u="sng" spc="-4" dirty="0">
                <a:cs typeface="Calibri"/>
              </a:rPr>
              <a:t>popolazione, </a:t>
            </a:r>
            <a:r>
              <a:rPr sz="3200" b="1" u="sng" dirty="0">
                <a:cs typeface="Calibri"/>
              </a:rPr>
              <a:t>abbia lo </a:t>
            </a:r>
            <a:r>
              <a:rPr sz="3200" b="1" u="sng" spc="-4" dirty="0" err="1">
                <a:cs typeface="Calibri"/>
              </a:rPr>
              <a:t>stesso</a:t>
            </a:r>
            <a:r>
              <a:rPr sz="3200" b="1" u="sng" spc="11" dirty="0">
                <a:cs typeface="Calibri"/>
              </a:rPr>
              <a:t> </a:t>
            </a:r>
            <a:r>
              <a:rPr sz="3200" b="1" u="sng" spc="-4" dirty="0" err="1">
                <a:cs typeface="Calibri"/>
              </a:rPr>
              <a:t>genotipo</a:t>
            </a:r>
            <a:endParaRPr lang="it-IT" sz="3200" b="1" u="sng" dirty="0">
              <a:cs typeface="Calibri"/>
            </a:endParaRPr>
          </a:p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endParaRPr lang="it-IT" sz="3200" b="1" spc="-4" dirty="0">
              <a:solidFill>
                <a:srgbClr val="FF0000"/>
              </a:solidFill>
              <a:cs typeface="Calibri"/>
            </a:endParaRPr>
          </a:p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r>
              <a:rPr sz="3200" b="1" spc="-4" dirty="0" err="1">
                <a:cs typeface="Calibri"/>
              </a:rPr>
              <a:t>Viene</a:t>
            </a:r>
            <a:r>
              <a:rPr sz="3200" b="1" spc="-4" dirty="0">
                <a:cs typeface="Calibri"/>
              </a:rPr>
              <a:t> valutata la diffusione  (</a:t>
            </a:r>
            <a:r>
              <a:rPr sz="3200" b="1" spc="-4" dirty="0" err="1">
                <a:cs typeface="Calibri"/>
              </a:rPr>
              <a:t>frequenza</a:t>
            </a:r>
            <a:r>
              <a:rPr sz="3200" b="1" spc="-4" dirty="0">
                <a:cs typeface="Calibri"/>
              </a:rPr>
              <a:t>) </a:t>
            </a:r>
            <a:r>
              <a:rPr sz="3200" b="1" dirty="0">
                <a:cs typeface="Calibri"/>
              </a:rPr>
              <a:t>di </a:t>
            </a:r>
            <a:r>
              <a:rPr sz="3200" b="1" spc="-4" dirty="0">
                <a:cs typeface="Calibri"/>
              </a:rPr>
              <a:t>quel</a:t>
            </a:r>
            <a:r>
              <a:rPr sz="3200" b="1" spc="-38" dirty="0">
                <a:cs typeface="Calibri"/>
              </a:rPr>
              <a:t> </a:t>
            </a:r>
            <a:r>
              <a:rPr sz="3200" b="1" dirty="0">
                <a:cs typeface="Calibri"/>
              </a:rPr>
              <a:t>genotipo  </a:t>
            </a:r>
            <a:r>
              <a:rPr sz="3200" b="1" spc="-4" dirty="0" err="1">
                <a:cs typeface="Calibri"/>
              </a:rPr>
              <a:t>nella</a:t>
            </a:r>
            <a:r>
              <a:rPr sz="3200" b="1" spc="-8" dirty="0">
                <a:cs typeface="Calibri"/>
              </a:rPr>
              <a:t> </a:t>
            </a:r>
            <a:r>
              <a:rPr sz="3200" b="1" spc="-4" dirty="0" err="1" smtClean="0">
                <a:cs typeface="Calibri"/>
              </a:rPr>
              <a:t>popolazione</a:t>
            </a:r>
            <a:endParaRPr sz="3200" dirty="0"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Teorema 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della PROBABILITA’ COMP</a:t>
            </a:r>
            <a:r>
              <a:rPr lang="it-IT"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O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STA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o 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del</a:t>
            </a:r>
            <a:r>
              <a:rPr sz="3200" b="1" u="heavy" spc="23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 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PRODOTTO:</a:t>
            </a:r>
            <a:endParaRPr sz="3200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sz="3200" spc="-4" dirty="0">
                <a:cs typeface="Calibri"/>
              </a:rPr>
              <a:t>Dati </a:t>
            </a:r>
            <a:r>
              <a:rPr sz="3200" dirty="0">
                <a:cs typeface="Calibri"/>
              </a:rPr>
              <a:t>due o </a:t>
            </a:r>
            <a:r>
              <a:rPr sz="3200" dirty="0" err="1">
                <a:cs typeface="Calibri"/>
              </a:rPr>
              <a:t>più</a:t>
            </a:r>
            <a:r>
              <a:rPr sz="3200" dirty="0">
                <a:cs typeface="Calibri"/>
              </a:rPr>
              <a:t> </a:t>
            </a:r>
            <a:r>
              <a:rPr sz="3200" dirty="0" err="1">
                <a:cs typeface="Calibri"/>
              </a:rPr>
              <a:t>eventi</a:t>
            </a:r>
            <a:r>
              <a:rPr lang="it-IT" sz="3200" dirty="0">
                <a:cs typeface="Calibri"/>
              </a:rPr>
              <a:t>: </a:t>
            </a:r>
            <a:r>
              <a:rPr sz="3200" dirty="0">
                <a:cs typeface="Calibri"/>
              </a:rPr>
              <a:t>la </a:t>
            </a:r>
            <a:r>
              <a:rPr sz="3200" spc="-4" dirty="0">
                <a:cs typeface="Calibri"/>
              </a:rPr>
              <a:t>probabilità </a:t>
            </a:r>
            <a:r>
              <a:rPr sz="3200" dirty="0">
                <a:cs typeface="Calibri"/>
              </a:rPr>
              <a:t>che si </a:t>
            </a:r>
            <a:r>
              <a:rPr sz="3200" spc="-4" dirty="0" err="1">
                <a:cs typeface="Calibri"/>
              </a:rPr>
              <a:t>verifichino</a:t>
            </a:r>
            <a:r>
              <a:rPr sz="3200" spc="-4" dirty="0">
                <a:cs typeface="Calibri"/>
              </a:rPr>
              <a:t> </a:t>
            </a:r>
            <a:r>
              <a:rPr sz="3200" spc="-4" dirty="0" err="1">
                <a:cs typeface="Calibri"/>
              </a:rPr>
              <a:t>contemporaneamente</a:t>
            </a:r>
            <a:r>
              <a:rPr sz="3200" spc="-4" dirty="0">
                <a:cs typeface="Calibri"/>
              </a:rPr>
              <a:t> </a:t>
            </a:r>
            <a:r>
              <a:rPr sz="3200" dirty="0">
                <a:cs typeface="Calibri"/>
              </a:rPr>
              <a:t>è data </a:t>
            </a:r>
            <a:r>
              <a:rPr sz="3200" dirty="0" err="1">
                <a:cs typeface="Calibri"/>
              </a:rPr>
              <a:t>dalla</a:t>
            </a:r>
            <a:r>
              <a:rPr sz="3200" dirty="0">
                <a:cs typeface="Calibri"/>
              </a:rPr>
              <a:t> </a:t>
            </a:r>
            <a:r>
              <a:rPr sz="3200" spc="-4" dirty="0">
                <a:cs typeface="Calibri"/>
              </a:rPr>
              <a:t>probabilità </a:t>
            </a:r>
            <a:r>
              <a:rPr sz="3200" dirty="0">
                <a:cs typeface="Calibri"/>
              </a:rPr>
              <a:t>di  uno di </a:t>
            </a:r>
            <a:r>
              <a:rPr sz="3200" dirty="0" err="1">
                <a:cs typeface="Calibri"/>
              </a:rPr>
              <a:t>essi</a:t>
            </a:r>
            <a:r>
              <a:rPr sz="3200" dirty="0">
                <a:cs typeface="Calibri"/>
              </a:rPr>
              <a:t> </a:t>
            </a:r>
            <a:r>
              <a:rPr lang="it-IT" sz="3200" b="1" dirty="0">
                <a:cs typeface="Calibri"/>
              </a:rPr>
              <a:t>X</a:t>
            </a:r>
            <a:r>
              <a:rPr sz="3200" dirty="0">
                <a:cs typeface="Calibri"/>
              </a:rPr>
              <a:t> la </a:t>
            </a:r>
            <a:r>
              <a:rPr sz="3200" spc="-4" dirty="0" err="1">
                <a:cs typeface="Calibri"/>
              </a:rPr>
              <a:t>probabilit</a:t>
            </a:r>
            <a:r>
              <a:rPr lang="it-IT" sz="3200" spc="-4" dirty="0">
                <a:cs typeface="Calibri"/>
              </a:rPr>
              <a:t>à</a:t>
            </a:r>
            <a:r>
              <a:rPr sz="3200" spc="-4" dirty="0">
                <a:cs typeface="Calibri"/>
              </a:rPr>
              <a:t> </a:t>
            </a:r>
            <a:r>
              <a:rPr sz="3200" spc="-4" dirty="0" err="1">
                <a:cs typeface="Calibri"/>
              </a:rPr>
              <a:t>dell’altro</a:t>
            </a:r>
            <a:r>
              <a:rPr sz="3200" spc="-4" dirty="0">
                <a:cs typeface="Calibri"/>
              </a:rPr>
              <a:t>.</a:t>
            </a:r>
            <a:endParaRPr lang="it-IT" sz="3200" spc="-4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endParaRPr lang="it-IT" sz="3200" spc="-4" dirty="0">
              <a:cs typeface="Calibri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89346" y="6064005"/>
            <a:ext cx="8593138" cy="562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9056" tIns="34529" rIns="69056" bIns="34529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it-IT" dirty="0">
                <a:solidFill>
                  <a:schemeClr val="tx1"/>
                </a:solidFill>
                <a:latin typeface="+mn-lt"/>
              </a:rPr>
              <a:t>ƒ locus</a:t>
            </a:r>
            <a:r>
              <a:rPr lang="en-US" altLang="it-IT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x ƒ locus</a:t>
            </a:r>
            <a:r>
              <a:rPr lang="en-US" altLang="it-IT" baseline="-250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x ƒ </a:t>
            </a:r>
            <a:r>
              <a:rPr lang="en-US" altLang="it-IT" dirty="0" err="1">
                <a:solidFill>
                  <a:schemeClr val="tx1"/>
                </a:solidFill>
                <a:latin typeface="+mn-lt"/>
              </a:rPr>
              <a:t>locus</a:t>
            </a:r>
            <a:r>
              <a:rPr lang="en-US" altLang="it-IT" baseline="-250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altLang="it-IT" dirty="0" err="1">
                <a:solidFill>
                  <a:schemeClr val="tx1"/>
                </a:solidFill>
                <a:latin typeface="+mn-lt"/>
              </a:rPr>
              <a:t>ƒ</a:t>
            </a:r>
            <a:r>
              <a:rPr lang="en-US" altLang="it-IT" baseline="-25000" dirty="0" err="1">
                <a:solidFill>
                  <a:schemeClr val="tx1"/>
                </a:solidFill>
                <a:latin typeface="+mn-lt"/>
              </a:rPr>
              <a:t>combined</a:t>
            </a:r>
            <a:endParaRPr lang="en-US" alt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0739" y="229698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1) COMPATIBILITA’ DEI 2 PROFILI </a:t>
            </a:r>
          </a:p>
        </p:txBody>
      </p:sp>
    </p:spTree>
    <p:extLst>
      <p:ext uri="{BB962C8B-B14F-4D97-AF65-F5344CB8AC3E}">
        <p14:creationId xmlns:p14="http://schemas.microsoft.com/office/powerpoint/2010/main" val="23207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6800" y="1206500"/>
            <a:ext cx="10375900" cy="1079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b="1" i="1" spc="-4" dirty="0" err="1">
                <a:solidFill>
                  <a:schemeClr val="tx1"/>
                </a:solidFill>
                <a:cs typeface="Calibri"/>
              </a:rPr>
              <a:t>Likelihood</a:t>
            </a:r>
            <a:r>
              <a:rPr lang="it-IT" sz="3200" b="1" i="1" spc="-4" dirty="0">
                <a:solidFill>
                  <a:schemeClr val="tx1"/>
                </a:solidFill>
                <a:cs typeface="Calibri"/>
              </a:rPr>
              <a:t> Ratio test</a:t>
            </a:r>
            <a:r>
              <a:rPr lang="it-IT" sz="3200" b="1" i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3200" b="1" spc="-4" dirty="0">
                <a:solidFill>
                  <a:schemeClr val="tx1"/>
                </a:solidFill>
                <a:cs typeface="Calibri"/>
              </a:rPr>
              <a:t>(LR) o rapporto di verosimiglianza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389466" y="2538412"/>
            <a:ext cx="11053234" cy="224099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24765" rIns="0" bIns="0" rtlCol="0">
            <a:spAutoFit/>
          </a:bodyPr>
          <a:lstStyle/>
          <a:p>
            <a:pPr marL="235744" marR="461010" algn="just">
              <a:lnSpc>
                <a:spcPct val="150000"/>
              </a:lnSpc>
              <a:spcBef>
                <a:spcPts val="195"/>
              </a:spcBef>
            </a:pPr>
            <a:r>
              <a:rPr sz="3200" spc="-4" dirty="0">
                <a:latin typeface="+mn-lt"/>
                <a:cs typeface="Calibri"/>
              </a:rPr>
              <a:t>Confronto </a:t>
            </a:r>
            <a:r>
              <a:rPr sz="3200" dirty="0">
                <a:latin typeface="+mn-lt"/>
                <a:cs typeface="Calibri"/>
              </a:rPr>
              <a:t>delle </a:t>
            </a:r>
            <a:r>
              <a:rPr sz="3200" spc="-4" dirty="0">
                <a:latin typeface="+mn-lt"/>
                <a:cs typeface="Calibri"/>
              </a:rPr>
              <a:t>probabilità </a:t>
            </a:r>
            <a:r>
              <a:rPr sz="3200" dirty="0">
                <a:latin typeface="+mn-lt"/>
                <a:cs typeface="Calibri"/>
              </a:rPr>
              <a:t>di </a:t>
            </a:r>
            <a:r>
              <a:rPr sz="3200" spc="-4" dirty="0">
                <a:latin typeface="+mn-lt"/>
                <a:cs typeface="Calibri"/>
              </a:rPr>
              <a:t>osservare </a:t>
            </a:r>
            <a:r>
              <a:rPr sz="3200" dirty="0">
                <a:latin typeface="+mn-lt"/>
                <a:cs typeface="Calibri"/>
              </a:rPr>
              <a:t>un </a:t>
            </a:r>
            <a:r>
              <a:rPr sz="3200" spc="-4" dirty="0">
                <a:latin typeface="+mn-lt"/>
                <a:cs typeface="Calibri"/>
              </a:rPr>
              <a:t>particolare </a:t>
            </a:r>
            <a:r>
              <a:rPr sz="3200" dirty="0">
                <a:latin typeface="+mn-lt"/>
                <a:cs typeface="Calibri"/>
              </a:rPr>
              <a:t>evento  </a:t>
            </a:r>
            <a:r>
              <a:rPr sz="3200" spc="-4" dirty="0">
                <a:latin typeface="+mn-lt"/>
                <a:cs typeface="Calibri"/>
              </a:rPr>
              <a:t>(il profilo genetico) sotto </a:t>
            </a:r>
            <a:r>
              <a:rPr sz="3200" dirty="0">
                <a:latin typeface="+mn-lt"/>
                <a:cs typeface="Calibri"/>
              </a:rPr>
              <a:t>due </a:t>
            </a:r>
            <a:r>
              <a:rPr sz="3200" spc="-4" dirty="0">
                <a:latin typeface="+mn-lt"/>
                <a:cs typeface="Calibri"/>
              </a:rPr>
              <a:t>ipotesi </a:t>
            </a:r>
            <a:r>
              <a:rPr sz="3200" spc="-4" dirty="0" err="1">
                <a:latin typeface="+mn-lt"/>
                <a:cs typeface="Calibri"/>
              </a:rPr>
              <a:t>mutuamente</a:t>
            </a:r>
            <a:r>
              <a:rPr sz="3200" spc="45" dirty="0">
                <a:latin typeface="+mn-lt"/>
                <a:cs typeface="Calibri"/>
              </a:rPr>
              <a:t> </a:t>
            </a:r>
            <a:r>
              <a:rPr sz="3200" dirty="0" err="1" smtClean="0">
                <a:latin typeface="+mn-lt"/>
                <a:cs typeface="Calibri"/>
              </a:rPr>
              <a:t>esclusiv</a:t>
            </a:r>
            <a:r>
              <a:rPr lang="it-IT" sz="3200" dirty="0" smtClean="0">
                <a:latin typeface="+mn-lt"/>
                <a:cs typeface="Calibri"/>
              </a:rPr>
              <a:t>e</a:t>
            </a:r>
            <a:endParaRPr sz="3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8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3617" y="987403"/>
            <a:ext cx="11688414" cy="20925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35744" marR="461010" algn="just">
              <a:lnSpc>
                <a:spcPts val="2100"/>
              </a:lnSpc>
              <a:spcBef>
                <a:spcPts val="195"/>
              </a:spcBef>
            </a:pPr>
            <a:endParaRPr sz="2800" dirty="0">
              <a:cs typeface="Calibri"/>
            </a:endParaRPr>
          </a:p>
          <a:p>
            <a:pPr algn="just">
              <a:spcBef>
                <a:spcPts val="34"/>
              </a:spcBef>
            </a:pPr>
            <a:endParaRPr sz="2800" dirty="0">
              <a:cs typeface="Times New Roman"/>
            </a:endParaRPr>
          </a:p>
          <a:p>
            <a:pPr marL="9525" algn="just"/>
            <a:r>
              <a:rPr sz="2800" b="1" spc="-4" dirty="0">
                <a:solidFill>
                  <a:srgbClr val="FF0000"/>
                </a:solidFill>
                <a:cs typeface="Calibri"/>
              </a:rPr>
              <a:t>Hp: </a:t>
            </a:r>
            <a:r>
              <a:rPr sz="2800" b="1" dirty="0">
                <a:cs typeface="Calibri"/>
              </a:rPr>
              <a:t>il DNA </a:t>
            </a:r>
            <a:r>
              <a:rPr sz="2800" b="1" spc="-4" dirty="0">
                <a:cs typeface="Calibri"/>
              </a:rPr>
              <a:t>sulla scena </a:t>
            </a:r>
            <a:r>
              <a:rPr sz="2800" b="1" dirty="0">
                <a:cs typeface="Calibri"/>
              </a:rPr>
              <a:t>del crimine è del</a:t>
            </a:r>
            <a:r>
              <a:rPr sz="2800" b="1" spc="8" dirty="0">
                <a:cs typeface="Calibri"/>
              </a:rPr>
              <a:t> </a:t>
            </a:r>
            <a:r>
              <a:rPr sz="2800" b="1" spc="-4" dirty="0" err="1">
                <a:cs typeface="Calibri"/>
              </a:rPr>
              <a:t>sospettato</a:t>
            </a:r>
            <a:r>
              <a:rPr lang="it-IT" sz="2800" b="1" spc="-4" dirty="0">
                <a:cs typeface="Calibri"/>
              </a:rPr>
              <a:t> S</a:t>
            </a:r>
            <a:endParaRPr sz="2800" b="1" dirty="0">
              <a:cs typeface="Calibri"/>
            </a:endParaRPr>
          </a:p>
          <a:p>
            <a:pPr marL="9525" algn="just">
              <a:spcBef>
                <a:spcPts val="300"/>
              </a:spcBef>
            </a:pPr>
            <a:r>
              <a:rPr sz="2800" b="1" spc="-4" dirty="0">
                <a:solidFill>
                  <a:srgbClr val="FF0000"/>
                </a:solidFill>
                <a:cs typeface="Calibri"/>
              </a:rPr>
              <a:t>Hd: </a:t>
            </a:r>
            <a:r>
              <a:rPr sz="2800" b="1" dirty="0">
                <a:cs typeface="Calibri"/>
              </a:rPr>
              <a:t>il DNA </a:t>
            </a:r>
            <a:r>
              <a:rPr sz="2800" b="1" spc="-4" dirty="0">
                <a:cs typeface="Calibri"/>
              </a:rPr>
              <a:t>sulla scena </a:t>
            </a:r>
            <a:r>
              <a:rPr sz="2800" b="1" dirty="0">
                <a:cs typeface="Calibri"/>
              </a:rPr>
              <a:t>del crimine appartiene a </a:t>
            </a:r>
            <a:r>
              <a:rPr sz="2800" b="1" dirty="0" err="1">
                <a:cs typeface="Calibri"/>
              </a:rPr>
              <a:t>terzi</a:t>
            </a:r>
            <a:r>
              <a:rPr sz="2800" b="1" dirty="0">
                <a:cs typeface="Calibri"/>
              </a:rPr>
              <a:t> </a:t>
            </a:r>
            <a:r>
              <a:rPr lang="it-IT" sz="2800" b="1" dirty="0">
                <a:cs typeface="Calibri"/>
              </a:rPr>
              <a:t> (popolazione) </a:t>
            </a:r>
            <a:r>
              <a:rPr sz="2800" b="1" dirty="0">
                <a:cs typeface="Calibri"/>
              </a:rPr>
              <a:t>con lo </a:t>
            </a:r>
            <a:r>
              <a:rPr sz="2800" b="1" spc="-4" dirty="0">
                <a:cs typeface="Calibri"/>
              </a:rPr>
              <a:t>stesso </a:t>
            </a:r>
            <a:r>
              <a:rPr sz="2800" b="1" dirty="0">
                <a:cs typeface="Calibri"/>
              </a:rPr>
              <a:t>profilo</a:t>
            </a:r>
            <a:r>
              <a:rPr sz="2800" b="1" spc="-11" dirty="0">
                <a:cs typeface="Calibri"/>
              </a:rPr>
              <a:t> </a:t>
            </a:r>
            <a:r>
              <a:rPr sz="2800" b="1" dirty="0">
                <a:cs typeface="Calibri"/>
              </a:rPr>
              <a:t>genetico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3122" y="3427409"/>
            <a:ext cx="59817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latin typeface="Calibri"/>
                <a:cs typeface="Calibri"/>
              </a:rPr>
              <a:t>LR</a:t>
            </a:r>
            <a:r>
              <a:rPr sz="2700" spc="-68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=</a:t>
            </a:r>
          </a:p>
        </p:txBody>
      </p:sp>
      <p:sp>
        <p:nvSpPr>
          <p:cNvPr id="10" name="object 10"/>
          <p:cNvSpPr/>
          <p:nvPr/>
        </p:nvSpPr>
        <p:spPr>
          <a:xfrm>
            <a:off x="4107180" y="3653441"/>
            <a:ext cx="96635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142472" y="3683736"/>
            <a:ext cx="897731" cy="8573"/>
          </a:xfrm>
          <a:custGeom>
            <a:avLst/>
            <a:gdLst/>
            <a:ahLst/>
            <a:cxnLst/>
            <a:rect l="l" t="t" r="r" b="b"/>
            <a:pathLst>
              <a:path w="1196975" h="11429">
                <a:moveTo>
                  <a:pt x="0" y="10847"/>
                </a:moveTo>
                <a:lnTo>
                  <a:pt x="119692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5231451" y="3433057"/>
            <a:ext cx="19002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latin typeface="Calibri"/>
                <a:cs typeface="Calibri"/>
              </a:rPr>
              <a:t>=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8882" y="3146326"/>
            <a:ext cx="166973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85900" algn="l"/>
              </a:tabLst>
            </a:pPr>
            <a:r>
              <a:rPr sz="2700" spc="-4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p	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73271" y="3707396"/>
            <a:ext cx="198072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14450" algn="l"/>
              </a:tabLst>
            </a:pPr>
            <a:r>
              <a:rPr sz="2700" spc="-4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d	RMP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75665" y="3647212"/>
            <a:ext cx="96635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510053" y="3677354"/>
            <a:ext cx="897731" cy="8573"/>
          </a:xfrm>
          <a:custGeom>
            <a:avLst/>
            <a:gdLst/>
            <a:ahLst/>
            <a:cxnLst/>
            <a:rect l="l" t="t" r="r" b="b"/>
            <a:pathLst>
              <a:path w="1196975" h="11429">
                <a:moveTo>
                  <a:pt x="0" y="10846"/>
                </a:moveTo>
                <a:lnTo>
                  <a:pt x="119692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7512813" y="3723105"/>
            <a:ext cx="2716493" cy="66620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525" marR="3810" indent="394335">
              <a:lnSpc>
                <a:spcPts val="2475"/>
              </a:lnSpc>
              <a:spcBef>
                <a:spcPts val="195"/>
              </a:spcBef>
            </a:pP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Rapporto di 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VEROSI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GLIA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NZA</a:t>
            </a:r>
            <a:r>
              <a:rPr lang="it-IT" sz="2100" b="1" spc="-4" dirty="0">
                <a:solidFill>
                  <a:srgbClr val="FF0000"/>
                </a:solidFill>
                <a:latin typeface="Calibri"/>
                <a:cs typeface="Calibri"/>
              </a:rPr>
              <a:t> (LR) </a:t>
            </a:r>
            <a:endParaRPr sz="2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66407" y="3703318"/>
            <a:ext cx="785552" cy="551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4204926" y="3723105"/>
            <a:ext cx="708183" cy="475774"/>
          </a:xfrm>
          <a:custGeom>
            <a:avLst/>
            <a:gdLst/>
            <a:ahLst/>
            <a:cxnLst/>
            <a:rect l="l" t="t" r="r" b="b"/>
            <a:pathLst>
              <a:path w="944244" h="634364">
                <a:moveTo>
                  <a:pt x="0" y="317006"/>
                </a:moveTo>
                <a:lnTo>
                  <a:pt x="12463" y="244319"/>
                </a:lnTo>
                <a:lnTo>
                  <a:pt x="47966" y="177595"/>
                </a:lnTo>
                <a:lnTo>
                  <a:pt x="73472" y="147063"/>
                </a:lnTo>
                <a:lnTo>
                  <a:pt x="103676" y="118735"/>
                </a:lnTo>
                <a:lnTo>
                  <a:pt x="138222" y="92849"/>
                </a:lnTo>
                <a:lnTo>
                  <a:pt x="176759" y="69642"/>
                </a:lnTo>
                <a:lnTo>
                  <a:pt x="218930" y="49354"/>
                </a:lnTo>
                <a:lnTo>
                  <a:pt x="264382" y="32220"/>
                </a:lnTo>
                <a:lnTo>
                  <a:pt x="312762" y="18481"/>
                </a:lnTo>
                <a:lnTo>
                  <a:pt x="363715" y="8372"/>
                </a:lnTo>
                <a:lnTo>
                  <a:pt x="416886" y="2132"/>
                </a:lnTo>
                <a:lnTo>
                  <a:pt x="471922" y="0"/>
                </a:lnTo>
                <a:lnTo>
                  <a:pt x="526958" y="2132"/>
                </a:lnTo>
                <a:lnTo>
                  <a:pt x="580130" y="8372"/>
                </a:lnTo>
                <a:lnTo>
                  <a:pt x="631082" y="18481"/>
                </a:lnTo>
                <a:lnTo>
                  <a:pt x="679462" y="32220"/>
                </a:lnTo>
                <a:lnTo>
                  <a:pt x="724914" y="49354"/>
                </a:lnTo>
                <a:lnTo>
                  <a:pt x="767086" y="69642"/>
                </a:lnTo>
                <a:lnTo>
                  <a:pt x="805622" y="92849"/>
                </a:lnTo>
                <a:lnTo>
                  <a:pt x="840169" y="118735"/>
                </a:lnTo>
                <a:lnTo>
                  <a:pt x="870372" y="147063"/>
                </a:lnTo>
                <a:lnTo>
                  <a:pt x="895878" y="177595"/>
                </a:lnTo>
                <a:lnTo>
                  <a:pt x="916332" y="210093"/>
                </a:lnTo>
                <a:lnTo>
                  <a:pt x="940670" y="280036"/>
                </a:lnTo>
                <a:lnTo>
                  <a:pt x="943845" y="317006"/>
                </a:lnTo>
                <a:lnTo>
                  <a:pt x="940670" y="353976"/>
                </a:lnTo>
                <a:lnTo>
                  <a:pt x="916332" y="423919"/>
                </a:lnTo>
                <a:lnTo>
                  <a:pt x="895878" y="456418"/>
                </a:lnTo>
                <a:lnTo>
                  <a:pt x="870372" y="486950"/>
                </a:lnTo>
                <a:lnTo>
                  <a:pt x="840169" y="515278"/>
                </a:lnTo>
                <a:lnTo>
                  <a:pt x="805622" y="541164"/>
                </a:lnTo>
                <a:lnTo>
                  <a:pt x="767086" y="564370"/>
                </a:lnTo>
                <a:lnTo>
                  <a:pt x="724914" y="584659"/>
                </a:lnTo>
                <a:lnTo>
                  <a:pt x="679462" y="601792"/>
                </a:lnTo>
                <a:lnTo>
                  <a:pt x="631082" y="615532"/>
                </a:lnTo>
                <a:lnTo>
                  <a:pt x="580130" y="625641"/>
                </a:lnTo>
                <a:lnTo>
                  <a:pt x="526958" y="631880"/>
                </a:lnTo>
                <a:lnTo>
                  <a:pt x="471922" y="634013"/>
                </a:lnTo>
                <a:lnTo>
                  <a:pt x="416886" y="631880"/>
                </a:lnTo>
                <a:lnTo>
                  <a:pt x="363715" y="625641"/>
                </a:lnTo>
                <a:lnTo>
                  <a:pt x="312762" y="615532"/>
                </a:lnTo>
                <a:lnTo>
                  <a:pt x="264382" y="601792"/>
                </a:lnTo>
                <a:lnTo>
                  <a:pt x="218930" y="584659"/>
                </a:lnTo>
                <a:lnTo>
                  <a:pt x="176759" y="564370"/>
                </a:lnTo>
                <a:lnTo>
                  <a:pt x="138222" y="541164"/>
                </a:lnTo>
                <a:lnTo>
                  <a:pt x="103676" y="515278"/>
                </a:lnTo>
                <a:lnTo>
                  <a:pt x="73472" y="486950"/>
                </a:lnTo>
                <a:lnTo>
                  <a:pt x="47966" y="456418"/>
                </a:lnTo>
                <a:lnTo>
                  <a:pt x="27512" y="423919"/>
                </a:lnTo>
                <a:lnTo>
                  <a:pt x="3174" y="353976"/>
                </a:lnTo>
                <a:lnTo>
                  <a:pt x="0" y="317006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3733105" y="3993224"/>
            <a:ext cx="511232" cy="433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3857508" y="4020237"/>
            <a:ext cx="347663" cy="270034"/>
          </a:xfrm>
          <a:custGeom>
            <a:avLst/>
            <a:gdLst/>
            <a:ahLst/>
            <a:cxnLst/>
            <a:rect l="l" t="t" r="r" b="b"/>
            <a:pathLst>
              <a:path w="463550" h="360045">
                <a:moveTo>
                  <a:pt x="463223" y="0"/>
                </a:moveTo>
                <a:lnTo>
                  <a:pt x="0" y="359916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3842586" y="4217985"/>
            <a:ext cx="90640" cy="83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1520674" y="4648718"/>
            <a:ext cx="5841418" cy="3789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sz="2400" b="1" spc="-4" dirty="0">
                <a:latin typeface="Calibri"/>
                <a:cs typeface="Calibri"/>
              </a:rPr>
              <a:t>Frequenza </a:t>
            </a:r>
            <a:r>
              <a:rPr sz="2400" b="1" dirty="0">
                <a:latin typeface="Calibri"/>
                <a:cs typeface="Calibri"/>
              </a:rPr>
              <a:t>del </a:t>
            </a:r>
            <a:r>
              <a:rPr sz="2400" b="1" spc="-4" dirty="0">
                <a:latin typeface="Calibri"/>
                <a:cs typeface="Calibri"/>
              </a:rPr>
              <a:t>profilo </a:t>
            </a:r>
            <a:r>
              <a:rPr sz="2400" b="1" dirty="0">
                <a:latin typeface="Calibri"/>
                <a:cs typeface="Calibri"/>
              </a:rPr>
              <a:t>nella</a:t>
            </a:r>
            <a:r>
              <a:rPr sz="2400" b="1" spc="8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popolazione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40179" y="377699"/>
            <a:ext cx="10213621" cy="10701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b="1" i="1" spc="-4" dirty="0" err="1">
                <a:solidFill>
                  <a:schemeClr val="tx1"/>
                </a:solidFill>
                <a:cs typeface="Calibri"/>
              </a:rPr>
              <a:t>Likelihood</a:t>
            </a:r>
            <a:r>
              <a:rPr lang="it-IT" sz="3200" b="1" i="1" spc="-4" dirty="0">
                <a:solidFill>
                  <a:schemeClr val="tx1"/>
                </a:solidFill>
                <a:cs typeface="Calibri"/>
              </a:rPr>
              <a:t> Ratio test</a:t>
            </a:r>
            <a:r>
              <a:rPr lang="it-IT" sz="3200" b="1" i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3200" b="1" spc="-4" dirty="0">
                <a:solidFill>
                  <a:schemeClr val="tx1"/>
                </a:solidFill>
                <a:cs typeface="Calibri"/>
              </a:rPr>
              <a:t>(LR) o rapporto di verosimiglianza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75600" y="3175085"/>
            <a:ext cx="7840801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DNA mitocondriale in genetica forense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752601"/>
            <a:ext cx="6508750" cy="4976044"/>
          </a:xfrm>
          <a:prstGeom prst="rect">
            <a:avLst/>
          </a:prstGeom>
        </p:spPr>
      </p:pic>
      <p:sp>
        <p:nvSpPr>
          <p:cNvPr id="3" name="object 4"/>
          <p:cNvSpPr txBox="1">
            <a:spLocks/>
          </p:cNvSpPr>
          <p:nvPr/>
        </p:nvSpPr>
        <p:spPr>
          <a:xfrm>
            <a:off x="1828800" y="533401"/>
            <a:ext cx="7848600" cy="538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just">
              <a:lnSpc>
                <a:spcPct val="100000"/>
              </a:lnSpc>
              <a:spcBef>
                <a:spcPts val="360"/>
              </a:spcBef>
            </a:pPr>
            <a:r>
              <a:rPr lang="it-IT" sz="3200" b="1" spc="-5" dirty="0">
                <a:latin typeface="Calibri"/>
                <a:cs typeface="Calibri"/>
              </a:rPr>
              <a:t>Polimorfismi del </a:t>
            </a:r>
            <a:r>
              <a:rPr lang="it-IT" sz="3200" b="1" dirty="0">
                <a:latin typeface="Calibri"/>
                <a:cs typeface="Calibri"/>
              </a:rPr>
              <a:t>DNA</a:t>
            </a:r>
            <a:r>
              <a:rPr lang="it-IT" sz="3200" b="1" spc="15" dirty="0">
                <a:latin typeface="Calibri"/>
                <a:cs typeface="Calibri"/>
              </a:rPr>
              <a:t> </a:t>
            </a:r>
            <a:r>
              <a:rPr lang="it-IT" sz="3200" b="1" spc="-5" dirty="0">
                <a:latin typeface="Calibri"/>
                <a:cs typeface="Calibri"/>
              </a:rPr>
              <a:t>mitocondriale umano</a:t>
            </a:r>
            <a:endParaRPr lang="it-IT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2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9400" y="168430"/>
            <a:ext cx="6377940" cy="5386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b="1" spc="-5" dirty="0">
                <a:latin typeface="Calibri"/>
                <a:cs typeface="Calibri"/>
              </a:rPr>
              <a:t>Polimorfismi del </a:t>
            </a:r>
            <a:r>
              <a:rPr sz="3200" b="1" dirty="0">
                <a:latin typeface="Calibri"/>
                <a:cs typeface="Calibri"/>
              </a:rPr>
              <a:t>DNA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mitocondriale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7529" y="947667"/>
            <a:ext cx="5701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Caratteristiche chiave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per la genetica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forense: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3367" y="1439333"/>
            <a:ext cx="2768600" cy="353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2000" b="1" spc="-5" dirty="0">
                <a:latin typeface="Calibri"/>
                <a:cs typeface="Calibri"/>
              </a:rPr>
              <a:t>Elevato </a:t>
            </a:r>
            <a:r>
              <a:rPr sz="2000" b="1" dirty="0">
                <a:latin typeface="Calibri"/>
                <a:cs typeface="Calibri"/>
              </a:rPr>
              <a:t>numero di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copie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2628" y="1959370"/>
            <a:ext cx="8071484" cy="91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84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b="1" dirty="0">
                <a:latin typeface="Calibri"/>
                <a:cs typeface="Calibri"/>
              </a:rPr>
              <a:t>Analisi di </a:t>
            </a:r>
            <a:r>
              <a:rPr sz="2400" b="1" spc="-5" dirty="0">
                <a:latin typeface="Calibri"/>
                <a:cs typeface="Calibri"/>
              </a:rPr>
              <a:t>reperti con materiale cellulare ridotto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degradato</a:t>
            </a:r>
            <a:endParaRPr sz="2400" b="1" dirty="0">
              <a:latin typeface="Calibri"/>
              <a:cs typeface="Calibri"/>
            </a:endParaRPr>
          </a:p>
          <a:p>
            <a:pPr marL="12700" algn="just">
              <a:lnSpc>
                <a:spcPts val="2120"/>
              </a:lnSpc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Reperti </a:t>
            </a:r>
            <a:r>
              <a:rPr sz="2000" dirty="0">
                <a:latin typeface="Calibri"/>
                <a:cs typeface="Calibri"/>
              </a:rPr>
              <a:t>antichi e </a:t>
            </a:r>
            <a:r>
              <a:rPr sz="2000" spc="-5" dirty="0" err="1">
                <a:latin typeface="Calibri"/>
                <a:cs typeface="Calibri"/>
              </a:rPr>
              <a:t>resti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scheletrici</a:t>
            </a:r>
            <a:r>
              <a:rPr lang="it-IT" sz="2000" spc="-5" dirty="0">
                <a:latin typeface="Calibri"/>
                <a:cs typeface="Calibri"/>
              </a:rPr>
              <a:t>; </a:t>
            </a:r>
            <a:r>
              <a:rPr sz="2000" spc="-5" dirty="0" err="1">
                <a:latin typeface="Calibri"/>
                <a:cs typeface="Calibri"/>
              </a:rPr>
              <a:t>Materiale</a:t>
            </a:r>
            <a:r>
              <a:rPr sz="2000" spc="-5" dirty="0">
                <a:latin typeface="Calibri"/>
                <a:cs typeface="Calibri"/>
              </a:rPr>
              <a:t> biologico mal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conservato</a:t>
            </a:r>
            <a:r>
              <a:rPr lang="it-IT" sz="2000" spc="-5" dirty="0">
                <a:latin typeface="Calibri"/>
                <a:cs typeface="Calibri"/>
              </a:rPr>
              <a:t>; </a:t>
            </a:r>
            <a:r>
              <a:rPr sz="2000" spc="-5" dirty="0" err="1">
                <a:latin typeface="Calibri"/>
                <a:cs typeface="Calibri"/>
              </a:rPr>
              <a:t>Esposizione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5" dirty="0">
                <a:latin typeface="Calibri"/>
                <a:cs typeface="Calibri"/>
              </a:rPr>
              <a:t>agenti chimici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fisici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72694" y="3217739"/>
            <a:ext cx="3129905" cy="353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2000" b="1" dirty="0">
                <a:latin typeface="Calibri"/>
                <a:cs typeface="Calibri"/>
              </a:rPr>
              <a:t>Eredità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matrilineare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9862" y="3839745"/>
            <a:ext cx="8345738" cy="7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lnSpc>
                <a:spcPts val="284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b="1" spc="-5" dirty="0">
                <a:latin typeface="Calibri"/>
                <a:cs typeface="Calibri"/>
              </a:rPr>
              <a:t>Ricostruzione </a:t>
            </a:r>
            <a:r>
              <a:rPr sz="2400" b="1" dirty="0">
                <a:latin typeface="Calibri"/>
                <a:cs typeface="Calibri"/>
              </a:rPr>
              <a:t>della linea </a:t>
            </a:r>
            <a:r>
              <a:rPr sz="2400" b="1" spc="-5" dirty="0">
                <a:latin typeface="Calibri"/>
                <a:cs typeface="Calibri"/>
              </a:rPr>
              <a:t>parentale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materna</a:t>
            </a:r>
            <a:endParaRPr sz="2400" b="1" dirty="0">
              <a:latin typeface="Calibri"/>
              <a:cs typeface="Calibri"/>
            </a:endParaRPr>
          </a:p>
          <a:p>
            <a:pPr marL="12700" algn="just">
              <a:lnSpc>
                <a:spcPts val="2840"/>
              </a:lnSpc>
            </a:pPr>
            <a:r>
              <a:rPr sz="2400" dirty="0">
                <a:latin typeface="Calibri"/>
                <a:cs typeface="Calibri"/>
              </a:rPr>
              <a:t>Individui </a:t>
            </a:r>
            <a:r>
              <a:rPr sz="2400" spc="-5" dirty="0">
                <a:latin typeface="Calibri"/>
                <a:cs typeface="Calibri"/>
              </a:rPr>
              <a:t>imparentati presentano </a:t>
            </a:r>
            <a:r>
              <a:rPr sz="2400" dirty="0">
                <a:latin typeface="Calibri"/>
                <a:cs typeface="Calibri"/>
              </a:rPr>
              <a:t>lo </a:t>
            </a:r>
            <a:r>
              <a:rPr sz="2400" spc="-5" dirty="0">
                <a:latin typeface="Calibri"/>
                <a:cs typeface="Calibri"/>
              </a:rPr>
              <a:t>stesso aplotipo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mitocondriale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7154" y="4925291"/>
            <a:ext cx="3894746" cy="383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just"/>
            <a:r>
              <a:rPr lang="it-IT" sz="2000" b="1" dirty="0">
                <a:cs typeface="Calibri"/>
              </a:rPr>
              <a:t>Non è </a:t>
            </a:r>
            <a:r>
              <a:rPr lang="it-IT" sz="2000" b="1" spc="-5" dirty="0">
                <a:cs typeface="Calibri"/>
              </a:rPr>
              <a:t>legato </a:t>
            </a:r>
            <a:r>
              <a:rPr lang="it-IT" sz="2000" b="1" dirty="0">
                <a:cs typeface="Calibri"/>
              </a:rPr>
              <a:t>al</a:t>
            </a:r>
            <a:r>
              <a:rPr lang="it-IT" sz="2000" b="1" spc="-75" dirty="0">
                <a:cs typeface="Calibri"/>
              </a:rPr>
              <a:t> </a:t>
            </a:r>
            <a:r>
              <a:rPr lang="it-IT" sz="2000" b="1" dirty="0">
                <a:cs typeface="Calibri"/>
              </a:rPr>
              <a:t>nucleo</a:t>
            </a:r>
          </a:p>
          <a:p>
            <a:pPr algn="just"/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169862" y="5540580"/>
            <a:ext cx="8193338" cy="11156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4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b="1" dirty="0">
                <a:latin typeface="Calibri"/>
                <a:cs typeface="Calibri"/>
              </a:rPr>
              <a:t>Analisi di </a:t>
            </a:r>
            <a:r>
              <a:rPr sz="2400" b="1" spc="-5" dirty="0">
                <a:latin typeface="Calibri"/>
                <a:cs typeface="Calibri"/>
              </a:rPr>
              <a:t>cellule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ANUCLEATE</a:t>
            </a:r>
            <a:r>
              <a:rPr lang="it-IT" sz="2400" b="1" spc="-5" dirty="0">
                <a:latin typeface="Calibri"/>
                <a:cs typeface="Calibri"/>
              </a:rPr>
              <a:t> (capelli </a:t>
            </a:r>
            <a:r>
              <a:rPr lang="it-IT" sz="2400" b="1" spc="-5" dirty="0" err="1">
                <a:latin typeface="Calibri"/>
                <a:cs typeface="Calibri"/>
              </a:rPr>
              <a:t>telogenici</a:t>
            </a:r>
            <a:r>
              <a:rPr lang="it-IT" sz="2400" b="1" spc="-5" dirty="0">
                <a:latin typeface="Calibri"/>
                <a:cs typeface="Calibri"/>
              </a:rPr>
              <a:t>)</a:t>
            </a:r>
            <a:endParaRPr sz="2400" b="1" dirty="0">
              <a:latin typeface="Calibri"/>
              <a:cs typeface="Calibri"/>
            </a:endParaRPr>
          </a:p>
          <a:p>
            <a:pPr marL="12700" marR="5080" algn="just">
              <a:lnSpc>
                <a:spcPts val="2900"/>
              </a:lnSpc>
              <a:spcBef>
                <a:spcPts val="40"/>
              </a:spcBef>
            </a:pPr>
            <a:r>
              <a:rPr sz="2400" dirty="0">
                <a:latin typeface="Calibri"/>
                <a:cs typeface="Calibri"/>
              </a:rPr>
              <a:t>Es. </a:t>
            </a:r>
            <a:r>
              <a:rPr lang="it-IT" sz="2400" dirty="0"/>
              <a:t>dai capelli senza radice è possibile analizzare l’</a:t>
            </a:r>
            <a:r>
              <a:rPr lang="it-IT" sz="2400" dirty="0" err="1"/>
              <a:t>mtDNA</a:t>
            </a:r>
            <a:r>
              <a:rPr lang="it-IT" sz="2400" dirty="0"/>
              <a:t>, per investigazioni scientifiche in ambito penale. 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0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4724400" y="5768976"/>
            <a:ext cx="2743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with database to determine haplotype frequency</a:t>
            </a:r>
            <a:endParaRPr lang="en-US" altLang="it-IT"/>
          </a:p>
        </p:txBody>
      </p:sp>
      <p:grpSp>
        <p:nvGrpSpPr>
          <p:cNvPr id="519171" name="Group 3"/>
          <p:cNvGrpSpPr>
            <a:grpSpLocks/>
          </p:cNvGrpSpPr>
          <p:nvPr/>
        </p:nvGrpSpPr>
        <p:grpSpPr bwMode="auto">
          <a:xfrm>
            <a:off x="3475038" y="784225"/>
            <a:ext cx="2468562" cy="3841750"/>
            <a:chOff x="1200" y="466"/>
            <a:chExt cx="1555" cy="242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9172" name="Text Box 4"/>
            <p:cNvSpPr txBox="1">
              <a:spLocks noChangeArrowheads="1"/>
            </p:cNvSpPr>
            <p:nvPr/>
          </p:nvSpPr>
          <p:spPr bwMode="auto">
            <a:xfrm>
              <a:off x="1603" y="466"/>
              <a:ext cx="807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Extract mtDNA from evidence (Q) sample</a:t>
              </a:r>
              <a:endParaRPr lang="en-US" altLang="it-IT"/>
            </a:p>
          </p:txBody>
        </p:sp>
        <p:sp>
          <p:nvSpPr>
            <p:cNvPr id="519173" name="Line 5"/>
            <p:cNvSpPr>
              <a:spLocks noChangeShapeType="1"/>
            </p:cNvSpPr>
            <p:nvPr/>
          </p:nvSpPr>
          <p:spPr bwMode="auto">
            <a:xfrm>
              <a:off x="2006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4" name="Text Box 6"/>
            <p:cNvSpPr txBox="1">
              <a:spLocks noChangeArrowheads="1"/>
            </p:cNvSpPr>
            <p:nvPr/>
          </p:nvSpPr>
          <p:spPr bwMode="auto">
            <a:xfrm>
              <a:off x="1430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PCR Amplify </a:t>
              </a:r>
            </a:p>
            <a:p>
              <a:pPr algn="ctr"/>
              <a:r>
                <a:rPr lang="en-US" altLang="it-IT" sz="1200"/>
                <a:t>HV1 and HV2 Regions</a:t>
              </a:r>
              <a:endParaRPr lang="en-US" altLang="it-IT"/>
            </a:p>
          </p:txBody>
        </p:sp>
        <p:sp>
          <p:nvSpPr>
            <p:cNvPr id="519175" name="Line 7"/>
            <p:cNvSpPr>
              <a:spLocks noChangeShapeType="1"/>
            </p:cNvSpPr>
            <p:nvPr/>
          </p:nvSpPr>
          <p:spPr bwMode="auto">
            <a:xfrm>
              <a:off x="2006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6" name="Text Box 8"/>
            <p:cNvSpPr txBox="1">
              <a:spLocks noChangeArrowheads="1"/>
            </p:cNvSpPr>
            <p:nvPr/>
          </p:nvSpPr>
          <p:spPr bwMode="auto">
            <a:xfrm>
              <a:off x="1430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Sequence HV1 and HV2 Amplicons </a:t>
              </a:r>
            </a:p>
            <a:p>
              <a:pPr algn="ctr"/>
              <a:r>
                <a:rPr lang="en-US" altLang="it-IT" sz="1100"/>
                <a:t>(both strands)</a:t>
              </a:r>
              <a:endParaRPr lang="en-US" altLang="it-IT"/>
            </a:p>
          </p:txBody>
        </p:sp>
        <p:sp>
          <p:nvSpPr>
            <p:cNvPr id="519177" name="Text Box 9"/>
            <p:cNvSpPr txBox="1">
              <a:spLocks noChangeArrowheads="1"/>
            </p:cNvSpPr>
            <p:nvPr/>
          </p:nvSpPr>
          <p:spPr bwMode="auto">
            <a:xfrm>
              <a:off x="1315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78" name="Line 10"/>
            <p:cNvSpPr>
              <a:spLocks noChangeShapeType="1"/>
            </p:cNvSpPr>
            <p:nvPr/>
          </p:nvSpPr>
          <p:spPr bwMode="auto">
            <a:xfrm>
              <a:off x="2006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9" name="Text Box 11"/>
            <p:cNvSpPr txBox="1">
              <a:spLocks noChangeArrowheads="1"/>
            </p:cNvSpPr>
            <p:nvPr/>
          </p:nvSpPr>
          <p:spPr bwMode="auto">
            <a:xfrm>
              <a:off x="1200" y="2540"/>
              <a:ext cx="1555" cy="34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>
                  <a:solidFill>
                    <a:srgbClr val="FF0000"/>
                  </a:solidFill>
                </a:rPr>
                <a:t>Note differences from Anderson (reference) sequence</a:t>
              </a:r>
              <a:endParaRPr lang="en-US" altLang="it-IT" dirty="0">
                <a:solidFill>
                  <a:srgbClr val="FF0000"/>
                </a:solidFill>
              </a:endParaRPr>
            </a:p>
          </p:txBody>
        </p:sp>
        <p:sp>
          <p:nvSpPr>
            <p:cNvPr id="519180" name="Line 12"/>
            <p:cNvSpPr>
              <a:spLocks noChangeShapeType="1"/>
            </p:cNvSpPr>
            <p:nvPr/>
          </p:nvSpPr>
          <p:spPr bwMode="auto">
            <a:xfrm>
              <a:off x="2006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5165726" y="4986339"/>
            <a:ext cx="1738313" cy="54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Q and K sequences</a:t>
            </a:r>
            <a:endParaRPr lang="en-US" altLang="it-IT"/>
          </a:p>
        </p:txBody>
      </p:sp>
      <p:sp>
        <p:nvSpPr>
          <p:cNvPr id="519182" name="Line 14"/>
          <p:cNvSpPr>
            <a:spLocks noChangeShapeType="1"/>
          </p:cNvSpPr>
          <p:nvPr/>
        </p:nvSpPr>
        <p:spPr bwMode="auto">
          <a:xfrm>
            <a:off x="4800601" y="4625976"/>
            <a:ext cx="127952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3" name="Line 15"/>
          <p:cNvSpPr>
            <a:spLocks noChangeShapeType="1"/>
          </p:cNvSpPr>
          <p:nvPr/>
        </p:nvSpPr>
        <p:spPr bwMode="auto">
          <a:xfrm flipH="1">
            <a:off x="6080126" y="4625976"/>
            <a:ext cx="161607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4" name="Line 16"/>
          <p:cNvSpPr>
            <a:spLocks noChangeShapeType="1"/>
          </p:cNvSpPr>
          <p:nvPr/>
        </p:nvSpPr>
        <p:spPr bwMode="auto">
          <a:xfrm>
            <a:off x="6080126" y="5534025"/>
            <a:ext cx="15875" cy="2349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19185" name="Group 17"/>
          <p:cNvGrpSpPr>
            <a:grpSpLocks/>
          </p:cNvGrpSpPr>
          <p:nvPr/>
        </p:nvGrpSpPr>
        <p:grpSpPr bwMode="auto">
          <a:xfrm>
            <a:off x="6446838" y="784225"/>
            <a:ext cx="2468562" cy="3841750"/>
            <a:chOff x="3101" y="466"/>
            <a:chExt cx="1555" cy="242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19187" name="Text Box 19"/>
            <p:cNvSpPr txBox="1">
              <a:spLocks noChangeArrowheads="1"/>
            </p:cNvSpPr>
            <p:nvPr/>
          </p:nvSpPr>
          <p:spPr bwMode="auto">
            <a:xfrm>
              <a:off x="3504" y="466"/>
              <a:ext cx="806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Extract mtDNA from reference (K) sample</a:t>
              </a:r>
              <a:endParaRPr lang="en-US" altLang="it-IT"/>
            </a:p>
          </p:txBody>
        </p:sp>
        <p:sp>
          <p:nvSpPr>
            <p:cNvPr id="519188" name="Line 20"/>
            <p:cNvSpPr>
              <a:spLocks noChangeShapeType="1"/>
            </p:cNvSpPr>
            <p:nvPr/>
          </p:nvSpPr>
          <p:spPr bwMode="auto">
            <a:xfrm>
              <a:off x="3907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89" name="Text Box 21"/>
            <p:cNvSpPr txBox="1">
              <a:spLocks noChangeArrowheads="1"/>
            </p:cNvSpPr>
            <p:nvPr/>
          </p:nvSpPr>
          <p:spPr bwMode="auto">
            <a:xfrm>
              <a:off x="3331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PCR Amplify </a:t>
              </a:r>
            </a:p>
            <a:p>
              <a:pPr algn="ctr"/>
              <a:r>
                <a:rPr lang="en-US" altLang="it-IT" sz="1200"/>
                <a:t>HV1 and HV2 Regions</a:t>
              </a:r>
              <a:endParaRPr lang="en-US" altLang="it-IT"/>
            </a:p>
          </p:txBody>
        </p:sp>
        <p:sp>
          <p:nvSpPr>
            <p:cNvPr id="519190" name="Line 22"/>
            <p:cNvSpPr>
              <a:spLocks noChangeShapeType="1"/>
            </p:cNvSpPr>
            <p:nvPr/>
          </p:nvSpPr>
          <p:spPr bwMode="auto">
            <a:xfrm>
              <a:off x="3907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1" name="Text Box 23"/>
            <p:cNvSpPr txBox="1">
              <a:spLocks noChangeArrowheads="1"/>
            </p:cNvSpPr>
            <p:nvPr/>
          </p:nvSpPr>
          <p:spPr bwMode="auto">
            <a:xfrm>
              <a:off x="3331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Sequence HV1 and HV2 Amplicons </a:t>
              </a:r>
            </a:p>
            <a:p>
              <a:pPr algn="ctr"/>
              <a:r>
                <a:rPr lang="en-US" altLang="it-IT" sz="1100"/>
                <a:t>(both strands)</a:t>
              </a:r>
              <a:endParaRPr lang="en-US" altLang="it-IT"/>
            </a:p>
          </p:txBody>
        </p:sp>
        <p:sp>
          <p:nvSpPr>
            <p:cNvPr id="519192" name="Text Box 24"/>
            <p:cNvSpPr txBox="1">
              <a:spLocks noChangeArrowheads="1"/>
            </p:cNvSpPr>
            <p:nvPr/>
          </p:nvSpPr>
          <p:spPr bwMode="auto">
            <a:xfrm>
              <a:off x="3216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93" name="Line 25"/>
            <p:cNvSpPr>
              <a:spLocks noChangeShapeType="1"/>
            </p:cNvSpPr>
            <p:nvPr/>
          </p:nvSpPr>
          <p:spPr bwMode="auto">
            <a:xfrm>
              <a:off x="3907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4" name="Text Box 26"/>
            <p:cNvSpPr txBox="1">
              <a:spLocks noChangeArrowheads="1"/>
            </p:cNvSpPr>
            <p:nvPr/>
          </p:nvSpPr>
          <p:spPr bwMode="auto">
            <a:xfrm>
              <a:off x="3101" y="2540"/>
              <a:ext cx="1555" cy="34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>
                  <a:solidFill>
                    <a:srgbClr val="FF0000"/>
                  </a:solidFill>
                </a:rPr>
                <a:t>Note differences from Anderson (reference) sequence</a:t>
              </a:r>
              <a:endParaRPr lang="en-US" altLang="it-IT" dirty="0">
                <a:solidFill>
                  <a:srgbClr val="FF0000"/>
                </a:solidFill>
              </a:endParaRPr>
            </a:p>
          </p:txBody>
        </p:sp>
        <p:sp>
          <p:nvSpPr>
            <p:cNvPr id="519195" name="Line 27"/>
            <p:cNvSpPr>
              <a:spLocks noChangeShapeType="1"/>
            </p:cNvSpPr>
            <p:nvPr/>
          </p:nvSpPr>
          <p:spPr bwMode="auto">
            <a:xfrm>
              <a:off x="3907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2789239" y="6564314"/>
            <a:ext cx="6784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/>
              <a:t>Figure 10.4, J.M. Butler (2005) </a:t>
            </a:r>
            <a:r>
              <a:rPr lang="en-US" altLang="it-IT" sz="1200" i="1"/>
              <a:t>Forensic DNA Typing</a:t>
            </a:r>
            <a:r>
              <a:rPr lang="en-US" altLang="it-IT" sz="1200"/>
              <a:t>, 2</a:t>
            </a:r>
            <a:r>
              <a:rPr lang="en-US" altLang="it-IT" sz="1200" baseline="30000"/>
              <a:t>nd</a:t>
            </a:r>
            <a:r>
              <a:rPr lang="en-US" altLang="it-IT" sz="1200"/>
              <a:t> Edition © 2005 Elsevier Academic Press</a:t>
            </a:r>
          </a:p>
        </p:txBody>
      </p:sp>
      <p:sp>
        <p:nvSpPr>
          <p:cNvPr id="2" name="CasellaDiTesto 1"/>
          <p:cNvSpPr txBox="1"/>
          <p:nvPr/>
        </p:nvSpPr>
        <p:spPr>
          <a:xfrm flipH="1">
            <a:off x="3200402" y="492126"/>
            <a:ext cx="63976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9067800" y="609601"/>
            <a:ext cx="76200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754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915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2800" b="1" dirty="0"/>
              <a:t>Metodo usato da Gill et al. (Nature Genetics, 1994 6, 130-135):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698500" y="1473510"/>
            <a:ext cx="10604500" cy="452431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/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Il grado di certezza (per l’assegnazione di una sequenza a una famiglia) si esprime come rapporto tra le probabilità di 2 ipotesi alternative: </a:t>
            </a:r>
          </a:p>
          <a:p>
            <a:pPr algn="just" fontAlgn="base"/>
            <a:endParaRPr lang="it-IT" sz="3200" dirty="0">
              <a:solidFill>
                <a:srgbClr val="293438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/>
            <a:r>
              <a:rPr lang="it-IT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P(E)</a:t>
            </a:r>
            <a:r>
              <a:rPr lang="it-IT" sz="3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it-IT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probabilità che il campione </a:t>
            </a:r>
            <a:r>
              <a:rPr lang="it-IT" sz="32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appartenga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alla famiglia rispetto alle probabilità </a:t>
            </a:r>
            <a:r>
              <a:rPr lang="it-IT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P(E’)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che il campione </a:t>
            </a:r>
            <a:r>
              <a:rPr lang="it-IT" sz="32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non appartenga 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alla famiglia.</a:t>
            </a:r>
          </a:p>
          <a:p>
            <a:pPr algn="just" fontAlgn="base"/>
            <a:endParaRPr lang="it-IT" sz="3200" dirty="0">
              <a:latin typeface="+mn-lt"/>
              <a:ea typeface="Times New Roman" panose="02020603050405020304" pitchFamily="18" charset="0"/>
            </a:endParaRPr>
          </a:p>
          <a:p>
            <a:pPr algn="ctr" fontAlgn="base"/>
            <a:r>
              <a:rPr lang="it-IT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LR (</a:t>
            </a:r>
            <a:r>
              <a:rPr lang="it-IT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likelihood</a:t>
            </a:r>
            <a:r>
              <a:rPr lang="it-IT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ratio)= P(E)/P(E’)</a:t>
            </a:r>
          </a:p>
        </p:txBody>
      </p:sp>
    </p:spTree>
    <p:extLst>
      <p:ext uri="{BB962C8B-B14F-4D97-AF65-F5344CB8AC3E}">
        <p14:creationId xmlns:p14="http://schemas.microsoft.com/office/powerpoint/2010/main" val="19131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5100" y="228601"/>
            <a:ext cx="11468100" cy="5016758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endParaRPr lang="it-IT"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it-IT" sz="3200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 </a:t>
            </a:r>
            <a:r>
              <a:rPr lang="it-IT" sz="3200" b="1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probabilità che due sequenze siano identiche per caso:</a:t>
            </a:r>
            <a:endParaRPr lang="it-IT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 fontAlgn="base"/>
            <a:r>
              <a:rPr lang="it-IT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P(E’)=F</a:t>
            </a:r>
          </a:p>
          <a:p>
            <a:pPr algn="ctr" fontAlgn="base"/>
            <a:endParaRPr lang="it-IT"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 fontAlgn="base"/>
            <a:r>
              <a:rPr lang="it-IT" sz="3200" b="1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F= frequenza osservata nel database</a:t>
            </a:r>
          </a:p>
          <a:p>
            <a:pPr algn="just" fontAlgn="base"/>
            <a:endParaRPr lang="it-IT" sz="3200" b="1" dirty="0">
              <a:ea typeface="Times New Roman" panose="02020603050405020304" pitchFamily="18" charset="0"/>
            </a:endParaRPr>
          </a:p>
          <a:p>
            <a:pPr algn="just" fontAlgn="base"/>
            <a:endParaRPr lang="it-IT" sz="3200" dirty="0">
              <a:solidFill>
                <a:srgbClr val="29343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/>
            <a:r>
              <a:rPr lang="it-IT" sz="3200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 calcola come la probabilità che le sequenze NON abbiano subito mutazioni nell’intervallo di generazione.</a:t>
            </a:r>
            <a:endParaRPr lang="it-IT" sz="3200" dirty="0">
              <a:ea typeface="Times New Roman" panose="02020603050405020304" pitchFamily="18" charset="0"/>
            </a:endParaRPr>
          </a:p>
          <a:p>
            <a:pPr fontAlgn="base"/>
            <a:endParaRPr lang="it-IT" sz="3200" dirty="0">
              <a:solidFill>
                <a:srgbClr val="29343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9300" y="2967335"/>
            <a:ext cx="10579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Differenza tra marcatori dominanti e </a:t>
            </a:r>
            <a:r>
              <a:rPr lang="it-IT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codominanti</a:t>
            </a: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Esempi </a:t>
            </a: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conseguenze per il calcolo di </a:t>
            </a: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HWE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it-IT" smtClean="0"/>
              <a:t>50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290152" y="81716"/>
            <a:ext cx="495680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2800" b="1" dirty="0"/>
              <a:t>Artefatti di polimerizzazione</a:t>
            </a:r>
          </a:p>
        </p:txBody>
      </p:sp>
    </p:spTree>
    <p:extLst>
      <p:ext uri="{BB962C8B-B14F-4D97-AF65-F5344CB8AC3E}">
        <p14:creationId xmlns:p14="http://schemas.microsoft.com/office/powerpoint/2010/main" val="11567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04" y="3068961"/>
            <a:ext cx="9454455" cy="33678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644286"/>
            <a:ext cx="7992888" cy="228065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it-IT" smtClean="0"/>
              <a:t>51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290152" y="81716"/>
            <a:ext cx="495680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2800" b="1" dirty="0"/>
              <a:t>Artefatti di polimerizzazione</a:t>
            </a:r>
          </a:p>
        </p:txBody>
      </p:sp>
    </p:spTree>
    <p:extLst>
      <p:ext uri="{BB962C8B-B14F-4D97-AF65-F5344CB8AC3E}">
        <p14:creationId xmlns:p14="http://schemas.microsoft.com/office/powerpoint/2010/main" val="7508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93800" y="1765300"/>
            <a:ext cx="1018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Cosa sono gli alleli obbligati </a:t>
            </a: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paterni?</a:t>
            </a:r>
            <a:endParaRPr lang="it-I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si calcola l’indice di </a:t>
            </a: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paternità (PI) </a:t>
            </a: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quello </a:t>
            </a: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combinato (CPI)?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6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199" y="981075"/>
            <a:ext cx="11610976" cy="563403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1200" dirty="0" smtClean="0">
                <a:latin typeface="+mn-lt"/>
              </a:rPr>
              <a:t>Per </a:t>
            </a:r>
            <a:r>
              <a:rPr lang="it-IT" sz="11200" dirty="0">
                <a:latin typeface="+mn-lt"/>
              </a:rPr>
              <a:t>determinare la maternità </a:t>
            </a:r>
            <a:r>
              <a:rPr lang="it-IT" sz="11200" dirty="0" smtClean="0">
                <a:latin typeface="+mn-lt"/>
              </a:rPr>
              <a:t>biologica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12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1200" dirty="0" smtClean="0">
                <a:latin typeface="+mn-lt"/>
              </a:rPr>
              <a:t>Per </a:t>
            </a:r>
            <a:r>
              <a:rPr lang="it-IT" sz="11200" dirty="0">
                <a:latin typeface="+mn-lt"/>
              </a:rPr>
              <a:t>accertare la paternità, la maternità o la consanguineità a fini di ricongiungimento familiare (immigrazione</a:t>
            </a:r>
            <a:r>
              <a:rPr lang="it-IT" sz="11200" dirty="0" smtClean="0">
                <a:latin typeface="+mn-lt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12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1200" dirty="0" smtClean="0">
                <a:latin typeface="+mn-lt"/>
              </a:rPr>
              <a:t>Per </a:t>
            </a:r>
            <a:r>
              <a:rPr lang="it-IT" sz="11200" dirty="0">
                <a:latin typeface="+mn-lt"/>
              </a:rPr>
              <a:t>determinare la parentela biologica </a:t>
            </a:r>
            <a:r>
              <a:rPr lang="it-IT" sz="11200" dirty="0" smtClean="0">
                <a:latin typeface="+mn-lt"/>
              </a:rPr>
              <a:t>(es. </a:t>
            </a:r>
            <a:r>
              <a:rPr lang="it-IT" sz="11200" dirty="0">
                <a:latin typeface="+mn-lt"/>
              </a:rPr>
              <a:t>dispute </a:t>
            </a:r>
            <a:r>
              <a:rPr lang="it-IT" sz="11200" dirty="0" smtClean="0">
                <a:latin typeface="+mn-lt"/>
              </a:rPr>
              <a:t>sull’eredità).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12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1200" dirty="0" smtClean="0">
                <a:latin typeface="+mn-lt"/>
              </a:rPr>
              <a:t>Per </a:t>
            </a:r>
            <a:r>
              <a:rPr lang="it-IT" sz="11200" dirty="0">
                <a:latin typeface="+mn-lt"/>
              </a:rPr>
              <a:t>definire se </a:t>
            </a:r>
            <a:r>
              <a:rPr lang="it-IT" sz="11200" dirty="0" smtClean="0">
                <a:latin typeface="+mn-lt"/>
              </a:rPr>
              <a:t>2 </a:t>
            </a:r>
            <a:r>
              <a:rPr lang="it-IT" sz="11200" dirty="0">
                <a:latin typeface="+mn-lt"/>
              </a:rPr>
              <a:t>figli hanno gli stessi </a:t>
            </a:r>
            <a:r>
              <a:rPr lang="it-IT" sz="11200" dirty="0" smtClean="0">
                <a:latin typeface="+mn-lt"/>
              </a:rPr>
              <a:t>genitori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12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1200" dirty="0" smtClean="0">
                <a:latin typeface="+mn-lt"/>
              </a:rPr>
              <a:t>Per </a:t>
            </a:r>
            <a:r>
              <a:rPr lang="it-IT" sz="11200" dirty="0">
                <a:latin typeface="+mn-lt"/>
              </a:rPr>
              <a:t>definire se due gemelli sono o non identici (monozigoti, o dizigoti</a:t>
            </a:r>
            <a:r>
              <a:rPr lang="it-IT" sz="11200" dirty="0" smtClean="0"/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1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1200" dirty="0" smtClean="0">
                <a:latin typeface="+mn-lt"/>
              </a:rPr>
              <a:t>Nei casi di identificazione personale</a:t>
            </a:r>
            <a:endParaRPr lang="it-IT" sz="11200" dirty="0">
              <a:latin typeface="+mn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648179" y="253304"/>
            <a:ext cx="7353072" cy="518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smtClean="0"/>
              <a:t>TEST DI PATERNITA’: APPLICAZIONI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9236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5300" y="1695450"/>
            <a:ext cx="11215730" cy="4557658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3413125" algn="l"/>
              </a:tabLst>
            </a:pPr>
            <a:r>
              <a:rPr lang="it-IT" sz="3200" dirty="0" smtClean="0">
                <a:latin typeface="Calibri"/>
                <a:cs typeface="Calibri"/>
              </a:rPr>
              <a:t>Con il termine di:</a:t>
            </a:r>
          </a:p>
          <a:p>
            <a:pPr marL="12700" algn="ctr">
              <a:spcBef>
                <a:spcPts val="100"/>
              </a:spcBef>
              <a:tabLst>
                <a:tab pos="3413125" algn="l"/>
              </a:tabLst>
            </a:pPr>
            <a:r>
              <a:rPr lang="it-IT" sz="3600" b="1" i="1" dirty="0" smtClean="0">
                <a:latin typeface="Calibri"/>
                <a:cs typeface="Calibri"/>
              </a:rPr>
              <a:t> </a:t>
            </a:r>
            <a:r>
              <a:rPr sz="3600" b="1" i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alleli</a:t>
            </a:r>
            <a:r>
              <a:rPr sz="3600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sng" dirty="0">
                <a:solidFill>
                  <a:srgbClr val="FF0000"/>
                </a:solidFill>
                <a:latin typeface="Calibri"/>
                <a:cs typeface="Calibri"/>
              </a:rPr>
              <a:t>obbligati</a:t>
            </a:r>
            <a:r>
              <a:rPr sz="3600" b="1" i="1" u="sng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sng" spc="-5" dirty="0" err="1" smtClean="0">
                <a:solidFill>
                  <a:srgbClr val="FF0000"/>
                </a:solidFill>
                <a:latin typeface="Calibri"/>
                <a:cs typeface="Calibri"/>
              </a:rPr>
              <a:t>paterni</a:t>
            </a:r>
            <a:endParaRPr lang="it-IT" sz="3600" b="1" i="1" u="sng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spcBef>
                <a:spcPts val="100"/>
              </a:spcBef>
              <a:tabLst>
                <a:tab pos="3413125" algn="l"/>
              </a:tabLst>
            </a:pPr>
            <a:endParaRPr lang="it-IT" sz="3200" u="sng" spc="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>
              <a:spcBef>
                <a:spcPts val="100"/>
              </a:spcBef>
              <a:tabLst>
                <a:tab pos="3413125" algn="l"/>
              </a:tabLst>
            </a:pPr>
            <a:r>
              <a:rPr lang="it-IT" sz="3200" spc="5" dirty="0" smtClean="0">
                <a:latin typeface="Calibri"/>
                <a:cs typeface="Calibri"/>
                <a:sym typeface="Wingdings" panose="05000000000000000000" pitchFamily="2" charset="2"/>
              </a:rPr>
              <a:t>Si intende l</a:t>
            </a:r>
            <a:r>
              <a:rPr sz="3200" u="sng" dirty="0" smtClean="0">
                <a:latin typeface="Calibri"/>
                <a:cs typeface="Calibri"/>
              </a:rPr>
              <a:t>’allele </a:t>
            </a:r>
            <a:r>
              <a:rPr sz="3200" u="sng" spc="-5" dirty="0">
                <a:latin typeface="Calibri"/>
                <a:cs typeface="Calibri"/>
              </a:rPr>
              <a:t>(i) che </a:t>
            </a:r>
            <a:r>
              <a:rPr sz="3200" u="sng" dirty="0" err="1">
                <a:latin typeface="Calibri"/>
                <a:cs typeface="Calibri"/>
              </a:rPr>
              <a:t>il</a:t>
            </a:r>
            <a:r>
              <a:rPr sz="3200" u="sng" dirty="0">
                <a:latin typeface="Calibri"/>
                <a:cs typeface="Calibri"/>
              </a:rPr>
              <a:t> </a:t>
            </a:r>
            <a:r>
              <a:rPr lang="it-IT" sz="3200" u="sng" spc="-5" dirty="0">
                <a:latin typeface="Calibri"/>
                <a:cs typeface="Calibri"/>
              </a:rPr>
              <a:t>P</a:t>
            </a:r>
            <a:r>
              <a:rPr sz="3200" u="sng" spc="-5" dirty="0" err="1" smtClean="0">
                <a:latin typeface="Calibri"/>
                <a:cs typeface="Calibri"/>
              </a:rPr>
              <a:t>adre</a:t>
            </a:r>
            <a:r>
              <a:rPr lang="it-IT" sz="3200" u="sng" spc="-5" dirty="0" smtClean="0">
                <a:latin typeface="Calibri"/>
                <a:cs typeface="Calibri"/>
              </a:rPr>
              <a:t> Putativo (PP)</a:t>
            </a:r>
            <a:r>
              <a:rPr sz="3200" u="sng" spc="-5" dirty="0" smtClean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DEVE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spc="-5" dirty="0" err="1" smtClean="0">
                <a:latin typeface="Calibri"/>
                <a:cs typeface="Calibri"/>
              </a:rPr>
              <a:t>avere</a:t>
            </a:r>
            <a:endParaRPr lang="it-IT" sz="3200" b="1" u="sng" spc="-5" dirty="0" smtClean="0">
              <a:latin typeface="Calibri"/>
              <a:cs typeface="Calibri"/>
            </a:endParaRPr>
          </a:p>
          <a:p>
            <a:pPr marL="12700" algn="just">
              <a:spcBef>
                <a:spcPts val="100"/>
              </a:spcBef>
              <a:tabLst>
                <a:tab pos="3413125" algn="l"/>
              </a:tabLst>
            </a:pPr>
            <a:endParaRPr sz="3200" u="sng" dirty="0">
              <a:latin typeface="Calibri"/>
              <a:cs typeface="Calibri"/>
            </a:endParaRPr>
          </a:p>
          <a:p>
            <a:pPr marR="345440" algn="just"/>
            <a:r>
              <a:rPr lang="it-IT" sz="3200" spc="-5" dirty="0" smtClean="0">
                <a:cs typeface="Calibri"/>
              </a:rPr>
              <a:t> NB: Per </a:t>
            </a:r>
            <a:r>
              <a:rPr lang="it-IT" sz="3200" dirty="0" smtClean="0">
                <a:cs typeface="Calibri"/>
              </a:rPr>
              <a:t>un </a:t>
            </a:r>
            <a:r>
              <a:rPr lang="it-IT" sz="3200" spc="-5" dirty="0">
                <a:cs typeface="Calibri"/>
              </a:rPr>
              <a:t>locus autosomico (ricordiamo la </a:t>
            </a:r>
            <a:r>
              <a:rPr lang="it-IT" sz="3200" dirty="0">
                <a:cs typeface="Calibri"/>
              </a:rPr>
              <a:t>1° legge di Mendel</a:t>
            </a:r>
            <a:r>
              <a:rPr lang="it-IT" sz="3200" dirty="0" smtClean="0">
                <a:cs typeface="Calibri"/>
              </a:rPr>
              <a:t>), se </a:t>
            </a:r>
            <a:r>
              <a:rPr lang="it-IT" sz="3200" dirty="0">
                <a:cs typeface="Calibri"/>
              </a:rPr>
              <a:t>si </a:t>
            </a:r>
            <a:r>
              <a:rPr lang="it-IT" sz="3200" spc="-5" dirty="0">
                <a:cs typeface="Calibri"/>
              </a:rPr>
              <a:t>conosce </a:t>
            </a:r>
            <a:r>
              <a:rPr lang="it-IT" sz="3200" dirty="0">
                <a:cs typeface="Calibri"/>
              </a:rPr>
              <a:t>il </a:t>
            </a:r>
            <a:r>
              <a:rPr lang="it-IT" sz="3200" b="1" u="sng" spc="-5" dirty="0">
                <a:cs typeface="Calibri"/>
              </a:rPr>
              <a:t>genotipo </a:t>
            </a:r>
            <a:r>
              <a:rPr lang="it-IT" sz="3200" b="1" u="sng" dirty="0">
                <a:cs typeface="Calibri"/>
              </a:rPr>
              <a:t>di </a:t>
            </a:r>
            <a:r>
              <a:rPr lang="it-IT" sz="3200" b="1" u="sng" spc="-5" dirty="0">
                <a:cs typeface="Calibri"/>
              </a:rPr>
              <a:t>madre </a:t>
            </a:r>
            <a:r>
              <a:rPr lang="it-IT" sz="3200" b="1" u="sng" dirty="0">
                <a:cs typeface="Calibri"/>
              </a:rPr>
              <a:t>e  </a:t>
            </a:r>
            <a:r>
              <a:rPr lang="it-IT" sz="3200" b="1" u="sng" spc="-5" dirty="0" smtClean="0">
                <a:cs typeface="Calibri"/>
              </a:rPr>
              <a:t>figlio </a:t>
            </a:r>
            <a:r>
              <a:rPr lang="it-IT" sz="3200" u="sng" dirty="0" smtClean="0">
                <a:solidFill>
                  <a:srgbClr val="FF0000"/>
                </a:solidFill>
                <a:cs typeface="Calibri"/>
              </a:rPr>
              <a:t>nella </a:t>
            </a:r>
            <a:r>
              <a:rPr lang="it-IT" sz="3200" u="sng" spc="-5" dirty="0">
                <a:solidFill>
                  <a:srgbClr val="FF0000"/>
                </a:solidFill>
                <a:cs typeface="Calibri"/>
              </a:rPr>
              <a:t>maggior parte </a:t>
            </a:r>
            <a:r>
              <a:rPr lang="it-IT" sz="3200" u="sng" dirty="0">
                <a:solidFill>
                  <a:srgbClr val="FF0000"/>
                </a:solidFill>
                <a:cs typeface="Calibri"/>
              </a:rPr>
              <a:t>dei </a:t>
            </a:r>
            <a:r>
              <a:rPr lang="it-IT" sz="3200" u="sng" dirty="0" smtClean="0">
                <a:solidFill>
                  <a:srgbClr val="FF0000"/>
                </a:solidFill>
                <a:cs typeface="Calibri"/>
              </a:rPr>
              <a:t>casi</a:t>
            </a:r>
            <a:r>
              <a:rPr lang="it-IT" sz="3200" dirty="0" smtClean="0">
                <a:solidFill>
                  <a:srgbClr val="FF0000"/>
                </a:solidFill>
                <a:cs typeface="Calibri"/>
              </a:rPr>
              <a:t>: </a:t>
            </a:r>
            <a:r>
              <a:rPr sz="3200" dirty="0" smtClean="0">
                <a:latin typeface="Calibri"/>
                <a:cs typeface="Calibri"/>
              </a:rPr>
              <a:t>è </a:t>
            </a:r>
            <a:r>
              <a:rPr sz="3200" spc="-5" dirty="0">
                <a:latin typeface="Calibri"/>
                <a:cs typeface="Calibri"/>
              </a:rPr>
              <a:t>possibile </a:t>
            </a:r>
            <a:r>
              <a:rPr sz="3200" spc="-5" dirty="0" err="1">
                <a:latin typeface="Calibri"/>
                <a:cs typeface="Calibri"/>
              </a:rPr>
              <a:t>dedurre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l’allele</a:t>
            </a:r>
            <a:r>
              <a:rPr lang="it-IT" sz="3200" dirty="0" smtClean="0">
                <a:latin typeface="Calibri"/>
                <a:cs typeface="Calibri"/>
              </a:rPr>
              <a:t>/i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lang="it-IT" sz="3200" dirty="0" smtClean="0">
                <a:latin typeface="Calibri"/>
                <a:cs typeface="Calibri"/>
              </a:rPr>
              <a:t>obbligato/i paterno</a:t>
            </a:r>
            <a:r>
              <a:rPr sz="3200" spc="-5" dirty="0" smtClean="0">
                <a:latin typeface="Calibri"/>
                <a:cs typeface="Calibri"/>
              </a:rPr>
              <a:t>. </a:t>
            </a:r>
            <a:endParaRPr lang="it-IT" sz="3200" spc="-5" dirty="0" smtClean="0">
              <a:latin typeface="Calibri"/>
              <a:cs typeface="Calibri"/>
            </a:endParaRPr>
          </a:p>
          <a:p>
            <a:pPr marR="345440" algn="just"/>
            <a:endParaRPr lang="it-IT" sz="3200" u="sng" spc="-5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4199484" y="110946"/>
            <a:ext cx="4306953" cy="6001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/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sz="3200" b="1" spc="-5" dirty="0">
                <a:cs typeface="Tahoma"/>
              </a:rPr>
              <a:t>Test </a:t>
            </a:r>
            <a:r>
              <a:rPr sz="3200" b="1" dirty="0">
                <a:cs typeface="Tahoma"/>
              </a:rPr>
              <a:t>di</a:t>
            </a:r>
            <a:r>
              <a:rPr sz="3200" b="1" spc="-35" dirty="0">
                <a:cs typeface="Tahoma"/>
              </a:rPr>
              <a:t> </a:t>
            </a:r>
            <a:r>
              <a:rPr sz="3200" b="1" spc="-5" dirty="0">
                <a:cs typeface="Tahoma"/>
              </a:rPr>
              <a:t>paternità</a:t>
            </a:r>
          </a:p>
        </p:txBody>
      </p:sp>
    </p:spTree>
    <p:extLst>
      <p:ext uri="{BB962C8B-B14F-4D97-AF65-F5344CB8AC3E}">
        <p14:creationId xmlns:p14="http://schemas.microsoft.com/office/powerpoint/2010/main" val="30696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20656"/>
            <a:ext cx="11089232" cy="6468718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it-IT" smtClean="0"/>
              <a:t>55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4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6219"/>
            <a:ext cx="11161240" cy="68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8625" y="1609724"/>
            <a:ext cx="11401425" cy="85921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82880" marR="175260" algn="just">
              <a:lnSpc>
                <a:spcPts val="3300"/>
              </a:lnSpc>
            </a:pPr>
            <a:r>
              <a:rPr sz="2800" cap="all" dirty="0" smtClean="0">
                <a:latin typeface="Calibri"/>
                <a:cs typeface="Calibri"/>
              </a:rPr>
              <a:t>In </a:t>
            </a:r>
            <a:r>
              <a:rPr sz="2800" cap="all" dirty="0">
                <a:latin typeface="Calibri"/>
                <a:cs typeface="Calibri"/>
              </a:rPr>
              <a:t>caso di </a:t>
            </a:r>
            <a:r>
              <a:rPr sz="2800" b="1" cap="all" spc="-5" dirty="0">
                <a:solidFill>
                  <a:srgbClr val="00CC66"/>
                </a:solidFill>
                <a:latin typeface="Calibri"/>
                <a:cs typeface="Calibri"/>
              </a:rPr>
              <a:t>compatibilità</a:t>
            </a:r>
            <a:r>
              <a:rPr sz="2800" cap="all" spc="-5" dirty="0">
                <a:latin typeface="Calibri"/>
                <a:cs typeface="Calibri"/>
              </a:rPr>
              <a:t>, </a:t>
            </a:r>
            <a:r>
              <a:rPr sz="2800" cap="all" dirty="0">
                <a:latin typeface="Calibri"/>
                <a:cs typeface="Calibri"/>
              </a:rPr>
              <a:t>è </a:t>
            </a:r>
            <a:r>
              <a:rPr sz="2800" cap="all" spc="-5" dirty="0">
                <a:latin typeface="Calibri"/>
                <a:cs typeface="Calibri"/>
              </a:rPr>
              <a:t>necessario </a:t>
            </a:r>
            <a:r>
              <a:rPr sz="2800" cap="all" spc="-5" dirty="0" err="1">
                <a:latin typeface="Calibri"/>
                <a:cs typeface="Calibri"/>
              </a:rPr>
              <a:t>quantificare</a:t>
            </a:r>
            <a:r>
              <a:rPr sz="2800" cap="all" spc="-5" dirty="0">
                <a:latin typeface="Calibri"/>
                <a:cs typeface="Calibri"/>
              </a:rPr>
              <a:t> </a:t>
            </a:r>
            <a:r>
              <a:rPr sz="2800" cap="all" dirty="0" err="1" smtClean="0">
                <a:latin typeface="Calibri"/>
                <a:cs typeface="Calibri"/>
              </a:rPr>
              <a:t>il</a:t>
            </a:r>
            <a:r>
              <a:rPr sz="2800" cap="all" dirty="0" smtClean="0">
                <a:latin typeface="Calibri"/>
                <a:cs typeface="Calibri"/>
              </a:rPr>
              <a:t> </a:t>
            </a:r>
            <a:r>
              <a:rPr sz="2800" cap="all" spc="-5" dirty="0">
                <a:latin typeface="Calibri"/>
                <a:cs typeface="Calibri"/>
              </a:rPr>
              <a:t>“peso”</a:t>
            </a:r>
            <a:r>
              <a:rPr sz="2800" cap="all" dirty="0">
                <a:latin typeface="Calibri"/>
                <a:cs typeface="Calibri"/>
              </a:rPr>
              <a:t> </a:t>
            </a:r>
            <a:r>
              <a:rPr sz="2800" cap="all" spc="-5" dirty="0">
                <a:latin typeface="Calibri"/>
                <a:cs typeface="Calibri"/>
              </a:rPr>
              <a:t>dell’osservazione.</a:t>
            </a:r>
            <a:endParaRPr sz="2800" cap="all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651" y="4043287"/>
            <a:ext cx="11287124" cy="127855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6350" rIns="0" bIns="0" rtlCol="0">
            <a:spAutoFit/>
          </a:bodyPr>
          <a:lstStyle/>
          <a:p>
            <a:pPr marL="8890" algn="just">
              <a:lnSpc>
                <a:spcPts val="3329"/>
              </a:lnSpc>
            </a:pP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P.I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Indice di </a:t>
            </a:r>
            <a:r>
              <a:rPr sz="32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paternità</a:t>
            </a:r>
            <a:r>
              <a:rPr lang="it-IT"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(</a:t>
            </a:r>
            <a:r>
              <a:rPr sz="3200" spc="-5" dirty="0">
                <a:latin typeface="Calibri"/>
                <a:cs typeface="Calibri"/>
              </a:rPr>
              <a:t>per un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locus)</a:t>
            </a:r>
            <a:endParaRPr lang="it-IT" sz="3200" spc="-5" dirty="0" smtClean="0">
              <a:latin typeface="Calibri"/>
              <a:cs typeface="Calibri"/>
            </a:endParaRPr>
          </a:p>
          <a:p>
            <a:pPr marL="8890" algn="just">
              <a:lnSpc>
                <a:spcPts val="3329"/>
              </a:lnSpc>
            </a:pPr>
            <a:endParaRPr lang="it-IT" sz="3200" dirty="0">
              <a:latin typeface="Calibri"/>
              <a:cs typeface="Calibri"/>
            </a:endParaRPr>
          </a:p>
          <a:p>
            <a:pPr marL="8890" algn="just">
              <a:lnSpc>
                <a:spcPts val="3329"/>
              </a:lnSpc>
            </a:pP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C.P.I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Indice di </a:t>
            </a:r>
            <a:r>
              <a:rPr sz="3200" b="1" spc="-5" dirty="0" err="1">
                <a:solidFill>
                  <a:srgbClr val="FF0000"/>
                </a:solidFill>
                <a:latin typeface="Calibri"/>
                <a:cs typeface="Calibri"/>
              </a:rPr>
              <a:t>paternità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combinato</a:t>
            </a:r>
            <a:r>
              <a:rPr lang="it-IT"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(</a:t>
            </a:r>
            <a:r>
              <a:rPr sz="3200" spc="-5" dirty="0">
                <a:latin typeface="Calibri"/>
                <a:cs typeface="Calibri"/>
              </a:rPr>
              <a:t>considerando </a:t>
            </a:r>
            <a:r>
              <a:rPr sz="3200" dirty="0">
                <a:latin typeface="Calibri"/>
                <a:cs typeface="Calibri"/>
              </a:rPr>
              <a:t>più </a:t>
            </a:r>
            <a:r>
              <a:rPr sz="3200" spc="-5" dirty="0">
                <a:latin typeface="Calibri"/>
                <a:cs typeface="Calibri"/>
              </a:rPr>
              <a:t>loci).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0"/>
          <p:cNvSpPr txBox="1">
            <a:spLocks/>
          </p:cNvSpPr>
          <p:nvPr/>
        </p:nvSpPr>
        <p:spPr>
          <a:xfrm>
            <a:off x="3011652" y="222384"/>
            <a:ext cx="4306953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dirty="0" smtClean="0">
                <a:cs typeface="Tahoma"/>
              </a:rPr>
              <a:t>Test </a:t>
            </a:r>
            <a:r>
              <a:rPr lang="it-IT" sz="3200" b="1" dirty="0" smtClean="0">
                <a:cs typeface="Tahoma"/>
              </a:rPr>
              <a:t>di</a:t>
            </a:r>
            <a:r>
              <a:rPr lang="it-IT" sz="3200" b="1" spc="-35" dirty="0" smtClean="0">
                <a:cs typeface="Tahoma"/>
              </a:rPr>
              <a:t> </a:t>
            </a:r>
            <a:r>
              <a:rPr lang="it-IT" sz="3200" b="1" spc="-5" dirty="0" smtClean="0">
                <a:cs typeface="Tahoma"/>
              </a:rPr>
              <a:t>paternità</a:t>
            </a:r>
            <a:endParaRPr lang="it-IT" sz="3200" b="1" spc="-5" dirty="0">
              <a:cs typeface="Tahoma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343400" y="2705100"/>
            <a:ext cx="295275" cy="119062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9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443752"/>
            <a:ext cx="10337800" cy="34849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  <a:tabLst>
                <a:tab pos="695325" algn="l"/>
                <a:tab pos="1537970" algn="l"/>
                <a:tab pos="2002789" algn="l"/>
                <a:tab pos="2573020" algn="l"/>
                <a:tab pos="3317240" algn="l"/>
                <a:tab pos="3782060" algn="l"/>
                <a:tab pos="5299710" algn="l"/>
                <a:tab pos="5754370" algn="l"/>
                <a:tab pos="6918959" algn="l"/>
              </a:tabLst>
            </a:pPr>
            <a:r>
              <a:rPr sz="3200" spc="-5" dirty="0">
                <a:solidFill>
                  <a:srgbClr val="001F5F"/>
                </a:solidFill>
                <a:cs typeface="Calibri"/>
              </a:rPr>
              <a:t>Nel	</a:t>
            </a:r>
            <a:r>
              <a:rPr sz="3200" spc="-25" dirty="0">
                <a:solidFill>
                  <a:srgbClr val="001F5F"/>
                </a:solidFill>
                <a:cs typeface="Calibri"/>
              </a:rPr>
              <a:t>c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aso</a:t>
            </a:r>
            <a:r>
              <a:rPr sz="3200" dirty="0">
                <a:solidFill>
                  <a:srgbClr val="001F5F"/>
                </a:solidFill>
                <a:cs typeface="Calibri"/>
              </a:rPr>
              <a:t>	</a:t>
            </a:r>
            <a:r>
              <a:rPr sz="3200" spc="-10" dirty="0">
                <a:solidFill>
                  <a:srgbClr val="001F5F"/>
                </a:solidFill>
                <a:cs typeface="Calibri"/>
              </a:rPr>
              <a:t>d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i</a:t>
            </a:r>
            <a:r>
              <a:rPr sz="3200" dirty="0">
                <a:solidFill>
                  <a:srgbClr val="001F5F"/>
                </a:solidFill>
                <a:cs typeface="Calibri"/>
              </a:rPr>
              <a:t>	u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n</a:t>
            </a:r>
            <a:r>
              <a:rPr sz="3200" dirty="0">
                <a:solidFill>
                  <a:srgbClr val="001F5F"/>
                </a:solidFill>
                <a:cs typeface="Calibri"/>
              </a:rPr>
              <a:t>	</a:t>
            </a:r>
            <a:r>
              <a:rPr sz="3200" spc="-35" dirty="0">
                <a:solidFill>
                  <a:srgbClr val="001F5F"/>
                </a:solidFill>
                <a:cs typeface="Calibri"/>
              </a:rPr>
              <a:t>t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e</a:t>
            </a:r>
            <a:r>
              <a:rPr sz="3200" spc="-30" dirty="0">
                <a:solidFill>
                  <a:srgbClr val="001F5F"/>
                </a:solidFill>
                <a:cs typeface="Calibri"/>
              </a:rPr>
              <a:t>s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t</a:t>
            </a:r>
            <a:r>
              <a:rPr sz="3200" dirty="0">
                <a:solidFill>
                  <a:srgbClr val="001F5F"/>
                </a:solidFill>
                <a:cs typeface="Calibri"/>
              </a:rPr>
              <a:t>	</a:t>
            </a:r>
            <a:r>
              <a:rPr sz="3200" spc="-10" dirty="0">
                <a:solidFill>
                  <a:srgbClr val="001F5F"/>
                </a:solidFill>
                <a:cs typeface="Calibri"/>
              </a:rPr>
              <a:t>d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i</a:t>
            </a:r>
            <a:r>
              <a:rPr sz="3200" dirty="0">
                <a:solidFill>
                  <a:srgbClr val="001F5F"/>
                </a:solidFill>
                <a:cs typeface="Calibri"/>
              </a:rPr>
              <a:t>	</a:t>
            </a:r>
            <a:r>
              <a:rPr sz="3200" spc="-10" dirty="0">
                <a:solidFill>
                  <a:srgbClr val="001F5F"/>
                </a:solidFill>
                <a:cs typeface="Calibri"/>
              </a:rPr>
              <a:t>p</a:t>
            </a:r>
            <a:r>
              <a:rPr sz="3200" spc="-30" dirty="0">
                <a:solidFill>
                  <a:srgbClr val="001F5F"/>
                </a:solidFill>
                <a:cs typeface="Calibri"/>
              </a:rPr>
              <a:t>a</a:t>
            </a:r>
            <a:r>
              <a:rPr sz="3200" spc="-35" dirty="0">
                <a:solidFill>
                  <a:srgbClr val="001F5F"/>
                </a:solidFill>
                <a:cs typeface="Calibri"/>
              </a:rPr>
              <a:t>t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ern</a:t>
            </a:r>
            <a:r>
              <a:rPr sz="3200" spc="-20" dirty="0">
                <a:solidFill>
                  <a:srgbClr val="001F5F"/>
                </a:solidFill>
                <a:cs typeface="Calibri"/>
              </a:rPr>
              <a:t>i</a:t>
            </a:r>
            <a:r>
              <a:rPr sz="3200" spc="-45" dirty="0">
                <a:solidFill>
                  <a:srgbClr val="001F5F"/>
                </a:solidFill>
                <a:cs typeface="Calibri"/>
              </a:rPr>
              <a:t>t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à</a:t>
            </a:r>
            <a:r>
              <a:rPr sz="3200" dirty="0">
                <a:solidFill>
                  <a:srgbClr val="001F5F"/>
                </a:solidFill>
                <a:cs typeface="Calibri"/>
              </a:rPr>
              <a:t>	</a:t>
            </a:r>
            <a:r>
              <a:rPr lang="it-IT" sz="320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sz="3200" spc="-15" dirty="0" smtClean="0">
                <a:solidFill>
                  <a:srgbClr val="001F5F"/>
                </a:solidFill>
                <a:cs typeface="Calibri"/>
              </a:rPr>
              <a:t>l</a:t>
            </a:r>
            <a:r>
              <a:rPr sz="3200" spc="-5" dirty="0" smtClean="0">
                <a:solidFill>
                  <a:srgbClr val="001F5F"/>
                </a:solidFill>
                <a:cs typeface="Calibri"/>
              </a:rPr>
              <a:t>e</a:t>
            </a:r>
            <a:r>
              <a:rPr sz="3200" dirty="0">
                <a:solidFill>
                  <a:srgbClr val="001F5F"/>
                </a:solidFill>
                <a:cs typeface="Calibri"/>
              </a:rPr>
              <a:t>	</a:t>
            </a:r>
            <a:r>
              <a:rPr lang="it-IT" sz="320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it-IT" sz="3200" spc="-5" dirty="0" smtClean="0">
                <a:solidFill>
                  <a:srgbClr val="001F5F"/>
                </a:solidFill>
                <a:cs typeface="Calibri"/>
              </a:rPr>
              <a:t>2 ipotesi alternative:</a:t>
            </a:r>
            <a:endParaRPr lang="it-IT" sz="3200" spc="-5" dirty="0">
              <a:solidFill>
                <a:srgbClr val="001F5F"/>
              </a:solidFill>
              <a:cs typeface="Calibri"/>
            </a:endParaRPr>
          </a:p>
          <a:p>
            <a:pPr marL="12700" marR="5080" algn="ctr">
              <a:spcBef>
                <a:spcPts val="95"/>
              </a:spcBef>
              <a:tabLst>
                <a:tab pos="695325" algn="l"/>
                <a:tab pos="1537970" algn="l"/>
                <a:tab pos="2002789" algn="l"/>
                <a:tab pos="2573020" algn="l"/>
                <a:tab pos="3317240" algn="l"/>
                <a:tab pos="3782060" algn="l"/>
                <a:tab pos="5299710" algn="l"/>
                <a:tab pos="5754370" algn="l"/>
                <a:tab pos="6918959" algn="l"/>
              </a:tabLst>
            </a:pPr>
            <a:endParaRPr sz="3200" dirty="0">
              <a:cs typeface="Calibri"/>
            </a:endParaRPr>
          </a:p>
          <a:p>
            <a:pPr algn="ctr">
              <a:spcBef>
                <a:spcPts val="50"/>
              </a:spcBef>
            </a:pPr>
            <a:endParaRPr sz="3200" dirty="0">
              <a:cs typeface="Times New Roman"/>
            </a:endParaRPr>
          </a:p>
          <a:p>
            <a:pPr marL="927100" algn="ctr">
              <a:spcBef>
                <a:spcPts val="5"/>
              </a:spcBef>
            </a:pPr>
            <a:r>
              <a:rPr sz="3200" b="1" dirty="0">
                <a:solidFill>
                  <a:srgbClr val="001F5F"/>
                </a:solidFill>
                <a:cs typeface="Calibri"/>
              </a:rPr>
              <a:t>H</a:t>
            </a:r>
            <a:r>
              <a:rPr sz="3200" b="1" baseline="-21021" dirty="0">
                <a:solidFill>
                  <a:srgbClr val="001F5F"/>
                </a:solidFill>
                <a:cs typeface="Calibri"/>
              </a:rPr>
              <a:t>1</a:t>
            </a:r>
            <a:r>
              <a:rPr sz="3200" dirty="0">
                <a:solidFill>
                  <a:srgbClr val="001F5F"/>
                </a:solidFill>
                <a:cs typeface="Calibri"/>
              </a:rPr>
              <a:t>: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PP </a:t>
            </a:r>
            <a:r>
              <a:rPr lang="it-IT" sz="3200" spc="-5" dirty="0" smtClean="0">
                <a:solidFill>
                  <a:srgbClr val="001F5F"/>
                </a:solidFill>
                <a:cs typeface="Calibri"/>
              </a:rPr>
              <a:t>(Padre putativo) </a:t>
            </a:r>
            <a:r>
              <a:rPr sz="3200" spc="-5" dirty="0" smtClean="0">
                <a:solidFill>
                  <a:srgbClr val="001F5F"/>
                </a:solidFill>
                <a:cs typeface="Calibri"/>
              </a:rPr>
              <a:t>è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il </a:t>
            </a:r>
            <a:r>
              <a:rPr sz="3200" spc="-15" dirty="0">
                <a:solidFill>
                  <a:srgbClr val="001F5F"/>
                </a:solidFill>
                <a:cs typeface="Calibri"/>
              </a:rPr>
              <a:t>padre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di</a:t>
            </a:r>
            <a:r>
              <a:rPr sz="3200" spc="35" dirty="0">
                <a:solidFill>
                  <a:srgbClr val="001F5F"/>
                </a:solidFill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F</a:t>
            </a:r>
            <a:endParaRPr sz="3200" dirty="0">
              <a:cs typeface="Calibri"/>
            </a:endParaRPr>
          </a:p>
          <a:p>
            <a:pPr algn="ctr">
              <a:spcBef>
                <a:spcPts val="25"/>
              </a:spcBef>
            </a:pPr>
            <a:endParaRPr sz="3200" dirty="0">
              <a:cs typeface="Times New Roman"/>
            </a:endParaRPr>
          </a:p>
          <a:p>
            <a:pPr marL="927100" algn="ctr"/>
            <a:r>
              <a:rPr sz="3200" b="1" dirty="0">
                <a:solidFill>
                  <a:srgbClr val="001F5F"/>
                </a:solidFill>
                <a:cs typeface="Calibri"/>
              </a:rPr>
              <a:t>H</a:t>
            </a:r>
            <a:r>
              <a:rPr sz="3200" b="1" baseline="-21021" dirty="0">
                <a:solidFill>
                  <a:srgbClr val="001F5F"/>
                </a:solidFill>
                <a:cs typeface="Calibri"/>
              </a:rPr>
              <a:t>2</a:t>
            </a:r>
            <a:r>
              <a:rPr sz="3200" dirty="0">
                <a:solidFill>
                  <a:srgbClr val="001F5F"/>
                </a:solidFill>
                <a:cs typeface="Calibri"/>
              </a:rPr>
              <a:t>: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Un </a:t>
            </a:r>
            <a:r>
              <a:rPr sz="3200" spc="-15" dirty="0">
                <a:solidFill>
                  <a:srgbClr val="001F5F"/>
                </a:solidFill>
                <a:cs typeface="Calibri"/>
              </a:rPr>
              <a:t>altro </a:t>
            </a:r>
            <a:r>
              <a:rPr sz="3200" spc="-10" dirty="0">
                <a:solidFill>
                  <a:srgbClr val="001F5F"/>
                </a:solidFill>
                <a:cs typeface="Calibri"/>
              </a:rPr>
              <a:t>uomo non </a:t>
            </a:r>
            <a:r>
              <a:rPr sz="3200" spc="-20" dirty="0">
                <a:solidFill>
                  <a:srgbClr val="001F5F"/>
                </a:solidFill>
                <a:cs typeface="Calibri"/>
              </a:rPr>
              <a:t>imparentato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è il </a:t>
            </a:r>
            <a:r>
              <a:rPr sz="3200" spc="-15" dirty="0">
                <a:solidFill>
                  <a:srgbClr val="001F5F"/>
                </a:solidFill>
                <a:cs typeface="Calibri"/>
              </a:rPr>
              <a:t>padre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di</a:t>
            </a:r>
            <a:r>
              <a:rPr sz="3200" spc="140" dirty="0">
                <a:solidFill>
                  <a:srgbClr val="001F5F"/>
                </a:solidFill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cs typeface="Calibri"/>
              </a:rPr>
              <a:t>F</a:t>
            </a:r>
            <a:endParaRPr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3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30" y="1681443"/>
            <a:ext cx="11145051" cy="3067049"/>
          </a:xfrm>
          <a:prstGeom prst="rect">
            <a:avLst/>
          </a:prstGeom>
        </p:spPr>
      </p:pic>
      <p:sp>
        <p:nvSpPr>
          <p:cNvPr id="6" name="object 10"/>
          <p:cNvSpPr txBox="1">
            <a:spLocks/>
          </p:cNvSpPr>
          <p:nvPr/>
        </p:nvSpPr>
        <p:spPr>
          <a:xfrm>
            <a:off x="3350036" y="531417"/>
            <a:ext cx="6301963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dirty="0" smtClean="0">
                <a:cs typeface="Tahoma"/>
              </a:rPr>
              <a:t>INDICE DI PATERNITA’ (PI) </a:t>
            </a:r>
            <a:endParaRPr lang="it-IT" sz="3200" b="1" spc="-5" dirty="0">
              <a:cs typeface="Tahom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5805" y="4778812"/>
            <a:ext cx="10976581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95"/>
              </a:spcBef>
            </a:pPr>
            <a:endParaRPr lang="it-IT" sz="2800" dirty="0" smtClean="0">
              <a:cs typeface="Calibri"/>
            </a:endParaRPr>
          </a:p>
          <a:p>
            <a:pPr marL="12700" marR="5080" algn="just">
              <a:spcBef>
                <a:spcPts val="95"/>
              </a:spcBef>
            </a:pPr>
            <a:r>
              <a:rPr lang="it-IT" sz="2800" b="1" dirty="0" err="1" smtClean="0">
                <a:solidFill>
                  <a:srgbClr val="FF0000"/>
                </a:solidFill>
                <a:cs typeface="Calibri"/>
              </a:rPr>
              <a:t>Likehood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 =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probabilità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che il 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PP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trasmetta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l’allele(i) </a:t>
            </a:r>
            <a:r>
              <a:rPr lang="it-IT" sz="2800" b="1" spc="-5" dirty="0">
                <a:solidFill>
                  <a:srgbClr val="FF0000"/>
                </a:solidFill>
                <a:cs typeface="Calibri"/>
              </a:rPr>
              <a:t>obbligato  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essendo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il </a:t>
            </a:r>
            <a:r>
              <a:rPr lang="it-IT" sz="2800" b="1" spc="-5" dirty="0">
                <a:solidFill>
                  <a:srgbClr val="FF0000"/>
                </a:solidFill>
                <a:cs typeface="Calibri"/>
              </a:rPr>
              <a:t>vero padre. </a:t>
            </a:r>
          </a:p>
          <a:p>
            <a:pPr marL="12700" marR="5080" algn="just">
              <a:spcBef>
                <a:spcPts val="95"/>
              </a:spcBef>
            </a:pPr>
            <a:endParaRPr lang="it-IT" sz="28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7648" y="2906962"/>
            <a:ext cx="53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X</a:t>
            </a:r>
            <a:endParaRPr lang="it-IT" sz="3600" b="1" kern="12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flipH="1">
            <a:off x="10757647" y="3738282"/>
            <a:ext cx="53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Y</a:t>
            </a:r>
            <a:endParaRPr lang="it-IT" sz="36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54000"/>
            <a:ext cx="7962900" cy="60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7791" y="3543300"/>
            <a:ext cx="2478884" cy="2757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5981" y="957656"/>
            <a:ext cx="9835319" cy="5171287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spcBef>
                <a:spcPts val="940"/>
              </a:spcBef>
            </a:pPr>
            <a:r>
              <a:rPr sz="20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Esempio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(semplice):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/>
            <a:r>
              <a:rPr sz="2400" b="1" spc="-5" dirty="0">
                <a:latin typeface="Calibri"/>
                <a:cs typeface="Calibri"/>
              </a:rPr>
              <a:t>Madre AB, </a:t>
            </a:r>
            <a:r>
              <a:rPr sz="2400" b="1" dirty="0">
                <a:latin typeface="Calibri"/>
                <a:cs typeface="Calibri"/>
              </a:rPr>
              <a:t>Figlio AC, </a:t>
            </a:r>
            <a:r>
              <a:rPr sz="2400" b="1" spc="-5" dirty="0" smtClean="0">
                <a:latin typeface="Calibri"/>
                <a:cs typeface="Calibri"/>
              </a:rPr>
              <a:t>Padre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</a:t>
            </a:r>
          </a:p>
          <a:p>
            <a:pPr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92100" indent="-279400"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cs typeface="Calibri"/>
              </a:rPr>
              <a:t>Individuare l’allele/i paterno obbligato/i </a:t>
            </a:r>
            <a:r>
              <a:rPr sz="2000" dirty="0">
                <a:cs typeface="Calibri"/>
              </a:rPr>
              <a:t>(allele C in questo</a:t>
            </a:r>
            <a:r>
              <a:rPr sz="2000" spc="1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esempio)</a:t>
            </a:r>
            <a:endParaRPr sz="2000" dirty="0">
              <a:cs typeface="Calibri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2000" dirty="0">
              <a:cs typeface="Times New Roman"/>
            </a:endParaRPr>
          </a:p>
          <a:p>
            <a:pPr marL="292100" marR="8255" indent="-279400"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u="sng" spc="-5" dirty="0">
                <a:cs typeface="Calibri"/>
              </a:rPr>
              <a:t>Numeratore</a:t>
            </a:r>
            <a:r>
              <a:rPr sz="2000" spc="-5" dirty="0">
                <a:cs typeface="Calibri"/>
              </a:rPr>
              <a:t>: Probabilità </a:t>
            </a:r>
            <a:r>
              <a:rPr sz="2000" dirty="0">
                <a:cs typeface="Calibri"/>
              </a:rPr>
              <a:t>che il </a:t>
            </a:r>
            <a:r>
              <a:rPr sz="2000" spc="-5" dirty="0">
                <a:cs typeface="Calibri"/>
              </a:rPr>
              <a:t>padre trasmetta </a:t>
            </a:r>
            <a:r>
              <a:rPr sz="2000" dirty="0">
                <a:cs typeface="Calibri"/>
              </a:rPr>
              <a:t>l’allele </a:t>
            </a:r>
            <a:r>
              <a:rPr sz="2000" spc="-5" dirty="0">
                <a:cs typeface="Calibri"/>
              </a:rPr>
              <a:t>obbligato </a:t>
            </a:r>
            <a:r>
              <a:rPr sz="2000" dirty="0">
                <a:cs typeface="Calibri"/>
              </a:rPr>
              <a:t>= ½  </a:t>
            </a:r>
            <a:r>
              <a:rPr lang="it-IT" sz="2000" dirty="0" smtClean="0">
                <a:cs typeface="Calibri"/>
              </a:rPr>
              <a:t>(0,5) </a:t>
            </a:r>
            <a:r>
              <a:rPr sz="2000" spc="-5" dirty="0" smtClean="0">
                <a:cs typeface="Calibri"/>
              </a:rPr>
              <a:t>(Mendel</a:t>
            </a:r>
            <a:r>
              <a:rPr sz="2000" spc="-5" dirty="0">
                <a:cs typeface="Calibri"/>
              </a:rPr>
              <a:t>!!)</a:t>
            </a:r>
            <a:endParaRPr sz="2000" dirty="0">
              <a:cs typeface="Calibri"/>
            </a:endParaRPr>
          </a:p>
          <a:p>
            <a:pPr marL="292100" marR="2344420" indent="-279400" algn="just">
              <a:spcBef>
                <a:spcPts val="161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spc="-5" dirty="0">
                <a:solidFill>
                  <a:srgbClr val="FF0000"/>
                </a:solidFill>
                <a:cs typeface="Calibri"/>
              </a:rPr>
              <a:t>Denominatore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: Probabilità </a:t>
            </a:r>
            <a:r>
              <a:rPr sz="2400" dirty="0">
                <a:solidFill>
                  <a:srgbClr val="FF0000"/>
                </a:solidFill>
                <a:cs typeface="Calibri"/>
              </a:rPr>
              <a:t>che un individuo a  caso della 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popolazione trasmetta </a:t>
            </a:r>
            <a:r>
              <a:rPr sz="2400" dirty="0">
                <a:solidFill>
                  <a:srgbClr val="FF0000"/>
                </a:solidFill>
                <a:cs typeface="Calibri"/>
              </a:rPr>
              <a:t>l’allele  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obbligato </a:t>
            </a:r>
            <a:r>
              <a:rPr sz="2400" dirty="0">
                <a:solidFill>
                  <a:srgbClr val="FF0000"/>
                </a:solidFill>
                <a:cs typeface="Calibri"/>
              </a:rPr>
              <a:t>= 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Frequenza </a:t>
            </a:r>
            <a:r>
              <a:rPr sz="2400" dirty="0">
                <a:solidFill>
                  <a:srgbClr val="FF0000"/>
                </a:solidFill>
                <a:cs typeface="Calibri"/>
              </a:rPr>
              <a:t>dell’allele nella  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popolazione</a:t>
            </a:r>
            <a:r>
              <a:rPr sz="2400" dirty="0">
                <a:solidFill>
                  <a:srgbClr val="FF0000"/>
                </a:solidFill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cs typeface="Calibri"/>
              </a:rPr>
              <a:t>(Hardy-Weinberg!!)</a:t>
            </a:r>
            <a:endParaRPr sz="2400" dirty="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45"/>
              </a:spcBef>
              <a:buFont typeface="Arial"/>
              <a:buChar char="•"/>
            </a:pPr>
            <a:endParaRPr sz="2000" dirty="0">
              <a:solidFill>
                <a:srgbClr val="FF0000"/>
              </a:solidFill>
              <a:cs typeface="Times New Roman"/>
            </a:endParaRPr>
          </a:p>
          <a:p>
            <a:pPr marL="292100" marR="2183130" indent="-279400" algn="just"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dirty="0" smtClean="0">
                <a:cs typeface="Times New Roman"/>
              </a:rPr>
              <a:t> </a:t>
            </a:r>
            <a:r>
              <a:rPr sz="2400" b="1" u="sng" dirty="0">
                <a:cs typeface="Calibri"/>
              </a:rPr>
              <a:t>necessità di </a:t>
            </a:r>
            <a:r>
              <a:rPr sz="2400" b="1" u="sng" spc="-5" dirty="0" err="1">
                <a:cs typeface="Calibri"/>
              </a:rPr>
              <a:t>utilizzare</a:t>
            </a:r>
            <a:r>
              <a:rPr sz="2400" b="1" u="sng" spc="-5" dirty="0">
                <a:cs typeface="Calibri"/>
              </a:rPr>
              <a:t> </a:t>
            </a:r>
            <a:r>
              <a:rPr lang="it-IT" sz="2400" b="1" u="sng" dirty="0" smtClean="0">
                <a:cs typeface="Calibri"/>
              </a:rPr>
              <a:t>DB </a:t>
            </a:r>
            <a:r>
              <a:rPr sz="2400" b="1" u="sng" dirty="0" smtClean="0">
                <a:cs typeface="Calibri"/>
              </a:rPr>
              <a:t>di</a:t>
            </a:r>
            <a:r>
              <a:rPr sz="2400" b="1" u="sng" spc="-60" dirty="0" smtClean="0">
                <a:cs typeface="Calibri"/>
              </a:rPr>
              <a:t> </a:t>
            </a:r>
            <a:r>
              <a:rPr sz="2400" b="1" u="sng" spc="-5" dirty="0" err="1">
                <a:cs typeface="Calibri"/>
              </a:rPr>
              <a:t>frequenze</a:t>
            </a:r>
            <a:r>
              <a:rPr sz="2400" b="1" u="sng" spc="-5" dirty="0">
                <a:cs typeface="Calibri"/>
              </a:rPr>
              <a:t>  </a:t>
            </a:r>
            <a:r>
              <a:rPr sz="2400" b="1" u="sng" dirty="0" err="1" smtClean="0">
                <a:cs typeface="Calibri"/>
              </a:rPr>
              <a:t>alleliche</a:t>
            </a:r>
            <a:r>
              <a:rPr sz="2400" u="sng" dirty="0" smtClean="0">
                <a:cs typeface="Calibri"/>
              </a:rPr>
              <a:t>.</a:t>
            </a:r>
            <a:endParaRPr lang="it-IT" sz="2400" dirty="0">
              <a:cs typeface="Calibri"/>
            </a:endParaRPr>
          </a:p>
          <a:p>
            <a:pPr marL="292100" marR="2183130" indent="-279400" algn="just"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 smtClean="0">
                <a:cs typeface="Calibri"/>
              </a:rPr>
              <a:t>Se </a:t>
            </a:r>
            <a:r>
              <a:rPr sz="2400" dirty="0">
                <a:cs typeface="Calibri"/>
              </a:rPr>
              <a:t>l’allele C ha </a:t>
            </a:r>
            <a:r>
              <a:rPr sz="2400" spc="-5" dirty="0">
                <a:cs typeface="Calibri"/>
              </a:rPr>
              <a:t>frequenza </a:t>
            </a:r>
            <a:r>
              <a:rPr sz="2400" dirty="0">
                <a:cs typeface="Calibri"/>
              </a:rPr>
              <a:t>nella  </a:t>
            </a:r>
            <a:r>
              <a:rPr sz="2400" spc="-5" dirty="0">
                <a:cs typeface="Calibri"/>
              </a:rPr>
              <a:t>popolazione </a:t>
            </a:r>
            <a:r>
              <a:rPr sz="2400" dirty="0">
                <a:cs typeface="Calibri"/>
              </a:rPr>
              <a:t>(ad </a:t>
            </a:r>
            <a:r>
              <a:rPr sz="2400" spc="-5" dirty="0">
                <a:cs typeface="Calibri"/>
              </a:rPr>
              <a:t>esempio) </a:t>
            </a:r>
            <a:r>
              <a:rPr sz="2400" spc="5" dirty="0">
                <a:cs typeface="Calibri"/>
              </a:rPr>
              <a:t>p</a:t>
            </a:r>
            <a:r>
              <a:rPr sz="2400" spc="7" baseline="-21367" dirty="0">
                <a:cs typeface="Calibri"/>
              </a:rPr>
              <a:t>C </a:t>
            </a:r>
            <a:r>
              <a:rPr sz="2400" dirty="0">
                <a:cs typeface="Calibri"/>
              </a:rPr>
              <a:t>= </a:t>
            </a:r>
            <a:r>
              <a:rPr sz="2400" spc="-5" dirty="0">
                <a:cs typeface="Calibri"/>
              </a:rPr>
              <a:t>0,1, allora </a:t>
            </a:r>
            <a:r>
              <a:rPr sz="2400" dirty="0">
                <a:cs typeface="Calibri"/>
              </a:rPr>
              <a:t>(in  questo</a:t>
            </a:r>
            <a:r>
              <a:rPr sz="2400" spc="-5" dirty="0">
                <a:cs typeface="Calibri"/>
              </a:rPr>
              <a:t> esempio):</a:t>
            </a:r>
            <a:endParaRPr sz="2400" dirty="0">
              <a:cs typeface="Calibri"/>
            </a:endParaRPr>
          </a:p>
          <a:p>
            <a:pPr marL="1756410" algn="just"/>
            <a:r>
              <a:rPr sz="2400" spc="-5" dirty="0">
                <a:cs typeface="Calibri"/>
              </a:rPr>
              <a:t>P.I. </a:t>
            </a:r>
            <a:r>
              <a:rPr sz="2400" dirty="0">
                <a:cs typeface="Calibri"/>
              </a:rPr>
              <a:t>= </a:t>
            </a:r>
            <a:r>
              <a:rPr sz="2400" spc="-5" dirty="0">
                <a:cs typeface="Calibri"/>
              </a:rPr>
              <a:t>0,5/0,1 </a:t>
            </a:r>
            <a:r>
              <a:rPr sz="2400" dirty="0">
                <a:cs typeface="Calibri"/>
              </a:rPr>
              <a:t>=</a:t>
            </a:r>
            <a:r>
              <a:rPr sz="2400" spc="-5" dirty="0">
                <a:cs typeface="Calibri"/>
              </a:rPr>
              <a:t> </a:t>
            </a:r>
            <a:r>
              <a:rPr sz="2400" dirty="0">
                <a:cs typeface="Calibri"/>
              </a:rPr>
              <a:t>5</a:t>
            </a:r>
          </a:p>
        </p:txBody>
      </p:sp>
      <p:sp>
        <p:nvSpPr>
          <p:cNvPr id="5" name="object 10"/>
          <p:cNvSpPr txBox="1">
            <a:spLocks/>
          </p:cNvSpPr>
          <p:nvPr/>
        </p:nvSpPr>
        <p:spPr>
          <a:xfrm>
            <a:off x="5636036" y="474928"/>
            <a:ext cx="5959063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dirty="0" smtClean="0">
                <a:cs typeface="Tahoma"/>
              </a:rPr>
              <a:t>INDICE DI PATERNITA’ (PI) </a:t>
            </a:r>
            <a:endParaRPr lang="it-IT" sz="3200" b="1" spc="-5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72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16090" y="982218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5">
                <a:moveTo>
                  <a:pt x="0" y="359664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4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8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2305" y="1092199"/>
            <a:ext cx="329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2267" y="4232275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LR =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CPI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2803" y="4088385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1947" y="4511167"/>
            <a:ext cx="257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950" spc="22" baseline="-21367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1950" baseline="-213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1685" y="448665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60044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58892" y="4306062"/>
            <a:ext cx="152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2462" y="4095063"/>
            <a:ext cx="348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0.5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84164" y="4486655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19963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20639" y="4356354"/>
            <a:ext cx="152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4353" y="4313936"/>
            <a:ext cx="152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18458" y="4084447"/>
            <a:ext cx="1090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P(F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|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M,PP)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8458" y="4511167"/>
            <a:ext cx="764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P(F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|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08604" y="4488179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30">
                <a:moveTo>
                  <a:pt x="0" y="0"/>
                </a:moveTo>
                <a:lnTo>
                  <a:pt x="133197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54201" y="5531916"/>
            <a:ext cx="238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27580" algn="l"/>
              </a:tabLst>
            </a:pPr>
            <a:r>
              <a:rPr sz="2400" b="1" u="sng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u="sng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u="sng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u="sng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u="sng" spc="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u="sng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u="sng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u="sng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u="sng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u="sng" dirty="0">
                <a:solidFill>
                  <a:srgbClr val="001F5F"/>
                </a:solidFill>
                <a:latin typeface="Calibri"/>
                <a:cs typeface="Calibri"/>
              </a:rPr>
              <a:t>az</a:t>
            </a:r>
            <a:r>
              <a:rPr sz="2400" b="1" u="sng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u="sng" spc="-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400" b="1" u="sng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:	il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0395" y="5531916"/>
            <a:ext cx="58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10683" y="5531916"/>
            <a:ext cx="1220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26733" y="5531916"/>
            <a:ext cx="861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8544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è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4201" y="5897676"/>
            <a:ext cx="5667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35760" algn="l"/>
                <a:tab pos="2280920" algn="l"/>
                <a:tab pos="2797175" algn="l"/>
                <a:tab pos="3335020" algn="l"/>
                <a:tab pos="3678554" algn="l"/>
                <a:tab pos="4601845" algn="l"/>
                <a:tab pos="5034915" algn="l"/>
                <a:tab pos="542353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assume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nd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	che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	il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pad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	</a:t>
            </a:r>
            <a:r>
              <a:rPr sz="2400" spc="-2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,	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81722" y="5531916"/>
            <a:ext cx="12592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spcBef>
                <a:spcPts val="100"/>
              </a:spcBef>
              <a:tabLst>
                <a:tab pos="848994" algn="l"/>
              </a:tabLst>
            </a:pP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ol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più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17583" y="5531916"/>
            <a:ext cx="1220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obabile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ipo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esi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4200" y="6263436"/>
            <a:ext cx="535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alternativa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che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un uomo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caso sia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padre.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643628" y="969263"/>
          <a:ext cx="2158999" cy="2159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/>
                <a:gridCol w="348615"/>
                <a:gridCol w="345440"/>
                <a:gridCol w="372744"/>
                <a:gridCol w="371475"/>
              </a:tblGrid>
              <a:tr h="359663">
                <a:tc rowSpan="2"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92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0851">
                <a:tc gridSpan="3">
                  <a:txBody>
                    <a:bodyPr/>
                    <a:lstStyle/>
                    <a:p>
                      <a:pPr marL="184150" marR="872490" indent="1270">
                        <a:lnSpc>
                          <a:spcPct val="101699"/>
                        </a:lnSpc>
                        <a:spcBef>
                          <a:spcPts val="765"/>
                        </a:spcBef>
                      </a:pP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6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  C/D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R w="28575">
                      <a:solidFill>
                        <a:srgbClr val="4F81BC"/>
                      </a:solidFill>
                      <a:prstDash val="solid"/>
                    </a:lnR>
                    <a:lnT w="28575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1932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F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6995286" y="1791080"/>
            <a:ext cx="36322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6034" marR="5080" indent="-13970">
              <a:lnSpc>
                <a:spcPct val="101699"/>
              </a:lnSpc>
              <a:spcBef>
                <a:spcPts val="60"/>
              </a:spcBef>
            </a:pPr>
            <a:r>
              <a:rPr dirty="0">
                <a:solidFill>
                  <a:srgbClr val="6F2F9F"/>
                </a:solidFill>
                <a:latin typeface="Calibri"/>
                <a:cs typeface="Calibri"/>
              </a:rPr>
              <a:t>B/B  </a:t>
            </a:r>
            <a:r>
              <a:rPr spc="-5" dirty="0">
                <a:solidFill>
                  <a:srgbClr val="6F2F9F"/>
                </a:solidFill>
                <a:latin typeface="Calibri"/>
                <a:cs typeface="Calibri"/>
              </a:rPr>
              <a:t>E/E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6070" y="3207758"/>
            <a:ext cx="371475" cy="6026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spcBef>
                <a:spcPts val="210"/>
              </a:spcBef>
            </a:pPr>
            <a:r>
              <a:rPr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/</a:t>
            </a:r>
            <a:r>
              <a:rPr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endParaRPr>
              <a:latin typeface="Calibri"/>
              <a:cs typeface="Calibri"/>
            </a:endParaRPr>
          </a:p>
          <a:p>
            <a:pPr marL="18415">
              <a:spcBef>
                <a:spcPts val="115"/>
              </a:spcBef>
            </a:pPr>
            <a:r>
              <a:rPr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/</a:t>
            </a:r>
            <a:r>
              <a:rPr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67425" y="4516883"/>
            <a:ext cx="2501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950" spc="22" baseline="-21367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endParaRPr sz="1950" baseline="-2136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02892" y="1550645"/>
            <a:ext cx="814069" cy="890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800"/>
              </a:lnSpc>
              <a:spcBef>
                <a:spcPts val="95"/>
              </a:spcBef>
            </a:pPr>
            <a:r>
              <a:rPr sz="2000" spc="-15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950" spc="15" baseline="-21367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=0.05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950" baseline="-21367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=0.1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6702" y="4093921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23709" y="4517264"/>
            <a:ext cx="477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0.05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16853" y="4492752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5">
                <a:moveTo>
                  <a:pt x="0" y="0"/>
                </a:moveTo>
                <a:lnTo>
                  <a:pt x="540003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06360" y="4101160"/>
            <a:ext cx="348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0.5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07808" y="449275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19963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75016" y="4362451"/>
            <a:ext cx="152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91703" y="4522978"/>
            <a:ext cx="347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0.1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82381" y="4311472"/>
            <a:ext cx="13830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20*5 =</a:t>
            </a:r>
            <a:r>
              <a:rPr sz="2000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10"/>
          <p:cNvSpPr txBox="1">
            <a:spLocks/>
          </p:cNvSpPr>
          <p:nvPr/>
        </p:nvSpPr>
        <p:spPr>
          <a:xfrm>
            <a:off x="1438275" y="63336"/>
            <a:ext cx="8734425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dirty="0" smtClean="0">
                <a:cs typeface="Tahoma"/>
              </a:rPr>
              <a:t>INDICE DI PATERNITA’ COMBINATO (CPI) </a:t>
            </a:r>
            <a:endParaRPr lang="it-IT" sz="3200" b="1" spc="-5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32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63690" y="103909"/>
            <a:ext cx="3162992" cy="64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8629" y="133004"/>
            <a:ext cx="3059083" cy="540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2300" y="1701800"/>
            <a:ext cx="10388600" cy="3557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it-IT" dirty="0" smtClean="0">
              <a:latin typeface="Tahoma"/>
              <a:cs typeface="Tahoma"/>
            </a:endParaRPr>
          </a:p>
          <a:p>
            <a:pPr marL="638810" marR="271780" algn="ctr">
              <a:lnSpc>
                <a:spcPts val="2100"/>
              </a:lnSpc>
              <a:spcBef>
                <a:spcPts val="100"/>
              </a:spcBef>
            </a:pPr>
            <a:endParaRPr lang="it-IT" dirty="0">
              <a:latin typeface="Tahoma"/>
              <a:cs typeface="Tahoma"/>
            </a:endParaRPr>
          </a:p>
          <a:p>
            <a:pPr marL="335280">
              <a:spcBef>
                <a:spcPts val="1760"/>
              </a:spcBef>
            </a:pPr>
            <a:r>
              <a:rPr sz="2800" spc="-5" dirty="0" err="1" smtClean="0">
                <a:latin typeface="Tahoma"/>
                <a:cs typeface="Tahoma"/>
              </a:rPr>
              <a:t>Esiste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una </a:t>
            </a:r>
            <a:r>
              <a:rPr sz="2800" spc="-5" dirty="0">
                <a:latin typeface="Tahoma"/>
                <a:cs typeface="Tahoma"/>
              </a:rPr>
              <a:t>relazione semplice </a:t>
            </a:r>
            <a:r>
              <a:rPr sz="2800" spc="-10" dirty="0">
                <a:latin typeface="Tahoma"/>
                <a:cs typeface="Tahoma"/>
              </a:rPr>
              <a:t>tra </a:t>
            </a:r>
            <a:r>
              <a:rPr sz="2800" dirty="0">
                <a:latin typeface="Tahoma"/>
                <a:cs typeface="Tahoma"/>
              </a:rPr>
              <a:t>CPI 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dirty="0" smtClean="0">
                <a:latin typeface="Tahoma"/>
                <a:cs typeface="Tahoma"/>
              </a:rPr>
              <a:t>W</a:t>
            </a:r>
            <a:endParaRPr lang="it-IT" sz="2800" dirty="0" smtClean="0">
              <a:latin typeface="Tahoma"/>
              <a:cs typeface="Tahoma"/>
            </a:endParaRPr>
          </a:p>
          <a:p>
            <a:pPr marL="335280">
              <a:spcBef>
                <a:spcPts val="1760"/>
              </a:spcBef>
            </a:pPr>
            <a:endParaRPr lang="it-IT" sz="2800" dirty="0" smtClean="0">
              <a:latin typeface="Tahoma"/>
              <a:cs typeface="Tahoma"/>
            </a:endParaRPr>
          </a:p>
          <a:p>
            <a:pPr marL="335280" algn="just">
              <a:spcBef>
                <a:spcPts val="1760"/>
              </a:spcBef>
            </a:pPr>
            <a:r>
              <a:rPr sz="2800" dirty="0" smtClean="0">
                <a:latin typeface="Calibri"/>
                <a:cs typeface="Calibri"/>
              </a:rPr>
              <a:t>CPI </a:t>
            </a:r>
            <a:r>
              <a:rPr sz="2800" spc="-5" dirty="0">
                <a:latin typeface="Calibri"/>
                <a:cs typeface="Calibri"/>
              </a:rPr>
              <a:t>può essere </a:t>
            </a:r>
            <a:r>
              <a:rPr sz="2800" spc="-5" dirty="0" err="1">
                <a:latin typeface="Calibri"/>
                <a:cs typeface="Calibri"/>
              </a:rPr>
              <a:t>trasformato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in</a:t>
            </a:r>
            <a:r>
              <a:rPr lang="it-IT" sz="2800" spc="-5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«</a:t>
            </a:r>
            <a:r>
              <a:rPr sz="2800" dirty="0">
                <a:latin typeface="Calibri"/>
                <a:cs typeface="Calibri"/>
              </a:rPr>
              <a:t>probabilità di </a:t>
            </a:r>
            <a:r>
              <a:rPr sz="2800" spc="-5" dirty="0">
                <a:latin typeface="Calibri"/>
                <a:cs typeface="Calibri"/>
              </a:rPr>
              <a:t>paternità»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come</a:t>
            </a:r>
            <a:r>
              <a:rPr lang="it-IT" sz="2800" dirty="0" smtClean="0">
                <a:latin typeface="Calibri"/>
                <a:cs typeface="Calibri"/>
              </a:rPr>
              <a:t>:</a:t>
            </a:r>
          </a:p>
          <a:p>
            <a:pPr marL="2245995" algn="ctr">
              <a:lnSpc>
                <a:spcPts val="2840"/>
              </a:lnSpc>
              <a:spcBef>
                <a:spcPts val="1145"/>
              </a:spcBef>
            </a:pPr>
            <a:endParaRPr lang="it-IT" sz="24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245995" algn="ctr">
              <a:lnSpc>
                <a:spcPts val="2840"/>
              </a:lnSpc>
              <a:spcBef>
                <a:spcPts val="1145"/>
              </a:spcBef>
            </a:pPr>
            <a:r>
              <a:rPr sz="3600" b="1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CPI/(CPI+1)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390650" y="447675"/>
            <a:ext cx="892492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</a:t>
            </a:r>
            <a:r>
              <a:rPr lang="it-IT" sz="3600" b="1" dirty="0" smtClean="0"/>
              <a:t>(W)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7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85974"/>
            <a:ext cx="10591799" cy="368617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+mn-lt"/>
              </a:rPr>
              <a:t>Il valore </a:t>
            </a:r>
            <a:r>
              <a:rPr lang="it-IT" sz="3200" dirty="0">
                <a:latin typeface="+mn-lt"/>
              </a:rPr>
              <a:t>neutrale </a:t>
            </a:r>
            <a:r>
              <a:rPr lang="it-IT" sz="3200" dirty="0" smtClean="0">
                <a:latin typeface="+mn-lt"/>
              </a:rPr>
              <a:t>(indifferente) del </a:t>
            </a:r>
            <a:r>
              <a:rPr lang="it-IT" sz="3200" dirty="0">
                <a:latin typeface="+mn-lt"/>
              </a:rPr>
              <a:t>50</a:t>
            </a:r>
            <a:r>
              <a:rPr lang="it-IT" sz="3200" dirty="0" smtClean="0">
                <a:latin typeface="+mn-lt"/>
              </a:rPr>
              <a:t>% (0,5) </a:t>
            </a:r>
            <a:r>
              <a:rPr lang="it-IT" sz="3200" dirty="0">
                <a:latin typeface="+mn-lt"/>
              </a:rPr>
              <a:t>come consigliato dalle </a:t>
            </a:r>
            <a:r>
              <a:rPr lang="it-IT" sz="3200" dirty="0" smtClean="0">
                <a:latin typeface="+mn-lt"/>
              </a:rPr>
              <a:t>Linee Guida internazionali:</a:t>
            </a:r>
          </a:p>
          <a:p>
            <a:pPr marL="0" indent="0" algn="just">
              <a:buNone/>
            </a:pPr>
            <a:endParaRPr lang="it-IT" sz="3200" dirty="0">
              <a:latin typeface="+mn-lt"/>
            </a:endParaRPr>
          </a:p>
          <a:p>
            <a:pPr marL="0" indent="0" algn="just">
              <a:buNone/>
            </a:pPr>
            <a:r>
              <a:rPr lang="it-IT" sz="3200" dirty="0" smtClean="0">
                <a:latin typeface="+mn-lt"/>
              </a:rPr>
              <a:t> significa </a:t>
            </a:r>
            <a:r>
              <a:rPr lang="it-IT" sz="3200" dirty="0">
                <a:latin typeface="+mn-lt"/>
              </a:rPr>
              <a:t>che il </a:t>
            </a:r>
            <a:r>
              <a:rPr lang="it-IT" sz="3200" dirty="0" smtClean="0">
                <a:latin typeface="+mn-lt"/>
              </a:rPr>
              <a:t>PP </a:t>
            </a:r>
            <a:r>
              <a:rPr lang="it-IT" sz="3200" dirty="0">
                <a:latin typeface="+mn-lt"/>
              </a:rPr>
              <a:t>ha la stessa probabilità di essere il padre biologico come di non esserlo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90650" y="447675"/>
            <a:ext cx="892492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6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5300" y="1571626"/>
            <a:ext cx="10604500" cy="45259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smtClean="0"/>
              <a:t>			</a:t>
            </a:r>
            <a:r>
              <a:rPr lang="en-US" sz="3200" smtClean="0">
                <a:solidFill>
                  <a:srgbClr val="FF0000"/>
                </a:solidFill>
              </a:rPr>
              <a:t>          CPI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smtClean="0">
                <a:solidFill>
                  <a:srgbClr val="FF0000"/>
                </a:solidFill>
              </a:rPr>
              <a:t>     CPI + (1-W)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smtClean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smtClean="0"/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smtClean="0"/>
              <a:t>		27,746			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smtClean="0"/>
              <a:t>   27,746 + (1-</a:t>
            </a:r>
            <a:r>
              <a:rPr lang="en-US" sz="3200" smtClean="0">
                <a:solidFill>
                  <a:srgbClr val="FF0000"/>
                </a:solidFill>
              </a:rPr>
              <a:t>0.5</a:t>
            </a:r>
            <a:r>
              <a:rPr lang="en-US" sz="3200" smtClean="0"/>
              <a:t>) 	           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14400" y="21209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" y="4406900"/>
            <a:ext cx="4533900" cy="9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549900" y="1905001"/>
            <a:ext cx="1562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3200" dirty="0">
                <a:solidFill>
                  <a:srgbClr val="FF0000"/>
                </a:solidFill>
              </a:rPr>
              <a:t>x 100</a:t>
            </a: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5334000" y="4191000"/>
            <a:ext cx="327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3200"/>
              <a:t>x 100 = 99.998%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390650" y="447675"/>
            <a:ext cx="892492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(W)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1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20" y="2646362"/>
            <a:ext cx="1095860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9900" y="1041400"/>
            <a:ext cx="11112500" cy="563231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In </a:t>
            </a:r>
            <a:r>
              <a:rPr lang="it-IT" sz="3000" dirty="0" err="1">
                <a:latin typeface="+mn-lt"/>
              </a:rPr>
              <a:t>early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analyses</a:t>
            </a:r>
            <a:r>
              <a:rPr lang="it-IT" sz="3000" dirty="0">
                <a:latin typeface="+mn-lt"/>
              </a:rPr>
              <a:t>, the </a:t>
            </a:r>
            <a:r>
              <a:rPr lang="it-IT" sz="3000" dirty="0" err="1">
                <a:latin typeface="+mn-lt"/>
              </a:rPr>
              <a:t>populations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were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assumed</a:t>
            </a:r>
            <a:r>
              <a:rPr lang="it-IT" sz="3000" dirty="0">
                <a:latin typeface="+mn-lt"/>
              </a:rPr>
              <a:t> to be in random proportions </a:t>
            </a:r>
            <a:r>
              <a:rPr lang="it-IT" sz="3000" dirty="0" err="1">
                <a:latin typeface="+mn-lt"/>
              </a:rPr>
              <a:t>within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each</a:t>
            </a:r>
            <a:r>
              <a:rPr lang="it-IT" sz="3000" dirty="0">
                <a:latin typeface="+mn-lt"/>
              </a:rPr>
              <a:t> locus, </a:t>
            </a:r>
            <a:r>
              <a:rPr lang="it-IT" sz="3000" dirty="0" err="1">
                <a:latin typeface="+mn-lt"/>
              </a:rPr>
              <a:t>known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smtClean="0">
                <a:latin typeface="+mn-lt"/>
              </a:rPr>
              <a:t>HWE.</a:t>
            </a:r>
          </a:p>
          <a:p>
            <a:pPr algn="just"/>
            <a:endParaRPr lang="it-IT" sz="3000" dirty="0" smtClean="0">
              <a:latin typeface="+mn-lt"/>
            </a:endParaRPr>
          </a:p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It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was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also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assumed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that</a:t>
            </a:r>
            <a:r>
              <a:rPr lang="it-IT" sz="3000" dirty="0" smtClean="0">
                <a:latin typeface="+mn-lt"/>
              </a:rPr>
              <a:t> the </a:t>
            </a:r>
            <a:r>
              <a:rPr lang="it-IT" sz="3000" dirty="0" err="1" smtClean="0">
                <a:latin typeface="+mn-lt"/>
              </a:rPr>
              <a:t>population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was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at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equilibrium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between</a:t>
            </a:r>
            <a:r>
              <a:rPr lang="it-IT" sz="3000" dirty="0" smtClean="0">
                <a:latin typeface="+mn-lt"/>
              </a:rPr>
              <a:t> loci, </a:t>
            </a:r>
            <a:r>
              <a:rPr lang="it-IT" sz="3000" dirty="0" err="1" smtClean="0">
                <a:latin typeface="+mn-lt"/>
              </a:rPr>
              <a:t>called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linkage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equilibrium</a:t>
            </a:r>
            <a:r>
              <a:rPr lang="it-IT" sz="3000" dirty="0" smtClean="0">
                <a:latin typeface="+mn-lt"/>
              </a:rPr>
              <a:t> (LE).</a:t>
            </a:r>
          </a:p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These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two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assumptions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form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err="1">
                <a:latin typeface="+mn-lt"/>
              </a:rPr>
              <a:t>basis</a:t>
            </a:r>
            <a:r>
              <a:rPr lang="it-IT" sz="3000" dirty="0">
                <a:latin typeface="+mn-lt"/>
              </a:rPr>
              <a:t> for the </a:t>
            </a:r>
            <a:r>
              <a:rPr lang="it-IT" sz="3000" dirty="0" err="1">
                <a:latin typeface="+mn-lt"/>
              </a:rPr>
              <a:t>traditional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procedures</a:t>
            </a:r>
            <a:r>
              <a:rPr lang="it-IT" sz="3000" dirty="0">
                <a:latin typeface="+mn-lt"/>
              </a:rPr>
              <a:t> for </a:t>
            </a:r>
            <a:r>
              <a:rPr lang="it-IT" sz="3000" dirty="0" err="1">
                <a:latin typeface="+mn-lt"/>
              </a:rPr>
              <a:t>calculating</a:t>
            </a:r>
            <a:r>
              <a:rPr lang="it-IT" sz="3000" dirty="0">
                <a:latin typeface="+mn-lt"/>
              </a:rPr>
              <a:t> match </a:t>
            </a:r>
            <a:r>
              <a:rPr lang="it-IT" sz="3000" dirty="0" err="1">
                <a:latin typeface="+mn-lt"/>
              </a:rPr>
              <a:t>probabilities</a:t>
            </a:r>
            <a:r>
              <a:rPr lang="it-IT" sz="3000" dirty="0">
                <a:latin typeface="+mn-lt"/>
              </a:rPr>
              <a:t>. </a:t>
            </a:r>
            <a:endParaRPr lang="it-IT" sz="3000" dirty="0" smtClean="0">
              <a:latin typeface="+mn-lt"/>
            </a:endParaRPr>
          </a:p>
          <a:p>
            <a:pPr algn="just"/>
            <a:r>
              <a:rPr lang="it-IT" sz="3000" b="1" dirty="0" smtClean="0">
                <a:solidFill>
                  <a:srgbClr val="FF0000"/>
                </a:solidFill>
                <a:latin typeface="+mn-lt"/>
              </a:rPr>
              <a:t>Single locus (HWE):  </a:t>
            </a:r>
            <a:r>
              <a:rPr lang="it-IT" sz="3000" dirty="0" err="1">
                <a:latin typeface="+mn-lt"/>
              </a:rPr>
              <a:t>Letting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A </a:t>
            </a:r>
            <a:r>
              <a:rPr lang="it-IT" sz="3000" dirty="0">
                <a:latin typeface="+mn-lt"/>
              </a:rPr>
              <a:t>and </a:t>
            </a:r>
            <a:r>
              <a:rPr lang="it-IT" sz="3000" dirty="0" smtClean="0">
                <a:latin typeface="+mn-lt"/>
              </a:rPr>
              <a:t>a designate </a:t>
            </a:r>
            <a:r>
              <a:rPr lang="it-IT" sz="3000" dirty="0" err="1">
                <a:latin typeface="+mn-lt"/>
              </a:rPr>
              <a:t>alleles</a:t>
            </a:r>
            <a:r>
              <a:rPr lang="it-IT" sz="3000" dirty="0">
                <a:latin typeface="+mn-lt"/>
              </a:rPr>
              <a:t> and </a:t>
            </a:r>
            <a:r>
              <a:rPr lang="it-IT" sz="3000" dirty="0" smtClean="0">
                <a:latin typeface="+mn-lt"/>
              </a:rPr>
              <a:t>p </a:t>
            </a:r>
            <a:r>
              <a:rPr lang="it-IT" sz="3000" dirty="0">
                <a:latin typeface="+mn-lt"/>
              </a:rPr>
              <a:t>and </a:t>
            </a:r>
            <a:r>
              <a:rPr lang="it-IT" sz="3000" dirty="0" smtClean="0">
                <a:latin typeface="+mn-lt"/>
              </a:rPr>
              <a:t>p their </a:t>
            </a:r>
            <a:r>
              <a:rPr lang="it-IT" sz="3000" dirty="0" err="1">
                <a:latin typeface="+mn-lt"/>
              </a:rPr>
              <a:t>frequencies</a:t>
            </a:r>
            <a:r>
              <a:rPr lang="it-IT" sz="3000" dirty="0">
                <a:latin typeface="+mn-lt"/>
              </a:rPr>
              <a:t> in the </a:t>
            </a:r>
            <a:r>
              <a:rPr lang="it-IT" sz="3000" dirty="0" err="1">
                <a:latin typeface="+mn-lt"/>
              </a:rPr>
              <a:t>population</a:t>
            </a:r>
            <a:r>
              <a:rPr lang="it-IT" sz="3000" dirty="0">
                <a:latin typeface="+mn-lt"/>
              </a:rPr>
              <a:t>, </a:t>
            </a:r>
            <a:r>
              <a:rPr lang="it-IT" sz="3000" dirty="0" err="1" smtClean="0">
                <a:latin typeface="+mn-lt"/>
              </a:rPr>
              <a:t>we</a:t>
            </a:r>
            <a:r>
              <a:rPr lang="it-IT" sz="3000" dirty="0" smtClean="0">
                <a:latin typeface="+mn-lt"/>
              </a:rPr>
              <a:t> predicts </a:t>
            </a:r>
            <a:r>
              <a:rPr lang="it-IT" sz="3000" dirty="0" err="1">
                <a:latin typeface="+mn-lt"/>
              </a:rPr>
              <a:t>that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err="1">
                <a:latin typeface="+mn-lt"/>
              </a:rPr>
              <a:t>genotype</a:t>
            </a:r>
            <a:r>
              <a:rPr lang="it-IT" sz="3000" dirty="0">
                <a:latin typeface="+mn-lt"/>
              </a:rPr>
              <a:t> proportions </a:t>
            </a:r>
            <a:r>
              <a:rPr lang="it-IT" sz="3000" dirty="0" smtClean="0">
                <a:latin typeface="+mn-lt"/>
              </a:rPr>
              <a:t>are: </a:t>
            </a:r>
          </a:p>
          <a:p>
            <a:pPr algn="just"/>
            <a:r>
              <a:rPr lang="it-IT" sz="3000" dirty="0" err="1" smtClean="0">
                <a:latin typeface="+mn-lt"/>
              </a:rPr>
              <a:t>Homozygotes</a:t>
            </a:r>
            <a:r>
              <a:rPr lang="it-IT" sz="3000" dirty="0">
                <a:latin typeface="+mn-lt"/>
              </a:rPr>
              <a:t>: </a:t>
            </a:r>
            <a:r>
              <a:rPr lang="it-IT" sz="3000" dirty="0" smtClean="0">
                <a:latin typeface="+mn-lt"/>
              </a:rPr>
              <a:t>P(AA), (aa) </a:t>
            </a:r>
            <a:r>
              <a:rPr lang="it-IT" sz="3000" dirty="0">
                <a:latin typeface="+mn-lt"/>
              </a:rPr>
              <a:t>= </a:t>
            </a:r>
            <a:r>
              <a:rPr lang="it-IT" sz="3000" dirty="0" smtClean="0">
                <a:latin typeface="+mn-lt"/>
              </a:rPr>
              <a:t>p</a:t>
            </a:r>
            <a:r>
              <a:rPr lang="it-IT" sz="2400" dirty="0" smtClean="0">
                <a:latin typeface="+mn-lt"/>
              </a:rPr>
              <a:t>2</a:t>
            </a:r>
          </a:p>
          <a:p>
            <a:pPr algn="just"/>
            <a:r>
              <a:rPr lang="it-IT" sz="3000" dirty="0" err="1" smtClean="0">
                <a:latin typeface="+mn-lt"/>
              </a:rPr>
              <a:t>Heterozygotes</a:t>
            </a:r>
            <a:r>
              <a:rPr lang="it-IT" sz="3000" dirty="0">
                <a:latin typeface="+mn-lt"/>
              </a:rPr>
              <a:t>: </a:t>
            </a:r>
            <a:r>
              <a:rPr lang="it-IT" sz="3000" dirty="0" smtClean="0">
                <a:latin typeface="+mn-lt"/>
              </a:rPr>
              <a:t>P(Aa) </a:t>
            </a:r>
            <a:r>
              <a:rPr lang="it-IT" sz="3000" dirty="0">
                <a:latin typeface="+mn-lt"/>
              </a:rPr>
              <a:t>= </a:t>
            </a:r>
            <a:r>
              <a:rPr lang="it-IT" sz="3000" dirty="0" smtClean="0">
                <a:latin typeface="+mn-lt"/>
              </a:rPr>
              <a:t>2pq</a:t>
            </a:r>
            <a:endParaRPr lang="it-IT" sz="3000" dirty="0">
              <a:latin typeface="+mn-lt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9900" y="1"/>
            <a:ext cx="11036300" cy="1041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200" b="1" dirty="0" smtClean="0"/>
              <a:t> con gli </a:t>
            </a:r>
            <a:r>
              <a:rPr lang="it-IT" sz="3200" b="1" dirty="0" err="1" smtClean="0"/>
              <a:t>STRs</a:t>
            </a:r>
            <a:r>
              <a:rPr lang="it-IT" sz="3200" b="1" dirty="0" smtClean="0"/>
              <a:t> (</a:t>
            </a:r>
            <a:r>
              <a:rPr lang="it-IT" sz="3200" b="1" dirty="0" err="1" smtClean="0"/>
              <a:t>microsatelliti</a:t>
            </a:r>
            <a:r>
              <a:rPr lang="it-IT" sz="3200" b="1" dirty="0" smtClean="0"/>
              <a:t>) del CODIS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498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9300" y="2967335"/>
            <a:ext cx="1057910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Principio di interscambio di </a:t>
            </a:r>
            <a:r>
              <a:rPr lang="it-IT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Locard</a:t>
            </a:r>
            <a:endParaRPr lang="it-IT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39700" y="333376"/>
            <a:ext cx="11595100" cy="11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200" dirty="0">
                <a:latin typeface="Times New Roman" panose="02020603050405020304" pitchFamily="18" charset="0"/>
              </a:rPr>
              <a:t>TEORIA DELL’INTERSCAMBIO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 </a:t>
            </a:r>
            <a:r>
              <a:rPr lang="it-IT" altLang="it-IT" sz="3200" dirty="0">
                <a:latin typeface="Times New Roman" panose="02020603050405020304" pitchFamily="18" charset="0"/>
              </a:rPr>
              <a:t>[</a:t>
            </a:r>
            <a:r>
              <a:rPr lang="it-IT" altLang="it-IT" sz="3200" dirty="0" err="1">
                <a:latin typeface="Times New Roman" panose="02020603050405020304" pitchFamily="18" charset="0"/>
              </a:rPr>
              <a:t>Locard</a:t>
            </a:r>
            <a:r>
              <a:rPr lang="it-IT" altLang="it-IT" sz="3200" dirty="0">
                <a:latin typeface="Times New Roman" panose="02020603050405020304" pitchFamily="18" charset="0"/>
              </a:rPr>
              <a:t>, 1923-1930]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424113" y="5013325"/>
            <a:ext cx="2303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Reo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681026" y="5184775"/>
            <a:ext cx="2303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Vittima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4368800" y="2159000"/>
            <a:ext cx="35235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altLang="it-IT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Luogo e cose</a:t>
            </a:r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3287714" y="3933825"/>
            <a:ext cx="3024187" cy="647700"/>
            <a:chOff x="1383" y="1570"/>
            <a:chExt cx="1905" cy="408"/>
          </a:xfrm>
        </p:grpSpPr>
        <p:sp>
          <p:nvSpPr>
            <p:cNvPr id="86039" name="AutoShape 23"/>
            <p:cNvSpPr>
              <a:spLocks noChangeArrowheads="1"/>
            </p:cNvSpPr>
            <p:nvPr/>
          </p:nvSpPr>
          <p:spPr bwMode="auto">
            <a:xfrm rot="8305198">
              <a:off x="1383" y="1570"/>
              <a:ext cx="1905" cy="408"/>
            </a:xfrm>
            <a:prstGeom prst="leftRightArrow">
              <a:avLst>
                <a:gd name="adj1" fmla="val 50000"/>
                <a:gd name="adj2" fmla="val 93382"/>
              </a:avLst>
            </a:prstGeom>
            <a:gradFill rotWithShape="1">
              <a:gsLst>
                <a:gs pos="0">
                  <a:srgbClr val="000099">
                    <a:gamma/>
                    <a:shade val="0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it-IT" altLang="it-IT">
                <a:solidFill>
                  <a:srgbClr val="0000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6040" name="Text Box 24"/>
            <p:cNvSpPr txBox="1">
              <a:spLocks noChangeArrowheads="1"/>
            </p:cNvSpPr>
            <p:nvPr/>
          </p:nvSpPr>
          <p:spPr bwMode="auto">
            <a:xfrm rot="-24075870">
              <a:off x="2043" y="1640"/>
              <a:ext cx="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dirty="0">
                  <a:solidFill>
                    <a:schemeClr val="bg1"/>
                  </a:solidFill>
                  <a:latin typeface="Tahoma" panose="020B0604030504040204" pitchFamily="34" charset="0"/>
                </a:rPr>
                <a:t>Tracce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 rot="4941762">
            <a:off x="5988844" y="3969544"/>
            <a:ext cx="3024188" cy="647700"/>
            <a:chOff x="1383" y="1570"/>
            <a:chExt cx="1905" cy="408"/>
          </a:xfrm>
        </p:grpSpPr>
        <p:sp>
          <p:nvSpPr>
            <p:cNvPr id="86043" name="AutoShape 27"/>
            <p:cNvSpPr>
              <a:spLocks noChangeArrowheads="1"/>
            </p:cNvSpPr>
            <p:nvPr/>
          </p:nvSpPr>
          <p:spPr bwMode="auto">
            <a:xfrm rot="8305198">
              <a:off x="1383" y="1570"/>
              <a:ext cx="1905" cy="408"/>
            </a:xfrm>
            <a:prstGeom prst="leftRightArrow">
              <a:avLst>
                <a:gd name="adj1" fmla="val 50000"/>
                <a:gd name="adj2" fmla="val 93382"/>
              </a:avLst>
            </a:prstGeom>
            <a:gradFill rotWithShape="1">
              <a:gsLst>
                <a:gs pos="0">
                  <a:srgbClr val="000099">
                    <a:gamma/>
                    <a:shade val="0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it-IT" altLang="it-IT">
                <a:solidFill>
                  <a:srgbClr val="0000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 rot="-24075870">
              <a:off x="2043" y="1640"/>
              <a:ext cx="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dirty="0">
                  <a:solidFill>
                    <a:schemeClr val="bg1"/>
                  </a:solidFill>
                  <a:latin typeface="Tahoma" panose="020B0604030504040204" pitchFamily="34" charset="0"/>
                </a:rPr>
                <a:t>Tracce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 rot="2502271">
            <a:off x="4656139" y="5156200"/>
            <a:ext cx="3024187" cy="647700"/>
            <a:chOff x="1383" y="1570"/>
            <a:chExt cx="1905" cy="408"/>
          </a:xfrm>
        </p:grpSpPr>
        <p:sp>
          <p:nvSpPr>
            <p:cNvPr id="86046" name="AutoShape 30"/>
            <p:cNvSpPr>
              <a:spLocks noChangeArrowheads="1"/>
            </p:cNvSpPr>
            <p:nvPr/>
          </p:nvSpPr>
          <p:spPr bwMode="auto">
            <a:xfrm rot="8305198">
              <a:off x="1383" y="1570"/>
              <a:ext cx="1905" cy="408"/>
            </a:xfrm>
            <a:prstGeom prst="leftRightArrow">
              <a:avLst>
                <a:gd name="adj1" fmla="val 50000"/>
                <a:gd name="adj2" fmla="val 93382"/>
              </a:avLst>
            </a:prstGeom>
            <a:gradFill rotWithShape="1">
              <a:gsLst>
                <a:gs pos="0">
                  <a:srgbClr val="000099">
                    <a:gamma/>
                    <a:shade val="0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it-IT" altLang="it-IT">
                <a:solidFill>
                  <a:srgbClr val="0000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 rot="-24075870">
              <a:off x="2043" y="1640"/>
              <a:ext cx="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dirty="0">
                  <a:solidFill>
                    <a:schemeClr val="bg1"/>
                  </a:solidFill>
                  <a:latin typeface="Tahoma" panose="020B0604030504040204" pitchFamily="34" charset="0"/>
                </a:rPr>
                <a:t>Tracce</a:t>
              </a:r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482" y="2458566"/>
            <a:ext cx="2276737" cy="156190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791" y="2330767"/>
            <a:ext cx="1872119" cy="21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  <p:bldP spid="86031" grpId="0"/>
      <p:bldP spid="86032" grpId="0"/>
      <p:bldP spid="860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158</TotalTime>
  <Words>2079</Words>
  <Application>Microsoft Office PowerPoint</Application>
  <PresentationFormat>Widescreen</PresentationFormat>
  <Paragraphs>365</Paragraphs>
  <Slides>65</Slides>
  <Notes>10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77" baseType="lpstr">
      <vt:lpstr>ＭＳ Ｐゴシック</vt:lpstr>
      <vt:lpstr>Arial</vt:lpstr>
      <vt:lpstr>Arial Black</vt:lpstr>
      <vt:lpstr>Calibri</vt:lpstr>
      <vt:lpstr>Comic Sans MS</vt:lpstr>
      <vt:lpstr>Georgia Pro</vt:lpstr>
      <vt:lpstr>Gill Sans</vt:lpstr>
      <vt:lpstr>Tahoma</vt:lpstr>
      <vt:lpstr>Times New Roman</vt:lpstr>
      <vt:lpstr>Wingdings</vt:lpstr>
      <vt:lpstr>ヒラギノ角ゴ ProN W3</vt:lpstr>
      <vt:lpstr>Legno</vt:lpstr>
      <vt:lpstr>ESEMPI di domande per facilitare la preparazione dell’esame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con gli STRs (microsatelliti) del CODIS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Microsatelliti (STRs o SSR –Short tandem repeat o Simple sequence repeat) (Edwards et al. 1991)</vt:lpstr>
      <vt:lpstr>Il microsatellite 'ideale'  (scienze forensi)</vt:lpstr>
      <vt:lpstr>Presentazione standard di PowerPoint</vt:lpstr>
      <vt:lpstr>Presentazione standard di PowerPoint</vt:lpstr>
      <vt:lpstr>Presentazione standard di PowerPoint</vt:lpstr>
      <vt:lpstr>PROFILO DEL DNA</vt:lpstr>
      <vt:lpstr>Presentazione standard di PowerPoint</vt:lpstr>
      <vt:lpstr> con gli STRs (microsatelliti) del CODIS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Short Tandem Repeat (STR) Typing</vt:lpstr>
      <vt:lpstr>1)Estrazione 2) quantificazione del DNA 3) PCR multiplex  4) utilizzo di più sonde fluorescenti (fluorofori) 5) Separazione dei prodotti di PCR mediante  elettroforesi capillare (elettroferogramma) 6) Interpretazione del dato grezzo</vt:lpstr>
      <vt:lpstr>Presentazione standard di PowerPoint</vt:lpstr>
      <vt:lpstr>Presentazione standard di PowerPoint</vt:lpstr>
      <vt:lpstr>La tipizzazione degli alleli degli alleli STR avviene tramite sotware specifici e viene  effettuata comparando il campione a un  ladder allelico</vt:lpstr>
      <vt:lpstr>Presentazione standard di PowerPoint</vt:lpstr>
      <vt:lpstr>Presentazione standard di PowerPoint</vt:lpstr>
      <vt:lpstr>Singola fonte originata da un solo individuo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Random Match Probability (RMP)</vt:lpstr>
      <vt:lpstr>Random match probability (RMP)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Polimorfismi del DNA mitocondriale</vt:lpstr>
      <vt:lpstr>Presentazione standard di PowerPoint</vt:lpstr>
      <vt:lpstr>Metodo usato da Gill et al. (Nature Genetics, 1994 6, 130-135):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Test di paternità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Probabilità di paternità (W)</vt:lpstr>
      <vt:lpstr>Probabilità di paternità (PP)</vt:lpstr>
      <vt:lpstr>Probabilità di paternità (W)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ESEMPIO DI DOMANDE per la preparazione all’esame</dc:title>
  <dc:creator>HP</dc:creator>
  <cp:lastModifiedBy>HP</cp:lastModifiedBy>
  <cp:revision>45</cp:revision>
  <dcterms:created xsi:type="dcterms:W3CDTF">2020-05-04T07:22:21Z</dcterms:created>
  <dcterms:modified xsi:type="dcterms:W3CDTF">2020-05-05T05:55:39Z</dcterms:modified>
</cp:coreProperties>
</file>