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73"/>
  </p:notesMasterIdLst>
  <p:sldIdLst>
    <p:sldId id="640" r:id="rId2"/>
    <p:sldId id="864" r:id="rId3"/>
    <p:sldId id="641" r:id="rId4"/>
    <p:sldId id="865" r:id="rId5"/>
    <p:sldId id="666" r:id="rId6"/>
    <p:sldId id="833" r:id="rId7"/>
    <p:sldId id="684" r:id="rId8"/>
    <p:sldId id="701" r:id="rId9"/>
    <p:sldId id="784" r:id="rId10"/>
    <p:sldId id="832" r:id="rId11"/>
    <p:sldId id="866" r:id="rId12"/>
    <p:sldId id="870" r:id="rId13"/>
    <p:sldId id="868" r:id="rId14"/>
    <p:sldId id="867" r:id="rId15"/>
    <p:sldId id="786" r:id="rId16"/>
    <p:sldId id="824" r:id="rId17"/>
    <p:sldId id="869" r:id="rId18"/>
    <p:sldId id="871" r:id="rId19"/>
    <p:sldId id="822" r:id="rId20"/>
    <p:sldId id="854" r:id="rId21"/>
    <p:sldId id="853" r:id="rId22"/>
    <p:sldId id="785" r:id="rId23"/>
    <p:sldId id="834" r:id="rId24"/>
    <p:sldId id="835" r:id="rId25"/>
    <p:sldId id="678" r:id="rId26"/>
    <p:sldId id="679" r:id="rId27"/>
    <p:sldId id="680" r:id="rId28"/>
    <p:sldId id="681" r:id="rId29"/>
    <p:sldId id="861" r:id="rId30"/>
    <p:sldId id="687" r:id="rId31"/>
    <p:sldId id="814" r:id="rId32"/>
    <p:sldId id="816" r:id="rId33"/>
    <p:sldId id="830" r:id="rId34"/>
    <p:sldId id="815" r:id="rId35"/>
    <p:sldId id="789" r:id="rId36"/>
    <p:sldId id="862" r:id="rId37"/>
    <p:sldId id="810" r:id="rId38"/>
    <p:sldId id="839" r:id="rId39"/>
    <p:sldId id="796" r:id="rId40"/>
    <p:sldId id="801" r:id="rId41"/>
    <p:sldId id="792" r:id="rId42"/>
    <p:sldId id="797" r:id="rId43"/>
    <p:sldId id="837" r:id="rId44"/>
    <p:sldId id="875" r:id="rId45"/>
    <p:sldId id="738" r:id="rId46"/>
    <p:sldId id="889" r:id="rId47"/>
    <p:sldId id="883" r:id="rId48"/>
    <p:sldId id="884" r:id="rId49"/>
    <p:sldId id="885" r:id="rId50"/>
    <p:sldId id="696" r:id="rId51"/>
    <p:sldId id="887" r:id="rId52"/>
    <p:sldId id="979" r:id="rId53"/>
    <p:sldId id="888" r:id="rId54"/>
    <p:sldId id="879" r:id="rId55"/>
    <p:sldId id="880" r:id="rId56"/>
    <p:sldId id="881" r:id="rId57"/>
    <p:sldId id="882" r:id="rId58"/>
    <p:sldId id="890" r:id="rId59"/>
    <p:sldId id="891" r:id="rId60"/>
    <p:sldId id="743" r:id="rId61"/>
    <p:sldId id="742" r:id="rId62"/>
    <p:sldId id="744" r:id="rId63"/>
    <p:sldId id="745" r:id="rId64"/>
    <p:sldId id="748" r:id="rId65"/>
    <p:sldId id="693" r:id="rId66"/>
    <p:sldId id="772" r:id="rId67"/>
    <p:sldId id="773" r:id="rId68"/>
    <p:sldId id="876" r:id="rId69"/>
    <p:sldId id="877" r:id="rId70"/>
    <p:sldId id="978" r:id="rId71"/>
    <p:sldId id="984" r:id="rId72"/>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6433" autoAdjust="0"/>
  </p:normalViewPr>
  <p:slideViewPr>
    <p:cSldViewPr>
      <p:cViewPr varScale="1">
        <p:scale>
          <a:sx n="75" d="100"/>
          <a:sy n="75" d="100"/>
        </p:scale>
        <p:origin x="936" y="6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21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126EC09-38F4-4A3D-8219-C08ADFE13D1D}" type="datetimeFigureOut">
              <a:rPr lang="it-IT" smtClean="0"/>
              <a:t>19/03/2020</a:t>
            </a:fld>
            <a:endParaRPr lang="it-IT"/>
          </a:p>
        </p:txBody>
      </p:sp>
      <p:sp>
        <p:nvSpPr>
          <p:cNvPr id="4" name="Segnaposto immagin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92C378C-C804-4628-9D0A-6EB1B952686E}" type="slidenum">
              <a:rPr lang="it-IT" smtClean="0"/>
              <a:t>‹N›</a:t>
            </a:fld>
            <a:endParaRPr lang="it-IT"/>
          </a:p>
        </p:txBody>
      </p:sp>
    </p:spTree>
    <p:extLst>
      <p:ext uri="{BB962C8B-B14F-4D97-AF65-F5344CB8AC3E}">
        <p14:creationId xmlns:p14="http://schemas.microsoft.com/office/powerpoint/2010/main" val="231086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Futura" pitchFamily="96" charset="0"/>
              </a:defRPr>
            </a:lvl1pPr>
            <a:lvl2pPr marL="742950" indent="-285750">
              <a:defRPr sz="2400">
                <a:solidFill>
                  <a:schemeClr val="tx1"/>
                </a:solidFill>
                <a:latin typeface="Futura" pitchFamily="96" charset="0"/>
              </a:defRPr>
            </a:lvl2pPr>
            <a:lvl3pPr marL="1143000" indent="-228600">
              <a:defRPr sz="2400">
                <a:solidFill>
                  <a:schemeClr val="tx1"/>
                </a:solidFill>
                <a:latin typeface="Futura" pitchFamily="96" charset="0"/>
              </a:defRPr>
            </a:lvl3pPr>
            <a:lvl4pPr marL="1600200" indent="-228600">
              <a:defRPr sz="2400">
                <a:solidFill>
                  <a:schemeClr val="tx1"/>
                </a:solidFill>
                <a:latin typeface="Futura" pitchFamily="96" charset="0"/>
              </a:defRPr>
            </a:lvl4pPr>
            <a:lvl5pPr marL="2057400" indent="-228600">
              <a:defRPr sz="2400">
                <a:solidFill>
                  <a:schemeClr val="tx1"/>
                </a:solidFill>
                <a:latin typeface="Futura" pitchFamily="96" charset="0"/>
              </a:defRPr>
            </a:lvl5pPr>
            <a:lvl6pPr marL="2514600" indent="-228600" eaLnBrk="0" fontAlgn="base" hangingPunct="0">
              <a:spcBef>
                <a:spcPct val="0"/>
              </a:spcBef>
              <a:spcAft>
                <a:spcPct val="0"/>
              </a:spcAft>
              <a:defRPr sz="2400">
                <a:solidFill>
                  <a:schemeClr val="tx1"/>
                </a:solidFill>
                <a:latin typeface="Futura" pitchFamily="96" charset="0"/>
              </a:defRPr>
            </a:lvl6pPr>
            <a:lvl7pPr marL="2971800" indent="-228600" eaLnBrk="0" fontAlgn="base" hangingPunct="0">
              <a:spcBef>
                <a:spcPct val="0"/>
              </a:spcBef>
              <a:spcAft>
                <a:spcPct val="0"/>
              </a:spcAft>
              <a:defRPr sz="2400">
                <a:solidFill>
                  <a:schemeClr val="tx1"/>
                </a:solidFill>
                <a:latin typeface="Futura" pitchFamily="96" charset="0"/>
              </a:defRPr>
            </a:lvl7pPr>
            <a:lvl8pPr marL="3429000" indent="-228600" eaLnBrk="0" fontAlgn="base" hangingPunct="0">
              <a:spcBef>
                <a:spcPct val="0"/>
              </a:spcBef>
              <a:spcAft>
                <a:spcPct val="0"/>
              </a:spcAft>
              <a:defRPr sz="2400">
                <a:solidFill>
                  <a:schemeClr val="tx1"/>
                </a:solidFill>
                <a:latin typeface="Futura" pitchFamily="96" charset="0"/>
              </a:defRPr>
            </a:lvl8pPr>
            <a:lvl9pPr marL="3886200" indent="-228600" eaLnBrk="0" fontAlgn="base" hangingPunct="0">
              <a:spcBef>
                <a:spcPct val="0"/>
              </a:spcBef>
              <a:spcAft>
                <a:spcPct val="0"/>
              </a:spcAft>
              <a:defRPr sz="2400">
                <a:solidFill>
                  <a:schemeClr val="tx1"/>
                </a:solidFill>
                <a:latin typeface="Futura" pitchFamily="96" charset="0"/>
              </a:defRPr>
            </a:lvl9pPr>
          </a:lstStyle>
          <a:p>
            <a:fld id="{F345D585-4A0C-4F98-87AF-05D5D1555EA4}" type="slidenum">
              <a:rPr lang="en-US" altLang="it-IT" sz="1200"/>
              <a:pPr/>
              <a:t>5</a:t>
            </a:fld>
            <a:endParaRPr lang="en-US" altLang="it-IT"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350854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22671-9F89-42B4-BD99-49B6BD1B9D05}" type="slidenum">
              <a:rPr lang="en-US" altLang="it-IT"/>
              <a:pPr/>
              <a:t>13</a:t>
            </a:fld>
            <a:endParaRPr lang="en-US" altLang="it-IT"/>
          </a:p>
        </p:txBody>
      </p:sp>
      <p:sp>
        <p:nvSpPr>
          <p:cNvPr id="27650" name="Rectangle 2"/>
          <p:cNvSpPr>
            <a:spLocks noGrp="1" noRot="1" noChangeAspect="1" noChangeArrowheads="1" noTextEdit="1"/>
          </p:cNvSpPr>
          <p:nvPr>
            <p:ph type="sldImg"/>
          </p:nvPr>
        </p:nvSpPr>
        <p:spPr>
          <a:xfrm>
            <a:off x="1144588" y="685800"/>
            <a:ext cx="4570412" cy="3427413"/>
          </a:xfrm>
          <a:ln/>
        </p:spPr>
      </p:sp>
      <p:sp>
        <p:nvSpPr>
          <p:cNvPr id="2765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72045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1400">
                <a:solidFill>
                  <a:schemeClr val="tx1"/>
                </a:solidFill>
                <a:latin typeface="Helvetica" panose="020B0604020202020204" pitchFamily="34" charset="0"/>
                <a:ea typeface="ＭＳ Ｐゴシック" panose="020B0600070205080204" pitchFamily="34" charset="-128"/>
              </a:defRPr>
            </a:lvl2pPr>
            <a:lvl3pPr eaLnBrk="0" hangingPunct="0">
              <a:defRPr sz="1400">
                <a:solidFill>
                  <a:schemeClr val="tx1"/>
                </a:solidFill>
                <a:latin typeface="Helvetica" panose="020B0604020202020204" pitchFamily="34" charset="0"/>
                <a:ea typeface="ＭＳ Ｐゴシック" panose="020B0600070205080204" pitchFamily="34" charset="-128"/>
              </a:defRPr>
            </a:lvl3pPr>
            <a:lvl4pPr eaLnBrk="0" hangingPunct="0">
              <a:defRPr sz="1400">
                <a:solidFill>
                  <a:schemeClr val="tx1"/>
                </a:solidFill>
                <a:latin typeface="Helvetica" panose="020B0604020202020204" pitchFamily="34" charset="0"/>
                <a:ea typeface="ＭＳ Ｐゴシック" panose="020B0600070205080204" pitchFamily="34" charset="-128"/>
              </a:defRPr>
            </a:lvl4pPr>
            <a:lvl5pPr eaLnBrk="0" hangingPunct="0">
              <a:defRPr sz="1400">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9pPr>
          </a:lstStyle>
          <a:p>
            <a:fld id="{2E2D919D-46FD-4151-9D6C-5FDD9BEE08EB}" type="slidenum">
              <a:rPr lang="en-US" altLang="it-IT" sz="1200">
                <a:latin typeface="Times" panose="02020603050405020304" pitchFamily="18" charset="0"/>
              </a:rPr>
              <a:pPr/>
              <a:t>20</a:t>
            </a:fld>
            <a:endParaRPr lang="en-US" altLang="it-IT" sz="1200">
              <a:latin typeface="Times" panose="02020603050405020304" pitchFamily="18" charset="0"/>
            </a:endParaRPr>
          </a:p>
        </p:txBody>
      </p:sp>
      <p:sp>
        <p:nvSpPr>
          <p:cNvPr id="34819" name="Rectangle 2"/>
          <p:cNvSpPr>
            <a:spLocks noGrp="1" noRot="1" noChangeAspect="1" noChangeArrowheads="1"/>
          </p:cNvSpPr>
          <p:nvPr>
            <p:ph type="sldImg"/>
          </p:nvPr>
        </p:nvSpPr>
        <p:spPr>
          <a:xfrm>
            <a:off x="1130300" y="674688"/>
            <a:ext cx="4597400" cy="3448050"/>
          </a:xfrm>
          <a:solidFill>
            <a:srgbClr val="FFFFFF"/>
          </a:solidFill>
          <a:ln/>
        </p:spPr>
      </p:sp>
      <p:sp>
        <p:nvSpPr>
          <p:cNvPr id="34820" name="Rectangle 3"/>
          <p:cNvSpPr>
            <a:spLocks noGrp="1" noChangeArrowheads="1"/>
          </p:cNvSpPr>
          <p:nvPr>
            <p:ph type="body" idx="1"/>
          </p:nvPr>
        </p:nvSpPr>
        <p:spPr>
          <a:xfrm>
            <a:off x="914400" y="4346575"/>
            <a:ext cx="5029200" cy="4122738"/>
          </a:xfrm>
          <a:solidFill>
            <a:srgbClr val="FFFFFF"/>
          </a:solidFill>
          <a:ln>
            <a:solidFill>
              <a:srgbClr val="000000"/>
            </a:solidFill>
          </a:ln>
        </p:spPr>
        <p:txBody>
          <a:bodyPr/>
          <a:lstStyle/>
          <a:p>
            <a:pPr eaLnBrk="1" hangingPunct="1"/>
            <a:endParaRPr lang="it-IT" altLang="it-IT"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5806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15B6F372-F868-40A1-B73B-60607195BEA0}" type="slidenum">
              <a:rPr lang="it-IT" altLang="it-IT">
                <a:latin typeface="Arial" panose="020B0604020202020204" pitchFamily="34" charset="0"/>
              </a:rPr>
              <a:pPr/>
              <a:t>23</a:t>
            </a:fld>
            <a:endParaRPr lang="it-IT" altLang="it-IT">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165887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92C378C-C804-4628-9D0A-6EB1B952686E}" type="slidenum">
              <a:rPr lang="it-IT" smtClean="0"/>
              <a:t>26</a:t>
            </a:fld>
            <a:endParaRPr lang="it-IT"/>
          </a:p>
        </p:txBody>
      </p:sp>
    </p:spTree>
    <p:extLst>
      <p:ext uri="{BB962C8B-B14F-4D97-AF65-F5344CB8AC3E}">
        <p14:creationId xmlns:p14="http://schemas.microsoft.com/office/powerpoint/2010/main" val="169760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EC0C8-C49E-425F-B28F-0062FDA717B5}" type="slidenum">
              <a:rPr lang="en-US" altLang="it-IT"/>
              <a:pPr/>
              <a:t>33</a:t>
            </a:fld>
            <a:endParaRPr lang="en-US" altLang="it-IT"/>
          </a:p>
        </p:txBody>
      </p:sp>
      <p:sp>
        <p:nvSpPr>
          <p:cNvPr id="258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8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ltLang="it-IT"/>
          </a:p>
        </p:txBody>
      </p:sp>
    </p:spTree>
    <p:extLst>
      <p:ext uri="{BB962C8B-B14F-4D97-AF65-F5344CB8AC3E}">
        <p14:creationId xmlns:p14="http://schemas.microsoft.com/office/powerpoint/2010/main" val="306222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9B03FB-C690-4702-A07C-9773B7BFAC2A}" type="slidenum">
              <a:rPr lang="en-US" altLang="it-IT"/>
              <a:pPr/>
              <a:t>35</a:t>
            </a:fld>
            <a:endParaRPr lang="en-US" altLang="it-IT"/>
          </a:p>
        </p:txBody>
      </p:sp>
      <p:sp>
        <p:nvSpPr>
          <p:cNvPr id="416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0" hangingPunct="0"/>
            <a:fld id="{4F61AC8E-8455-4B43-AA4F-66EC6D0A9CE9}" type="slidenum">
              <a:rPr lang="en-US" altLang="it-IT" sz="1200">
                <a:latin typeface="Times" panose="02020603050405020304" pitchFamily="18" charset="0"/>
              </a:rPr>
              <a:pPr algn="r" eaLnBrk="0" hangingPunct="0"/>
              <a:t>35</a:t>
            </a:fld>
            <a:endParaRPr lang="en-US" altLang="it-IT" sz="1200">
              <a:latin typeface="Times" panose="02020603050405020304" pitchFamily="18" charset="0"/>
            </a:endParaRPr>
          </a:p>
        </p:txBody>
      </p:sp>
      <p:sp>
        <p:nvSpPr>
          <p:cNvPr id="4167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67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it-IT"/>
              <a:t>07_03.jpg</a:t>
            </a:r>
          </a:p>
        </p:txBody>
      </p:sp>
    </p:spTree>
    <p:extLst>
      <p:ext uri="{BB962C8B-B14F-4D97-AF65-F5344CB8AC3E}">
        <p14:creationId xmlns:p14="http://schemas.microsoft.com/office/powerpoint/2010/main" val="148106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DFFE6-3F00-45CD-A655-3E0F43882652}" type="slidenum">
              <a:rPr lang="en-US" altLang="it-IT"/>
              <a:pPr/>
              <a:t>41</a:t>
            </a:fld>
            <a:endParaRPr lang="en-US" altLang="it-IT"/>
          </a:p>
        </p:txBody>
      </p:sp>
      <p:sp>
        <p:nvSpPr>
          <p:cNvPr id="262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ltLang="it-IT"/>
          </a:p>
        </p:txBody>
      </p:sp>
    </p:spTree>
    <p:extLst>
      <p:ext uri="{BB962C8B-B14F-4D97-AF65-F5344CB8AC3E}">
        <p14:creationId xmlns:p14="http://schemas.microsoft.com/office/powerpoint/2010/main" val="304393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92C378C-C804-4628-9D0A-6EB1B952686E}" type="slidenum">
              <a:rPr lang="it-IT" smtClean="0"/>
              <a:t>48</a:t>
            </a:fld>
            <a:endParaRPr lang="it-IT"/>
          </a:p>
        </p:txBody>
      </p:sp>
    </p:spTree>
    <p:extLst>
      <p:ext uri="{BB962C8B-B14F-4D97-AF65-F5344CB8AC3E}">
        <p14:creationId xmlns:p14="http://schemas.microsoft.com/office/powerpoint/2010/main" val="200400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01554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0101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44541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88367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43913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40936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D8BD707-D9CF-40AE-B4C6-C98DA3205C09}" type="datetimeFigureOut">
              <a:rPr lang="en-US" smtClean="0"/>
              <a:t>3/19/2020</a:t>
            </a:fld>
            <a:endParaRPr lang="en-US"/>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293871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D8BD707-D9CF-40AE-B4C6-C98DA3205C09}" type="datetimeFigureOut">
              <a:rPr lang="en-US" smtClean="0"/>
              <a:t>3/19/2020</a:t>
            </a:fld>
            <a:endParaRPr lang="en-US"/>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342202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D8BD707-D9CF-40AE-B4C6-C98DA3205C09}" type="datetimeFigureOut">
              <a:rPr lang="en-US" smtClean="0"/>
              <a:t>3/19/2020</a:t>
            </a:fld>
            <a:endParaRPr lang="en-US"/>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144041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4DA9B79-BC42-4B26-A554-6DE0DAB57CD3}" type="datetimeFigureOut">
              <a:rPr lang="it-IT" smtClean="0"/>
              <a:t>19/03/2020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C25C96-A290-4CA9-BA84-61466D363593}" type="slidenum">
              <a:rPr lang="it-IT" smtClean="0"/>
              <a:t>‹N›</a:t>
            </a:fld>
            <a:endParaRPr lang="it-IT"/>
          </a:p>
        </p:txBody>
      </p:sp>
    </p:spTree>
    <p:extLst>
      <p:ext uri="{BB962C8B-B14F-4D97-AF65-F5344CB8AC3E}">
        <p14:creationId xmlns:p14="http://schemas.microsoft.com/office/powerpoint/2010/main" val="165109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1FBE76-177C-43EA-A49A-DEAC400F7078}" type="datetimeFigureOut">
              <a:rPr lang="it-IT" smtClean="0"/>
              <a:t>19/03/2020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0EEC061-CD2D-4E4A-B7A2-7BCFC376D835}" type="slidenum">
              <a:rPr lang="it-IT" smtClean="0"/>
              <a:t>‹N›</a:t>
            </a:fld>
            <a:endParaRPr lang="it-IT"/>
          </a:p>
        </p:txBody>
      </p:sp>
    </p:spTree>
    <p:extLst>
      <p:ext uri="{BB962C8B-B14F-4D97-AF65-F5344CB8AC3E}">
        <p14:creationId xmlns:p14="http://schemas.microsoft.com/office/powerpoint/2010/main" val="424724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D8BD707-D9CF-40AE-B4C6-C98DA3205C09}" type="datetimeFigureOut">
              <a:rPr lang="en-US" smtClean="0"/>
              <a:t>3/19/2020</a:t>
            </a:fld>
            <a:endParaRPr lang="en-US"/>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222889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D8BD707-D9CF-40AE-B4C6-C98DA3205C09}" type="datetimeFigureOut">
              <a:rPr lang="en-US" smtClean="0"/>
              <a:t>3/19/2020</a:t>
            </a:fld>
            <a:endParaRPr lang="en-US"/>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F15528-21DE-4FAA-801E-634DDDAF4B2B}" type="slidenum">
              <a:rPr lang="it-IT" smtClean="0"/>
              <a:t>‹N›</a:t>
            </a:fld>
            <a:endParaRPr lang="it-IT"/>
          </a:p>
        </p:txBody>
      </p:sp>
    </p:spTree>
    <p:extLst>
      <p:ext uri="{BB962C8B-B14F-4D97-AF65-F5344CB8AC3E}">
        <p14:creationId xmlns:p14="http://schemas.microsoft.com/office/powerpoint/2010/main" val="247995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3/19/2020</a:t>
            </a:fld>
            <a:endParaRPr lang="en-US"/>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it-IT" smtClean="0"/>
              <a:t>‹N›</a:t>
            </a:fld>
            <a:endParaRPr lang="it-IT"/>
          </a:p>
        </p:txBody>
      </p:sp>
    </p:spTree>
    <p:extLst>
      <p:ext uri="{BB962C8B-B14F-4D97-AF65-F5344CB8AC3E}">
        <p14:creationId xmlns:p14="http://schemas.microsoft.com/office/powerpoint/2010/main" val="302584945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imer3plus.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genomeup.com/Glossary/elettroforesi-capillare/"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nvitrogen.com/site/us/en/home/Products-and-Services/Applications/Human-Identification/globalfiler_str_kit.html"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romega.com/products/pm/genetic-identity/powerplex-fusion/"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2286000"/>
            <a:ext cx="8582025" cy="2123658"/>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marL="514350" indent="-514350" algn="just">
              <a:buFont typeface="+mj-lt"/>
              <a:buAutoNum type="arabicPeriod"/>
            </a:pPr>
            <a:r>
              <a:rPr lang="it-IT" altLang="it-IT" sz="2800" dirty="0" smtClean="0">
                <a:solidFill>
                  <a:srgbClr val="FF0000"/>
                </a:solidFill>
                <a:latin typeface="+mn-lt"/>
              </a:rPr>
              <a:t>Il </a:t>
            </a:r>
            <a:r>
              <a:rPr lang="it-IT" altLang="it-IT" sz="2800" dirty="0">
                <a:solidFill>
                  <a:srgbClr val="FF0000"/>
                </a:solidFill>
                <a:latin typeface="+mn-lt"/>
              </a:rPr>
              <a:t>sequenziamento a ciclo termico </a:t>
            </a:r>
            <a:r>
              <a:rPr lang="it-IT" altLang="it-IT" sz="2800" dirty="0" smtClean="0">
                <a:solidFill>
                  <a:srgbClr val="FF0000"/>
                </a:solidFill>
                <a:latin typeface="+mn-lt"/>
              </a:rPr>
              <a:t>(PCR </a:t>
            </a:r>
            <a:r>
              <a:rPr lang="it-IT" altLang="it-IT" sz="2800" dirty="0">
                <a:solidFill>
                  <a:srgbClr val="FF0000"/>
                </a:solidFill>
                <a:latin typeface="+mn-lt"/>
              </a:rPr>
              <a:t>asimmetrica)</a:t>
            </a:r>
          </a:p>
          <a:p>
            <a:pPr marL="457200" indent="-457200" algn="just">
              <a:buFont typeface="+mj-lt"/>
              <a:buAutoNum type="arabicPeriod"/>
            </a:pPr>
            <a:endParaRPr lang="it-IT" altLang="it-IT" sz="2400" dirty="0">
              <a:solidFill>
                <a:schemeClr val="tx1"/>
              </a:solidFill>
              <a:latin typeface="+mn-lt"/>
            </a:endParaRPr>
          </a:p>
          <a:p>
            <a:pPr marL="514350" indent="-514350" algn="just">
              <a:buFont typeface="+mj-lt"/>
              <a:buAutoNum type="arabicPeriod"/>
            </a:pPr>
            <a:r>
              <a:rPr lang="it-IT" altLang="it-IT" sz="2800" dirty="0">
                <a:solidFill>
                  <a:schemeClr val="tx1"/>
                </a:solidFill>
                <a:latin typeface="+mn-lt"/>
              </a:rPr>
              <a:t>Il sequenziamento automatizzato con marcatori fluorescenti</a:t>
            </a:r>
            <a:endParaRPr lang="it-IT" altLang="it-IT" sz="2400" dirty="0">
              <a:solidFill>
                <a:schemeClr val="tx1"/>
              </a:solidFill>
              <a:latin typeface="+mn-lt"/>
            </a:endParaRPr>
          </a:p>
          <a:p>
            <a:pPr algn="just"/>
            <a:endParaRPr lang="it-IT" altLang="it-IT" sz="2400" dirty="0">
              <a:latin typeface="+mn-lt"/>
            </a:endParaRPr>
          </a:p>
        </p:txBody>
      </p:sp>
      <p:sp>
        <p:nvSpPr>
          <p:cNvPr id="2" name="Rettangolo 1"/>
          <p:cNvSpPr/>
          <p:nvPr/>
        </p:nvSpPr>
        <p:spPr>
          <a:xfrm>
            <a:off x="862012" y="533400"/>
            <a:ext cx="7315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altLang="it-IT" sz="3200" b="1" dirty="0" smtClean="0"/>
              <a:t>Sequenziamento DNA secondo </a:t>
            </a:r>
            <a:r>
              <a:rPr lang="it-IT" altLang="it-IT" sz="3200" b="1" dirty="0" err="1" smtClean="0"/>
              <a:t>Sanger</a:t>
            </a:r>
            <a:endParaRPr lang="it-IT" altLang="it-IT" sz="3200" b="1" dirty="0"/>
          </a:p>
        </p:txBody>
      </p:sp>
    </p:spTree>
    <p:extLst>
      <p:ext uri="{BB962C8B-B14F-4D97-AF65-F5344CB8AC3E}">
        <p14:creationId xmlns:p14="http://schemas.microsoft.com/office/powerpoint/2010/main" val="24117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1000"/>
                                        <p:tgtEl>
                                          <p:spTgt spid="23554">
                                            <p:txEl>
                                              <p:pRg st="0" end="0"/>
                                            </p:txEl>
                                          </p:spTgt>
                                        </p:tgtEl>
                                      </p:cBhvr>
                                    </p:animEffect>
                                    <p:anim calcmode="lin" valueType="num">
                                      <p:cBhvr>
                                        <p:cTn id="8"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fade">
                                      <p:cBhvr>
                                        <p:cTn id="12" dur="1000"/>
                                        <p:tgtEl>
                                          <p:spTgt spid="23554">
                                            <p:txEl>
                                              <p:pRg st="2" end="2"/>
                                            </p:txEl>
                                          </p:spTgt>
                                        </p:tgtEl>
                                      </p:cBhvr>
                                    </p:animEffect>
                                    <p:anim calcmode="lin" valueType="num">
                                      <p:cBhvr>
                                        <p:cTn id="13" dur="1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355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2286000"/>
            <a:ext cx="8582025" cy="1692771"/>
          </a:xfrm>
          <a:prstGeom prst="rect">
            <a:avLst/>
          </a:prstGeom>
          <a:ln>
            <a:noFill/>
          </a:ln>
        </p:spPr>
        <p:style>
          <a:lnRef idx="1">
            <a:schemeClr val="accent1"/>
          </a:lnRef>
          <a:fillRef idx="1003">
            <a:schemeClr val="lt2"/>
          </a:fillRef>
          <a:effectRef idx="1">
            <a:schemeClr val="accent1"/>
          </a:effectRef>
          <a:fontRef idx="minor">
            <a:schemeClr val="dk1"/>
          </a:fontRef>
        </p:style>
        <p:txBody>
          <a:bodyPr wrap="square">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marL="514350" indent="-514350" algn="just">
              <a:buFont typeface="+mj-lt"/>
              <a:buAutoNum type="arabicPeriod"/>
            </a:pPr>
            <a:r>
              <a:rPr lang="it-IT" altLang="it-IT" sz="2800" dirty="0" smtClean="0">
                <a:solidFill>
                  <a:schemeClr val="tx1"/>
                </a:solidFill>
                <a:latin typeface="+mn-lt"/>
              </a:rPr>
              <a:t>Il </a:t>
            </a:r>
            <a:r>
              <a:rPr lang="it-IT" altLang="it-IT" sz="2800" dirty="0">
                <a:solidFill>
                  <a:schemeClr val="tx1"/>
                </a:solidFill>
                <a:latin typeface="+mn-lt"/>
              </a:rPr>
              <a:t>sequenziamento a ciclo termico </a:t>
            </a:r>
            <a:r>
              <a:rPr lang="it-IT" altLang="it-IT" sz="2800" dirty="0" smtClean="0">
                <a:solidFill>
                  <a:schemeClr val="tx1"/>
                </a:solidFill>
                <a:latin typeface="+mn-lt"/>
              </a:rPr>
              <a:t>(PCR </a:t>
            </a:r>
            <a:r>
              <a:rPr lang="it-IT" altLang="it-IT" sz="2800" dirty="0">
                <a:solidFill>
                  <a:schemeClr val="tx1"/>
                </a:solidFill>
                <a:latin typeface="+mn-lt"/>
              </a:rPr>
              <a:t>asimmetrica)</a:t>
            </a:r>
          </a:p>
          <a:p>
            <a:pPr marL="457200" indent="-457200" algn="just">
              <a:buFont typeface="+mj-lt"/>
              <a:buAutoNum type="arabicPeriod"/>
            </a:pPr>
            <a:endParaRPr lang="it-IT" altLang="it-IT" sz="2400" dirty="0">
              <a:solidFill>
                <a:schemeClr val="tx1"/>
              </a:solidFill>
              <a:latin typeface="+mn-lt"/>
            </a:endParaRPr>
          </a:p>
          <a:p>
            <a:pPr marL="514350" indent="-514350" algn="just">
              <a:buFont typeface="+mj-lt"/>
              <a:buAutoNum type="arabicPeriod"/>
            </a:pPr>
            <a:r>
              <a:rPr lang="it-IT" altLang="it-IT" sz="2800" dirty="0">
                <a:solidFill>
                  <a:srgbClr val="FF0000"/>
                </a:solidFill>
                <a:latin typeface="+mn-lt"/>
              </a:rPr>
              <a:t>Il sequenziamento </a:t>
            </a:r>
            <a:r>
              <a:rPr lang="it-IT" altLang="it-IT" sz="2800" dirty="0" smtClean="0">
                <a:solidFill>
                  <a:srgbClr val="FF0000"/>
                </a:solidFill>
                <a:latin typeface="+mn-lt"/>
              </a:rPr>
              <a:t>con </a:t>
            </a:r>
            <a:r>
              <a:rPr lang="it-IT" altLang="it-IT" sz="2800" dirty="0">
                <a:solidFill>
                  <a:srgbClr val="FF0000"/>
                </a:solidFill>
                <a:latin typeface="+mn-lt"/>
              </a:rPr>
              <a:t>marcatori fluorescenti</a:t>
            </a:r>
            <a:endParaRPr lang="it-IT" altLang="it-IT" sz="2400" dirty="0">
              <a:solidFill>
                <a:srgbClr val="FF0000"/>
              </a:solidFill>
              <a:latin typeface="+mn-lt"/>
            </a:endParaRPr>
          </a:p>
          <a:p>
            <a:pPr algn="just"/>
            <a:endParaRPr lang="it-IT" altLang="it-IT" sz="2400" dirty="0">
              <a:latin typeface="+mn-lt"/>
            </a:endParaRPr>
          </a:p>
        </p:txBody>
      </p:sp>
      <p:sp>
        <p:nvSpPr>
          <p:cNvPr id="2" name="Rettangolo 1"/>
          <p:cNvSpPr/>
          <p:nvPr/>
        </p:nvSpPr>
        <p:spPr>
          <a:xfrm>
            <a:off x="862012" y="533400"/>
            <a:ext cx="7315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altLang="it-IT" sz="3200" b="1" dirty="0" smtClean="0"/>
              <a:t>Sequenziamento DNA secondo </a:t>
            </a:r>
            <a:r>
              <a:rPr lang="it-IT" altLang="it-IT" sz="3200" b="1" dirty="0" err="1" smtClean="0"/>
              <a:t>Sanger</a:t>
            </a:r>
            <a:endParaRPr lang="it-IT" altLang="it-IT" sz="3200" b="1" dirty="0"/>
          </a:p>
        </p:txBody>
      </p:sp>
    </p:spTree>
    <p:extLst>
      <p:ext uri="{BB962C8B-B14F-4D97-AF65-F5344CB8AC3E}">
        <p14:creationId xmlns:p14="http://schemas.microsoft.com/office/powerpoint/2010/main" val="107126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1000"/>
                                        <p:tgtEl>
                                          <p:spTgt spid="23554">
                                            <p:txEl>
                                              <p:pRg st="0" end="0"/>
                                            </p:txEl>
                                          </p:spTgt>
                                        </p:tgtEl>
                                      </p:cBhvr>
                                    </p:animEffect>
                                    <p:anim calcmode="lin" valueType="num">
                                      <p:cBhvr>
                                        <p:cTn id="8"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fade">
                                      <p:cBhvr>
                                        <p:cTn id="12" dur="1000"/>
                                        <p:tgtEl>
                                          <p:spTgt spid="23554">
                                            <p:txEl>
                                              <p:pRg st="2" end="2"/>
                                            </p:txEl>
                                          </p:spTgt>
                                        </p:tgtEl>
                                      </p:cBhvr>
                                    </p:animEffect>
                                    <p:anim calcmode="lin" valueType="num">
                                      <p:cBhvr>
                                        <p:cTn id="13" dur="1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355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762000" y="914400"/>
            <a:ext cx="8107260" cy="4543400"/>
          </a:xfrm>
          <a:prstGeom prst="rect">
            <a:avLst/>
          </a:prstGeom>
        </p:spPr>
      </p:pic>
    </p:spTree>
    <p:extLst>
      <p:ext uri="{BB962C8B-B14F-4D97-AF65-F5344CB8AC3E}">
        <p14:creationId xmlns:p14="http://schemas.microsoft.com/office/powerpoint/2010/main" val="1420690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457200"/>
            <a:ext cx="7239000" cy="7620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it-IT" sz="3200" b="1" dirty="0" smtClean="0">
                <a:latin typeface="+mn-lt"/>
              </a:rPr>
              <a:t>Gli ingredienti in ogni provetta (PCR)</a:t>
            </a:r>
            <a:endParaRPr lang="it-IT" sz="3200" b="1" dirty="0">
              <a:latin typeface="+mn-lt"/>
            </a:endParaRPr>
          </a:p>
        </p:txBody>
      </p:sp>
      <p:sp>
        <p:nvSpPr>
          <p:cNvPr id="3" name="Segnaposto contenuto 2"/>
          <p:cNvSpPr>
            <a:spLocks noGrp="1"/>
          </p:cNvSpPr>
          <p:nvPr>
            <p:ph idx="1"/>
          </p:nvPr>
        </p:nvSpPr>
        <p:spPr>
          <a:xfrm>
            <a:off x="542925" y="1676400"/>
            <a:ext cx="7886700" cy="4351338"/>
          </a:xfrm>
        </p:spPr>
        <p:style>
          <a:lnRef idx="0">
            <a:scrgbClr r="0" g="0" b="0"/>
          </a:lnRef>
          <a:fillRef idx="1003">
            <a:schemeClr val="lt2"/>
          </a:fillRef>
          <a:effectRef idx="0">
            <a:scrgbClr r="0" g="0" b="0"/>
          </a:effectRef>
          <a:fontRef idx="major"/>
        </p:style>
        <p:txBody>
          <a:bodyPr>
            <a:normAutofit fontScale="85000" lnSpcReduction="20000"/>
          </a:bodyPr>
          <a:lstStyle/>
          <a:p>
            <a:pPr marL="514350" indent="-514350" algn="just">
              <a:lnSpc>
                <a:spcPct val="150000"/>
              </a:lnSpc>
              <a:buAutoNum type="arabicParenR"/>
            </a:pPr>
            <a:r>
              <a:rPr lang="it-IT" sz="3200" dirty="0" smtClean="0">
                <a:latin typeface="+mn-lt"/>
              </a:rPr>
              <a:t>DNA stampo (</a:t>
            </a:r>
            <a:r>
              <a:rPr lang="it-IT" sz="3200" dirty="0" err="1" smtClean="0">
                <a:latin typeface="+mn-lt"/>
              </a:rPr>
              <a:t>dsDNA</a:t>
            </a:r>
            <a:r>
              <a:rPr lang="it-IT" sz="3200" dirty="0" smtClean="0">
                <a:latin typeface="+mn-lt"/>
              </a:rPr>
              <a:t>)</a:t>
            </a:r>
          </a:p>
          <a:p>
            <a:pPr marL="514350" indent="-514350" algn="just">
              <a:lnSpc>
                <a:spcPct val="150000"/>
              </a:lnSpc>
              <a:buAutoNum type="arabicParenR"/>
            </a:pPr>
            <a:r>
              <a:rPr lang="it-IT" sz="3200" dirty="0" smtClean="0">
                <a:latin typeface="+mn-lt"/>
              </a:rPr>
              <a:t>2 </a:t>
            </a:r>
            <a:r>
              <a:rPr lang="it-IT" sz="3200" dirty="0" err="1" smtClean="0">
                <a:latin typeface="+mn-lt"/>
              </a:rPr>
              <a:t>Oligonucleotidi</a:t>
            </a:r>
            <a:r>
              <a:rPr lang="it-IT" sz="3200" dirty="0" smtClean="0">
                <a:latin typeface="+mn-lt"/>
              </a:rPr>
              <a:t> complementari (</a:t>
            </a:r>
            <a:r>
              <a:rPr lang="it-IT" sz="3200" dirty="0" smtClean="0">
                <a:solidFill>
                  <a:srgbClr val="FF0000"/>
                </a:solidFill>
                <a:latin typeface="+mn-lt"/>
              </a:rPr>
              <a:t>1 </a:t>
            </a:r>
            <a:r>
              <a:rPr lang="it-IT" sz="3200" dirty="0" err="1" smtClean="0">
                <a:solidFill>
                  <a:srgbClr val="FF0000"/>
                </a:solidFill>
                <a:latin typeface="+mn-lt"/>
              </a:rPr>
              <a:t>primer</a:t>
            </a:r>
            <a:r>
              <a:rPr lang="it-IT" sz="3200" dirty="0" smtClean="0">
                <a:solidFill>
                  <a:srgbClr val="FF0000"/>
                </a:solidFill>
                <a:latin typeface="+mn-lt"/>
              </a:rPr>
              <a:t> marcato al 5’ fluorescente)</a:t>
            </a:r>
          </a:p>
          <a:p>
            <a:pPr marL="514350" indent="-514350" algn="just">
              <a:lnSpc>
                <a:spcPct val="150000"/>
              </a:lnSpc>
              <a:buAutoNum type="arabicParenR"/>
            </a:pPr>
            <a:r>
              <a:rPr lang="it-IT" sz="3200" dirty="0" err="1" smtClean="0">
                <a:latin typeface="+mn-lt"/>
              </a:rPr>
              <a:t>Taq</a:t>
            </a:r>
            <a:r>
              <a:rPr lang="it-IT" sz="3200" dirty="0" smtClean="0">
                <a:latin typeface="+mn-lt"/>
              </a:rPr>
              <a:t> polimerasi</a:t>
            </a:r>
          </a:p>
          <a:p>
            <a:pPr marL="514350" indent="-514350" algn="just">
              <a:lnSpc>
                <a:spcPct val="150000"/>
              </a:lnSpc>
              <a:buAutoNum type="arabicParenR"/>
            </a:pPr>
            <a:r>
              <a:rPr lang="it-IT" sz="3200" dirty="0" err="1" smtClean="0">
                <a:latin typeface="+mn-lt"/>
              </a:rPr>
              <a:t>Deossinucleotidi</a:t>
            </a:r>
            <a:r>
              <a:rPr lang="it-IT" sz="3200" dirty="0" smtClean="0">
                <a:latin typeface="+mn-lt"/>
              </a:rPr>
              <a:t> (</a:t>
            </a:r>
            <a:r>
              <a:rPr lang="it-IT" sz="3200" dirty="0" err="1" smtClean="0">
                <a:latin typeface="+mn-lt"/>
              </a:rPr>
              <a:t>dNTPs</a:t>
            </a:r>
            <a:r>
              <a:rPr lang="it-IT" sz="3200" dirty="0" smtClean="0">
                <a:latin typeface="+mn-lt"/>
              </a:rPr>
              <a:t>) più numerosi</a:t>
            </a:r>
          </a:p>
          <a:p>
            <a:pPr marL="514350" indent="-514350" algn="just">
              <a:lnSpc>
                <a:spcPct val="150000"/>
              </a:lnSpc>
              <a:buAutoNum type="arabicParenR"/>
            </a:pPr>
            <a:r>
              <a:rPr lang="it-IT" sz="3200" dirty="0" err="1" smtClean="0">
                <a:latin typeface="+mn-lt"/>
              </a:rPr>
              <a:t>Didesossinucleotidi</a:t>
            </a:r>
            <a:r>
              <a:rPr lang="it-IT" sz="3200" dirty="0" smtClean="0">
                <a:latin typeface="+mn-lt"/>
              </a:rPr>
              <a:t> (</a:t>
            </a:r>
            <a:r>
              <a:rPr lang="it-IT" sz="3200" dirty="0" err="1" smtClean="0">
                <a:latin typeface="+mn-lt"/>
              </a:rPr>
              <a:t>ddNTPs</a:t>
            </a:r>
            <a:r>
              <a:rPr lang="it-IT" sz="3200" dirty="0" smtClean="0">
                <a:latin typeface="+mn-lt"/>
              </a:rPr>
              <a:t>) marcati con diversi fluorocromi per ogni base</a:t>
            </a:r>
            <a:endParaRPr lang="it-IT" sz="3200" dirty="0">
              <a:latin typeface="+mn-lt"/>
            </a:endParaRPr>
          </a:p>
        </p:txBody>
      </p:sp>
    </p:spTree>
    <p:extLst>
      <p:ext uri="{BB962C8B-B14F-4D97-AF65-F5344CB8AC3E}">
        <p14:creationId xmlns:p14="http://schemas.microsoft.com/office/powerpoint/2010/main" val="116076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524000" y="2228850"/>
            <a:ext cx="6248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27" name="Line 3"/>
          <p:cNvSpPr>
            <a:spLocks noChangeShapeType="1"/>
          </p:cNvSpPr>
          <p:nvPr/>
        </p:nvSpPr>
        <p:spPr bwMode="auto">
          <a:xfrm>
            <a:off x="1524000" y="1638300"/>
            <a:ext cx="6248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28" name="Text Box 4"/>
          <p:cNvSpPr txBox="1">
            <a:spLocks noChangeArrowheads="1"/>
          </p:cNvSpPr>
          <p:nvPr/>
        </p:nvSpPr>
        <p:spPr bwMode="auto">
          <a:xfrm>
            <a:off x="609600" y="165100"/>
            <a:ext cx="1392238" cy="825500"/>
          </a:xfrm>
          <a:prstGeom prst="rect">
            <a:avLst/>
          </a:prstGeom>
          <a:ln/>
          <a:extLst/>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altLang="it-IT" sz="1600" b="1" dirty="0">
                <a:solidFill>
                  <a:srgbClr val="0000FF"/>
                </a:solidFill>
              </a:rPr>
              <a:t>Fluorescent </a:t>
            </a:r>
          </a:p>
          <a:p>
            <a:pPr algn="ctr"/>
            <a:r>
              <a:rPr lang="en-US" altLang="it-IT" sz="1600" b="1" dirty="0">
                <a:solidFill>
                  <a:srgbClr val="0000FF"/>
                </a:solidFill>
              </a:rPr>
              <a:t>dye-labeled </a:t>
            </a:r>
          </a:p>
          <a:p>
            <a:pPr algn="ctr"/>
            <a:r>
              <a:rPr lang="en-US" altLang="it-IT" sz="1600" b="1" dirty="0">
                <a:solidFill>
                  <a:srgbClr val="0000FF"/>
                </a:solidFill>
              </a:rPr>
              <a:t>primer</a:t>
            </a:r>
          </a:p>
        </p:txBody>
      </p:sp>
      <p:sp>
        <p:nvSpPr>
          <p:cNvPr id="26629" name="Rectangle 5"/>
          <p:cNvSpPr>
            <a:spLocks noChangeArrowheads="1"/>
          </p:cNvSpPr>
          <p:nvPr/>
        </p:nvSpPr>
        <p:spPr bwMode="auto">
          <a:xfrm>
            <a:off x="3562350" y="1524000"/>
            <a:ext cx="3048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0" name="Rectangle 6"/>
          <p:cNvSpPr>
            <a:spLocks noChangeArrowheads="1"/>
          </p:cNvSpPr>
          <p:nvPr/>
        </p:nvSpPr>
        <p:spPr bwMode="auto">
          <a:xfrm>
            <a:off x="3867150" y="1524000"/>
            <a:ext cx="3048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1" name="Rectangle 7"/>
          <p:cNvSpPr>
            <a:spLocks noChangeArrowheads="1"/>
          </p:cNvSpPr>
          <p:nvPr/>
        </p:nvSpPr>
        <p:spPr bwMode="auto">
          <a:xfrm>
            <a:off x="4171950" y="1524000"/>
            <a:ext cx="3048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2" name="Rectangle 8"/>
          <p:cNvSpPr>
            <a:spLocks noChangeArrowheads="1"/>
          </p:cNvSpPr>
          <p:nvPr/>
        </p:nvSpPr>
        <p:spPr bwMode="auto">
          <a:xfrm>
            <a:off x="4476750" y="1524000"/>
            <a:ext cx="3048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3" name="Rectangle 9"/>
          <p:cNvSpPr>
            <a:spLocks noChangeArrowheads="1"/>
          </p:cNvSpPr>
          <p:nvPr/>
        </p:nvSpPr>
        <p:spPr bwMode="auto">
          <a:xfrm>
            <a:off x="4781550" y="1524000"/>
            <a:ext cx="3048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4" name="Rectangle 10"/>
          <p:cNvSpPr>
            <a:spLocks noChangeArrowheads="1"/>
          </p:cNvSpPr>
          <p:nvPr/>
        </p:nvSpPr>
        <p:spPr bwMode="auto">
          <a:xfrm>
            <a:off x="5086350" y="1524000"/>
            <a:ext cx="3048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5" name="Rectangle 11"/>
          <p:cNvSpPr>
            <a:spLocks noChangeArrowheads="1"/>
          </p:cNvSpPr>
          <p:nvPr/>
        </p:nvSpPr>
        <p:spPr bwMode="auto">
          <a:xfrm>
            <a:off x="3276600" y="2133600"/>
            <a:ext cx="3048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6" name="Rectangle 12"/>
          <p:cNvSpPr>
            <a:spLocks noChangeArrowheads="1"/>
          </p:cNvSpPr>
          <p:nvPr/>
        </p:nvSpPr>
        <p:spPr bwMode="auto">
          <a:xfrm>
            <a:off x="3581400" y="2133600"/>
            <a:ext cx="3048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7" name="Rectangle 13"/>
          <p:cNvSpPr>
            <a:spLocks noChangeArrowheads="1"/>
          </p:cNvSpPr>
          <p:nvPr/>
        </p:nvSpPr>
        <p:spPr bwMode="auto">
          <a:xfrm>
            <a:off x="3886200" y="2133600"/>
            <a:ext cx="3048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8" name="Rectangle 14"/>
          <p:cNvSpPr>
            <a:spLocks noChangeArrowheads="1"/>
          </p:cNvSpPr>
          <p:nvPr/>
        </p:nvSpPr>
        <p:spPr bwMode="auto">
          <a:xfrm>
            <a:off x="4191000" y="2133600"/>
            <a:ext cx="3048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39" name="Rectangle 15"/>
          <p:cNvSpPr>
            <a:spLocks noChangeArrowheads="1"/>
          </p:cNvSpPr>
          <p:nvPr/>
        </p:nvSpPr>
        <p:spPr bwMode="auto">
          <a:xfrm>
            <a:off x="4495800" y="2133600"/>
            <a:ext cx="3048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40" name="Rectangle 16"/>
          <p:cNvSpPr>
            <a:spLocks noChangeArrowheads="1"/>
          </p:cNvSpPr>
          <p:nvPr/>
        </p:nvSpPr>
        <p:spPr bwMode="auto">
          <a:xfrm>
            <a:off x="4800600" y="2133600"/>
            <a:ext cx="3048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41" name="Rectangle 17"/>
          <p:cNvSpPr>
            <a:spLocks noChangeArrowheads="1"/>
          </p:cNvSpPr>
          <p:nvPr/>
        </p:nvSpPr>
        <p:spPr bwMode="auto">
          <a:xfrm>
            <a:off x="5105400" y="2133600"/>
            <a:ext cx="3048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42" name="Rectangle 18"/>
          <p:cNvSpPr>
            <a:spLocks noChangeArrowheads="1"/>
          </p:cNvSpPr>
          <p:nvPr/>
        </p:nvSpPr>
        <p:spPr bwMode="auto">
          <a:xfrm>
            <a:off x="5410200" y="2133600"/>
            <a:ext cx="3048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43" name="Line 19"/>
          <p:cNvSpPr>
            <a:spLocks noChangeShapeType="1"/>
          </p:cNvSpPr>
          <p:nvPr/>
        </p:nvSpPr>
        <p:spPr bwMode="auto">
          <a:xfrm flipH="1">
            <a:off x="4038600" y="23622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4" name="Line 20"/>
          <p:cNvSpPr>
            <a:spLocks noChangeShapeType="1"/>
          </p:cNvSpPr>
          <p:nvPr/>
        </p:nvSpPr>
        <p:spPr bwMode="auto">
          <a:xfrm rot="5400000" flipH="1">
            <a:off x="4457700" y="24003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5" name="Text Box 21"/>
          <p:cNvSpPr txBox="1">
            <a:spLocks noChangeArrowheads="1"/>
          </p:cNvSpPr>
          <p:nvPr/>
        </p:nvSpPr>
        <p:spPr bwMode="auto">
          <a:xfrm>
            <a:off x="3927475" y="253206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b="1"/>
              <a:t>GATA</a:t>
            </a:r>
          </a:p>
        </p:txBody>
      </p:sp>
      <p:grpSp>
        <p:nvGrpSpPr>
          <p:cNvPr id="26646" name="Group 22"/>
          <p:cNvGrpSpPr>
            <a:grpSpLocks/>
          </p:cNvGrpSpPr>
          <p:nvPr/>
        </p:nvGrpSpPr>
        <p:grpSpPr bwMode="auto">
          <a:xfrm>
            <a:off x="1143000" y="1085850"/>
            <a:ext cx="952500" cy="549275"/>
            <a:chOff x="726" y="660"/>
            <a:chExt cx="600" cy="346"/>
          </a:xfrm>
        </p:grpSpPr>
        <p:sp>
          <p:nvSpPr>
            <p:cNvPr id="26647" name="Line 23"/>
            <p:cNvSpPr>
              <a:spLocks noChangeShapeType="1"/>
            </p:cNvSpPr>
            <p:nvPr/>
          </p:nvSpPr>
          <p:spPr bwMode="auto">
            <a:xfrm flipH="1" flipV="1">
              <a:off x="870" y="85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8" name="Oval 24"/>
            <p:cNvSpPr>
              <a:spLocks noChangeArrowheads="1"/>
            </p:cNvSpPr>
            <p:nvPr/>
          </p:nvSpPr>
          <p:spPr bwMode="auto">
            <a:xfrm>
              <a:off x="726" y="660"/>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49" name="Text Box 25"/>
            <p:cNvSpPr txBox="1">
              <a:spLocks noChangeArrowheads="1"/>
            </p:cNvSpPr>
            <p:nvPr/>
          </p:nvSpPr>
          <p:spPr bwMode="auto">
            <a:xfrm>
              <a:off x="1126" y="766"/>
              <a:ext cx="20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000"/>
                <a:t>3</a:t>
              </a:r>
              <a:r>
                <a:rPr lang="en-US" altLang="it-IT" sz="1000">
                  <a:cs typeface="Times New Roman" panose="02020603050405020304" pitchFamily="18" charset="0"/>
                </a:rPr>
                <a:t>′</a:t>
              </a:r>
              <a:r>
                <a:rPr lang="en-US" altLang="it-IT" sz="1000"/>
                <a:t> </a:t>
              </a:r>
            </a:p>
          </p:txBody>
        </p:sp>
        <p:sp>
          <p:nvSpPr>
            <p:cNvPr id="26650" name="Text Box 26"/>
            <p:cNvSpPr txBox="1">
              <a:spLocks noChangeArrowheads="1"/>
            </p:cNvSpPr>
            <p:nvPr/>
          </p:nvSpPr>
          <p:spPr bwMode="auto">
            <a:xfrm>
              <a:off x="726" y="852"/>
              <a:ext cx="20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000"/>
                <a:t>5</a:t>
              </a:r>
              <a:r>
                <a:rPr lang="en-US" altLang="it-IT" sz="1000">
                  <a:cs typeface="Times New Roman" panose="02020603050405020304" pitchFamily="18" charset="0"/>
                </a:rPr>
                <a:t>′</a:t>
              </a:r>
              <a:r>
                <a:rPr lang="en-US" altLang="it-IT" sz="1000"/>
                <a:t> </a:t>
              </a:r>
            </a:p>
          </p:txBody>
        </p:sp>
        <p:sp>
          <p:nvSpPr>
            <p:cNvPr id="26651" name="Line 27"/>
            <p:cNvSpPr>
              <a:spLocks noChangeShapeType="1"/>
            </p:cNvSpPr>
            <p:nvPr/>
          </p:nvSpPr>
          <p:spPr bwMode="auto">
            <a:xfrm>
              <a:off x="964" y="952"/>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6652" name="Line 28"/>
          <p:cNvSpPr>
            <a:spLocks noChangeShapeType="1"/>
          </p:cNvSpPr>
          <p:nvPr/>
        </p:nvSpPr>
        <p:spPr bwMode="auto">
          <a:xfrm flipH="1" flipV="1">
            <a:off x="1381125" y="19812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53" name="Oval 29"/>
          <p:cNvSpPr>
            <a:spLocks noChangeArrowheads="1"/>
          </p:cNvSpPr>
          <p:nvPr/>
        </p:nvSpPr>
        <p:spPr bwMode="auto">
          <a:xfrm>
            <a:off x="1152525" y="1676400"/>
            <a:ext cx="304800" cy="304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54" name="Text Box 30"/>
          <p:cNvSpPr txBox="1">
            <a:spLocks noChangeArrowheads="1"/>
          </p:cNvSpPr>
          <p:nvPr/>
        </p:nvSpPr>
        <p:spPr bwMode="auto">
          <a:xfrm>
            <a:off x="1787525" y="1844675"/>
            <a:ext cx="317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000"/>
              <a:t>3</a:t>
            </a:r>
            <a:r>
              <a:rPr lang="en-US" altLang="it-IT" sz="1000">
                <a:cs typeface="Times New Roman" panose="02020603050405020304" pitchFamily="18" charset="0"/>
              </a:rPr>
              <a:t>′</a:t>
            </a:r>
            <a:r>
              <a:rPr lang="en-US" altLang="it-IT" sz="1000"/>
              <a:t> </a:t>
            </a:r>
          </a:p>
        </p:txBody>
      </p:sp>
      <p:sp>
        <p:nvSpPr>
          <p:cNvPr id="26655" name="Text Box 31"/>
          <p:cNvSpPr txBox="1">
            <a:spLocks noChangeArrowheads="1"/>
          </p:cNvSpPr>
          <p:nvPr/>
        </p:nvSpPr>
        <p:spPr bwMode="auto">
          <a:xfrm>
            <a:off x="1152525" y="1981200"/>
            <a:ext cx="317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000"/>
              <a:t>5</a:t>
            </a:r>
            <a:r>
              <a:rPr lang="en-US" altLang="it-IT" sz="1000">
                <a:cs typeface="Times New Roman" panose="02020603050405020304" pitchFamily="18" charset="0"/>
              </a:rPr>
              <a:t>′</a:t>
            </a:r>
            <a:r>
              <a:rPr lang="en-US" altLang="it-IT" sz="1000"/>
              <a:t> </a:t>
            </a:r>
          </a:p>
        </p:txBody>
      </p:sp>
      <p:sp>
        <p:nvSpPr>
          <p:cNvPr id="26656" name="Line 32"/>
          <p:cNvSpPr>
            <a:spLocks noChangeShapeType="1"/>
          </p:cNvSpPr>
          <p:nvPr/>
        </p:nvSpPr>
        <p:spPr bwMode="auto">
          <a:xfrm>
            <a:off x="1530350" y="2139950"/>
            <a:ext cx="45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57" name="Line 33"/>
          <p:cNvSpPr>
            <a:spLocks noChangeShapeType="1"/>
          </p:cNvSpPr>
          <p:nvPr/>
        </p:nvSpPr>
        <p:spPr bwMode="auto">
          <a:xfrm>
            <a:off x="7315200" y="1724025"/>
            <a:ext cx="45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58" name="Line 34"/>
          <p:cNvSpPr>
            <a:spLocks noChangeShapeType="1"/>
          </p:cNvSpPr>
          <p:nvPr/>
        </p:nvSpPr>
        <p:spPr bwMode="auto">
          <a:xfrm>
            <a:off x="7315200" y="2324100"/>
            <a:ext cx="45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59" name="Text Box 35"/>
          <p:cNvSpPr txBox="1">
            <a:spLocks noChangeArrowheads="1"/>
          </p:cNvSpPr>
          <p:nvPr/>
        </p:nvSpPr>
        <p:spPr bwMode="auto">
          <a:xfrm>
            <a:off x="7772400" y="14478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a:t>(Maternal)</a:t>
            </a:r>
          </a:p>
        </p:txBody>
      </p:sp>
      <p:sp>
        <p:nvSpPr>
          <p:cNvPr id="26660" name="Text Box 36"/>
          <p:cNvSpPr txBox="1">
            <a:spLocks noChangeArrowheads="1"/>
          </p:cNvSpPr>
          <p:nvPr/>
        </p:nvSpPr>
        <p:spPr bwMode="auto">
          <a:xfrm>
            <a:off x="7775575" y="204787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a:t>(Paternal)</a:t>
            </a:r>
          </a:p>
        </p:txBody>
      </p:sp>
      <p:sp>
        <p:nvSpPr>
          <p:cNvPr id="26661" name="Text Box 37"/>
          <p:cNvSpPr txBox="1">
            <a:spLocks noChangeArrowheads="1"/>
          </p:cNvSpPr>
          <p:nvPr/>
        </p:nvSpPr>
        <p:spPr bwMode="auto">
          <a:xfrm>
            <a:off x="3571875" y="14954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1</a:t>
            </a:r>
          </a:p>
        </p:txBody>
      </p:sp>
      <p:sp>
        <p:nvSpPr>
          <p:cNvPr id="26662" name="Text Box 38"/>
          <p:cNvSpPr txBox="1">
            <a:spLocks noChangeArrowheads="1"/>
          </p:cNvSpPr>
          <p:nvPr/>
        </p:nvSpPr>
        <p:spPr bwMode="auto">
          <a:xfrm>
            <a:off x="3867150" y="14954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2</a:t>
            </a:r>
          </a:p>
        </p:txBody>
      </p:sp>
      <p:sp>
        <p:nvSpPr>
          <p:cNvPr id="26663" name="Text Box 39"/>
          <p:cNvSpPr txBox="1">
            <a:spLocks noChangeArrowheads="1"/>
          </p:cNvSpPr>
          <p:nvPr/>
        </p:nvSpPr>
        <p:spPr bwMode="auto">
          <a:xfrm>
            <a:off x="4171950" y="14954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3</a:t>
            </a:r>
          </a:p>
        </p:txBody>
      </p:sp>
      <p:sp>
        <p:nvSpPr>
          <p:cNvPr id="26664" name="Text Box 40"/>
          <p:cNvSpPr txBox="1">
            <a:spLocks noChangeArrowheads="1"/>
          </p:cNvSpPr>
          <p:nvPr/>
        </p:nvSpPr>
        <p:spPr bwMode="auto">
          <a:xfrm>
            <a:off x="4486275" y="14954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1400" b="1"/>
              <a:t>4</a:t>
            </a:r>
          </a:p>
        </p:txBody>
      </p:sp>
      <p:sp>
        <p:nvSpPr>
          <p:cNvPr id="26665" name="Text Box 41"/>
          <p:cNvSpPr txBox="1">
            <a:spLocks noChangeArrowheads="1"/>
          </p:cNvSpPr>
          <p:nvPr/>
        </p:nvSpPr>
        <p:spPr bwMode="auto">
          <a:xfrm>
            <a:off x="4781550" y="14954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5</a:t>
            </a:r>
          </a:p>
        </p:txBody>
      </p:sp>
      <p:sp>
        <p:nvSpPr>
          <p:cNvPr id="26666" name="Text Box 42"/>
          <p:cNvSpPr txBox="1">
            <a:spLocks noChangeArrowheads="1"/>
          </p:cNvSpPr>
          <p:nvPr/>
        </p:nvSpPr>
        <p:spPr bwMode="auto">
          <a:xfrm>
            <a:off x="5095875" y="14954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6</a:t>
            </a:r>
          </a:p>
        </p:txBody>
      </p:sp>
      <p:sp>
        <p:nvSpPr>
          <p:cNvPr id="26667" name="Text Box 43"/>
          <p:cNvSpPr txBox="1">
            <a:spLocks noChangeArrowheads="1"/>
          </p:cNvSpPr>
          <p:nvPr/>
        </p:nvSpPr>
        <p:spPr bwMode="auto">
          <a:xfrm>
            <a:off x="3267075" y="21050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1</a:t>
            </a:r>
          </a:p>
        </p:txBody>
      </p:sp>
      <p:sp>
        <p:nvSpPr>
          <p:cNvPr id="26668" name="Text Box 44"/>
          <p:cNvSpPr txBox="1">
            <a:spLocks noChangeArrowheads="1"/>
          </p:cNvSpPr>
          <p:nvPr/>
        </p:nvSpPr>
        <p:spPr bwMode="auto">
          <a:xfrm>
            <a:off x="3562350" y="21050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2</a:t>
            </a:r>
          </a:p>
        </p:txBody>
      </p:sp>
      <p:sp>
        <p:nvSpPr>
          <p:cNvPr id="26669" name="Text Box 45"/>
          <p:cNvSpPr txBox="1">
            <a:spLocks noChangeArrowheads="1"/>
          </p:cNvSpPr>
          <p:nvPr/>
        </p:nvSpPr>
        <p:spPr bwMode="auto">
          <a:xfrm>
            <a:off x="3867150" y="21050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3</a:t>
            </a:r>
          </a:p>
        </p:txBody>
      </p:sp>
      <p:sp>
        <p:nvSpPr>
          <p:cNvPr id="26670" name="Text Box 46"/>
          <p:cNvSpPr txBox="1">
            <a:spLocks noChangeArrowheads="1"/>
          </p:cNvSpPr>
          <p:nvPr/>
        </p:nvSpPr>
        <p:spPr bwMode="auto">
          <a:xfrm>
            <a:off x="4181475" y="21050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1400" b="1"/>
              <a:t>4</a:t>
            </a:r>
          </a:p>
        </p:txBody>
      </p:sp>
      <p:sp>
        <p:nvSpPr>
          <p:cNvPr id="26671" name="Text Box 47"/>
          <p:cNvSpPr txBox="1">
            <a:spLocks noChangeArrowheads="1"/>
          </p:cNvSpPr>
          <p:nvPr/>
        </p:nvSpPr>
        <p:spPr bwMode="auto">
          <a:xfrm>
            <a:off x="4476750" y="21050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5</a:t>
            </a:r>
          </a:p>
        </p:txBody>
      </p:sp>
      <p:sp>
        <p:nvSpPr>
          <p:cNvPr id="26672" name="Text Box 48"/>
          <p:cNvSpPr txBox="1">
            <a:spLocks noChangeArrowheads="1"/>
          </p:cNvSpPr>
          <p:nvPr/>
        </p:nvSpPr>
        <p:spPr bwMode="auto">
          <a:xfrm>
            <a:off x="4791075" y="21050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6</a:t>
            </a:r>
          </a:p>
        </p:txBody>
      </p:sp>
      <p:sp>
        <p:nvSpPr>
          <p:cNvPr id="26673" name="Text Box 49"/>
          <p:cNvSpPr txBox="1">
            <a:spLocks noChangeArrowheads="1"/>
          </p:cNvSpPr>
          <p:nvPr/>
        </p:nvSpPr>
        <p:spPr bwMode="auto">
          <a:xfrm>
            <a:off x="5114925" y="20955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7</a:t>
            </a:r>
          </a:p>
        </p:txBody>
      </p:sp>
      <p:sp>
        <p:nvSpPr>
          <p:cNvPr id="26674" name="Text Box 50"/>
          <p:cNvSpPr txBox="1">
            <a:spLocks noChangeArrowheads="1"/>
          </p:cNvSpPr>
          <p:nvPr/>
        </p:nvSpPr>
        <p:spPr bwMode="auto">
          <a:xfrm>
            <a:off x="5410200" y="20955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400" b="1"/>
              <a:t>8</a:t>
            </a:r>
          </a:p>
        </p:txBody>
      </p:sp>
      <p:sp>
        <p:nvSpPr>
          <p:cNvPr id="26675" name="Text Box 51"/>
          <p:cNvSpPr txBox="1">
            <a:spLocks noChangeArrowheads="1"/>
          </p:cNvSpPr>
          <p:nvPr/>
        </p:nvSpPr>
        <p:spPr bwMode="auto">
          <a:xfrm>
            <a:off x="3429000" y="990600"/>
            <a:ext cx="19672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b="1" dirty="0">
                <a:solidFill>
                  <a:srgbClr val="FF0000"/>
                </a:solidFill>
              </a:rPr>
              <a:t>STR Repeat Region</a:t>
            </a:r>
          </a:p>
        </p:txBody>
      </p:sp>
      <p:sp>
        <p:nvSpPr>
          <p:cNvPr id="26676" name="Text Box 52"/>
          <p:cNvSpPr txBox="1">
            <a:spLocks noChangeArrowheads="1"/>
          </p:cNvSpPr>
          <p:nvPr/>
        </p:nvSpPr>
        <p:spPr bwMode="auto">
          <a:xfrm>
            <a:off x="1004666" y="2667000"/>
            <a:ext cx="1470467" cy="461665"/>
          </a:xfrm>
          <a:prstGeom prst="rect">
            <a:avLst/>
          </a:prstGeom>
          <a:ln>
            <a:noFill/>
          </a:ln>
          <a:effectLst/>
          <a:extLst/>
        </p:spPr>
        <p:style>
          <a:lnRef idx="0">
            <a:scrgbClr r="0" g="0" b="0"/>
          </a:lnRef>
          <a:fillRef idx="1003">
            <a:schemeClr val="lt2"/>
          </a:fillRef>
          <a:effectRef idx="0">
            <a:scrgbClr r="0" g="0" b="0"/>
          </a:effectRef>
          <a:fontRef idx="major"/>
        </p:style>
        <p:txBody>
          <a:bodyPr wrap="none">
            <a:spAutoFit/>
          </a:bodyPr>
          <a:lstStyle/>
          <a:p>
            <a:pPr algn="ctr"/>
            <a:r>
              <a:rPr lang="en-US" altLang="it-IT" sz="1200" b="1" dirty="0">
                <a:latin typeface="+mn-lt"/>
              </a:rPr>
              <a:t>forward primer </a:t>
            </a:r>
          </a:p>
          <a:p>
            <a:pPr algn="ctr"/>
            <a:r>
              <a:rPr lang="en-US" altLang="it-IT" sz="1200" b="1" dirty="0">
                <a:latin typeface="+mn-lt"/>
              </a:rPr>
              <a:t>hybridization region</a:t>
            </a:r>
          </a:p>
        </p:txBody>
      </p:sp>
      <p:sp>
        <p:nvSpPr>
          <p:cNvPr id="26677" name="Text Box 53"/>
          <p:cNvSpPr txBox="1">
            <a:spLocks noChangeArrowheads="1"/>
          </p:cNvSpPr>
          <p:nvPr/>
        </p:nvSpPr>
        <p:spPr bwMode="auto">
          <a:xfrm>
            <a:off x="6805391" y="2686050"/>
            <a:ext cx="1470467" cy="461665"/>
          </a:xfrm>
          <a:prstGeom prst="rect">
            <a:avLst/>
          </a:prstGeom>
          <a:ln>
            <a:noFill/>
          </a:ln>
          <a:effectLst/>
          <a:extLst/>
        </p:spPr>
        <p:style>
          <a:lnRef idx="0">
            <a:scrgbClr r="0" g="0" b="0"/>
          </a:lnRef>
          <a:fillRef idx="1003">
            <a:schemeClr val="lt2"/>
          </a:fillRef>
          <a:effectRef idx="0">
            <a:scrgbClr r="0" g="0" b="0"/>
          </a:effectRef>
          <a:fontRef idx="major"/>
        </p:style>
        <p:txBody>
          <a:bodyPr wrap="none">
            <a:spAutoFit/>
          </a:bodyPr>
          <a:lstStyle/>
          <a:p>
            <a:pPr algn="ctr"/>
            <a:r>
              <a:rPr lang="en-US" altLang="it-IT" sz="1200" b="1" dirty="0">
                <a:latin typeface="+mn-lt"/>
              </a:rPr>
              <a:t>reverse primer </a:t>
            </a:r>
          </a:p>
          <a:p>
            <a:pPr algn="ctr"/>
            <a:r>
              <a:rPr lang="en-US" altLang="it-IT" sz="1200" b="1" dirty="0">
                <a:latin typeface="+mn-lt"/>
              </a:rPr>
              <a:t>hybridization region</a:t>
            </a:r>
          </a:p>
        </p:txBody>
      </p:sp>
      <p:sp>
        <p:nvSpPr>
          <p:cNvPr id="26678" name="AutoShape 54"/>
          <p:cNvSpPr>
            <a:spLocks/>
          </p:cNvSpPr>
          <p:nvPr/>
        </p:nvSpPr>
        <p:spPr bwMode="auto">
          <a:xfrm rot="16200000">
            <a:off x="1676400" y="2133600"/>
            <a:ext cx="152400" cy="609600"/>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79" name="AutoShape 55"/>
          <p:cNvSpPr>
            <a:spLocks/>
          </p:cNvSpPr>
          <p:nvPr/>
        </p:nvSpPr>
        <p:spPr bwMode="auto">
          <a:xfrm rot="16200000">
            <a:off x="7467600" y="2209800"/>
            <a:ext cx="152400" cy="609600"/>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697" name="Rectangle 73"/>
          <p:cNvSpPr>
            <a:spLocks noGrp="1" noChangeArrowheads="1"/>
          </p:cNvSpPr>
          <p:nvPr>
            <p:ph type="title"/>
          </p:nvPr>
        </p:nvSpPr>
        <p:spPr>
          <a:xfrm>
            <a:off x="2647950" y="127687"/>
            <a:ext cx="6019800" cy="715962"/>
          </a:xfrm>
        </p:spPr>
        <p:style>
          <a:lnRef idx="1">
            <a:schemeClr val="accent1"/>
          </a:lnRef>
          <a:fillRef idx="2">
            <a:schemeClr val="accent1"/>
          </a:fillRef>
          <a:effectRef idx="1">
            <a:schemeClr val="accent1"/>
          </a:effectRef>
          <a:fontRef idx="minor">
            <a:schemeClr val="dk1"/>
          </a:fontRef>
        </p:style>
        <p:txBody>
          <a:bodyPr/>
          <a:lstStyle/>
          <a:p>
            <a:r>
              <a:rPr lang="en-US" altLang="it-IT" sz="2800" dirty="0"/>
              <a:t>Short Tandem Repeat (STR) Typing</a:t>
            </a:r>
          </a:p>
        </p:txBody>
      </p:sp>
      <p:sp>
        <p:nvSpPr>
          <p:cNvPr id="2" name="Rettangolo 1"/>
          <p:cNvSpPr/>
          <p:nvPr/>
        </p:nvSpPr>
        <p:spPr>
          <a:xfrm>
            <a:off x="2943477" y="3962400"/>
            <a:ext cx="3066545" cy="523220"/>
          </a:xfrm>
          <a:prstGeom prst="rect">
            <a:avLst/>
          </a:prstGeom>
        </p:spPr>
        <p:txBody>
          <a:bodyPr wrap="none">
            <a:spAutoFit/>
          </a:bodyPr>
          <a:lstStyle/>
          <a:p>
            <a:pPr algn="ctr"/>
            <a:r>
              <a:rPr lang="it-IT" sz="2800" b="1" dirty="0">
                <a:solidFill>
                  <a:srgbClr val="FF0000"/>
                </a:solidFill>
              </a:rPr>
              <a:t>PCR (singolo locus) </a:t>
            </a:r>
          </a:p>
        </p:txBody>
      </p:sp>
    </p:spTree>
    <p:extLst>
      <p:ext uri="{BB962C8B-B14F-4D97-AF65-F5344CB8AC3E}">
        <p14:creationId xmlns:p14="http://schemas.microsoft.com/office/powerpoint/2010/main" val="1850947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62000" y="512510"/>
            <a:ext cx="7315200" cy="6086586"/>
          </a:xfrm>
          <a:prstGeom prst="rect">
            <a:avLst/>
          </a:prstGeom>
        </p:spPr>
      </p:pic>
    </p:spTree>
    <p:extLst>
      <p:ext uri="{BB962C8B-B14F-4D97-AF65-F5344CB8AC3E}">
        <p14:creationId xmlns:p14="http://schemas.microsoft.com/office/powerpoint/2010/main" val="655654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752600" y="362400"/>
            <a:ext cx="4419599" cy="538608"/>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45719" rIns="0" bIns="0" rtlCol="0">
            <a:spAutoFit/>
          </a:bodyPr>
          <a:lstStyle/>
          <a:p>
            <a:pPr marL="91440" algn="ctr">
              <a:lnSpc>
                <a:spcPct val="100000"/>
              </a:lnSpc>
              <a:spcBef>
                <a:spcPts val="359"/>
              </a:spcBef>
            </a:pPr>
            <a:r>
              <a:rPr lang="it-IT" sz="3200" b="1" i="1" spc="-5" dirty="0" smtClean="0">
                <a:latin typeface="Calibri"/>
                <a:cs typeface="Calibri"/>
              </a:rPr>
              <a:t>PCR (singolo locus)</a:t>
            </a:r>
            <a:endParaRPr sz="3200" dirty="0">
              <a:latin typeface="Calibri"/>
              <a:cs typeface="Calibri"/>
            </a:endParaRPr>
          </a:p>
        </p:txBody>
      </p:sp>
      <p:pic>
        <p:nvPicPr>
          <p:cNvPr id="6" name="Immagine 5"/>
          <p:cNvPicPr>
            <a:picLocks noChangeAspect="1"/>
          </p:cNvPicPr>
          <p:nvPr/>
        </p:nvPicPr>
        <p:blipFill>
          <a:blip r:embed="rId2"/>
          <a:stretch>
            <a:fillRect/>
          </a:stretch>
        </p:blipFill>
        <p:spPr>
          <a:xfrm>
            <a:off x="1371600" y="1764448"/>
            <a:ext cx="5715000" cy="4092222"/>
          </a:xfrm>
          <a:prstGeom prst="rect">
            <a:avLst/>
          </a:prstGeom>
        </p:spPr>
      </p:pic>
    </p:spTree>
    <p:extLst>
      <p:ext uri="{BB962C8B-B14F-4D97-AF65-F5344CB8AC3E}">
        <p14:creationId xmlns:p14="http://schemas.microsoft.com/office/powerpoint/2010/main" val="278321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2971800" y="2438400"/>
            <a:ext cx="6248399" cy="4262537"/>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52400" y="1066800"/>
            <a:ext cx="8749146" cy="111056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33020" rIns="0" bIns="0" rtlCol="0">
            <a:spAutoFit/>
          </a:bodyPr>
          <a:lstStyle/>
          <a:p>
            <a:pPr marL="12700" marR="71755" algn="just">
              <a:lnSpc>
                <a:spcPts val="2800"/>
              </a:lnSpc>
              <a:spcBef>
                <a:spcPts val="260"/>
              </a:spcBef>
            </a:pPr>
            <a:r>
              <a:rPr sz="2400" dirty="0">
                <a:latin typeface="Calibri"/>
                <a:cs typeface="Calibri"/>
              </a:rPr>
              <a:t>Le </a:t>
            </a:r>
            <a:r>
              <a:rPr sz="2400" spc="-5" dirty="0">
                <a:latin typeface="Calibri"/>
                <a:cs typeface="Calibri"/>
              </a:rPr>
              <a:t>molecole ottenute </a:t>
            </a:r>
            <a:r>
              <a:rPr sz="2400" dirty="0">
                <a:latin typeface="Calibri"/>
                <a:cs typeface="Calibri"/>
              </a:rPr>
              <a:t>da </a:t>
            </a:r>
            <a:r>
              <a:rPr sz="2400" spc="-5" dirty="0">
                <a:latin typeface="Calibri"/>
                <a:cs typeface="Calibri"/>
              </a:rPr>
              <a:t>ogni reazione vengono caricate </a:t>
            </a:r>
            <a:r>
              <a:rPr sz="2400" dirty="0">
                <a:latin typeface="Calibri"/>
                <a:cs typeface="Calibri"/>
              </a:rPr>
              <a:t>su gel  in 4 </a:t>
            </a:r>
            <a:r>
              <a:rPr sz="2400" spc="-5" dirty="0" err="1">
                <a:latin typeface="Calibri"/>
                <a:cs typeface="Calibri"/>
              </a:rPr>
              <a:t>corsie</a:t>
            </a:r>
            <a:r>
              <a:rPr sz="2400" spc="-5" dirty="0">
                <a:latin typeface="Calibri"/>
                <a:cs typeface="Calibri"/>
              </a:rPr>
              <a:t> </a:t>
            </a:r>
            <a:r>
              <a:rPr sz="2400" spc="-5" dirty="0" err="1" smtClean="0">
                <a:latin typeface="Calibri"/>
                <a:cs typeface="Calibri"/>
              </a:rPr>
              <a:t>parallele</a:t>
            </a:r>
            <a:r>
              <a:rPr lang="it-IT" sz="2400" spc="-5" dirty="0" smtClean="0">
                <a:latin typeface="Calibri"/>
                <a:cs typeface="Calibri"/>
              </a:rPr>
              <a:t>; l</a:t>
            </a:r>
            <a:r>
              <a:rPr sz="2400" dirty="0" smtClean="0">
                <a:latin typeface="Calibri"/>
                <a:cs typeface="Calibri"/>
              </a:rPr>
              <a:t>a </a:t>
            </a:r>
            <a:r>
              <a:rPr sz="2400" spc="-5" dirty="0">
                <a:latin typeface="Calibri"/>
                <a:cs typeface="Calibri"/>
              </a:rPr>
              <a:t>corsa </a:t>
            </a:r>
            <a:r>
              <a:rPr sz="2400" dirty="0">
                <a:latin typeface="Calibri"/>
                <a:cs typeface="Calibri"/>
              </a:rPr>
              <a:t>viene letta per </a:t>
            </a:r>
            <a:r>
              <a:rPr lang="it-IT" sz="2400" dirty="0" smtClean="0">
                <a:latin typeface="Calibri"/>
                <a:cs typeface="Calibri"/>
              </a:rPr>
              <a:t>fluorescenza e </a:t>
            </a:r>
            <a:r>
              <a:rPr sz="2400" spc="-5" dirty="0" smtClean="0">
                <a:latin typeface="Calibri"/>
                <a:cs typeface="Calibri"/>
              </a:rPr>
              <a:t>grazie </a:t>
            </a:r>
            <a:r>
              <a:rPr sz="2400" dirty="0">
                <a:latin typeface="Calibri"/>
                <a:cs typeface="Calibri"/>
              </a:rPr>
              <a:t>alla </a:t>
            </a:r>
            <a:r>
              <a:rPr sz="2400" spc="-5" dirty="0">
                <a:latin typeface="Calibri"/>
                <a:cs typeface="Calibri"/>
              </a:rPr>
              <a:t>presenza </a:t>
            </a:r>
            <a:r>
              <a:rPr sz="2400" dirty="0">
                <a:latin typeface="Calibri"/>
                <a:cs typeface="Calibri"/>
              </a:rPr>
              <a:t>del  </a:t>
            </a:r>
            <a:r>
              <a:rPr sz="2400" u="sng" spc="-5" dirty="0">
                <a:latin typeface="Calibri"/>
                <a:cs typeface="Calibri"/>
              </a:rPr>
              <a:t>primer marcato</a:t>
            </a:r>
            <a:r>
              <a:rPr sz="2400" spc="-5" dirty="0">
                <a:latin typeface="Calibri"/>
                <a:cs typeface="Calibri"/>
              </a:rPr>
              <a:t> </a:t>
            </a:r>
            <a:r>
              <a:rPr sz="2400" dirty="0">
                <a:latin typeface="Calibri"/>
                <a:cs typeface="Calibri"/>
              </a:rPr>
              <a:t>in </a:t>
            </a:r>
            <a:r>
              <a:rPr sz="2400" spc="-5" dirty="0">
                <a:latin typeface="Calibri"/>
                <a:cs typeface="Calibri"/>
              </a:rPr>
              <a:t>ogni</a:t>
            </a:r>
            <a:r>
              <a:rPr sz="2400" spc="10" dirty="0">
                <a:latin typeface="Calibri"/>
                <a:cs typeface="Calibri"/>
              </a:rPr>
              <a:t> </a:t>
            </a:r>
            <a:r>
              <a:rPr sz="2400" spc="-5" dirty="0">
                <a:latin typeface="Calibri"/>
                <a:cs typeface="Calibri"/>
              </a:rPr>
              <a:t>frammento</a:t>
            </a:r>
            <a:endParaRPr sz="2400" dirty="0">
              <a:latin typeface="Calibri"/>
              <a:cs typeface="Calibri"/>
            </a:endParaRPr>
          </a:p>
        </p:txBody>
      </p:sp>
      <p:sp>
        <p:nvSpPr>
          <p:cNvPr id="11" name="Text Box 6"/>
          <p:cNvSpPr txBox="1">
            <a:spLocks noChangeArrowheads="1"/>
          </p:cNvSpPr>
          <p:nvPr/>
        </p:nvSpPr>
        <p:spPr bwMode="auto">
          <a:xfrm>
            <a:off x="533400" y="187032"/>
            <a:ext cx="83058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it-IT" altLang="it-IT" sz="3200" b="1" dirty="0" err="1" smtClean="0">
                <a:solidFill>
                  <a:srgbClr val="FF0000"/>
                </a:solidFill>
                <a:latin typeface="+mn-lt"/>
              </a:rPr>
              <a:t>Dye</a:t>
            </a:r>
            <a:r>
              <a:rPr lang="it-IT" altLang="it-IT" sz="3200" b="1" dirty="0" smtClean="0">
                <a:solidFill>
                  <a:srgbClr val="FF0000"/>
                </a:solidFill>
                <a:latin typeface="+mn-lt"/>
              </a:rPr>
              <a:t> </a:t>
            </a:r>
            <a:r>
              <a:rPr lang="it-IT" altLang="it-IT" sz="3200" b="1" dirty="0" err="1" smtClean="0">
                <a:solidFill>
                  <a:srgbClr val="FF0000"/>
                </a:solidFill>
                <a:latin typeface="+mn-lt"/>
              </a:rPr>
              <a:t>primer</a:t>
            </a:r>
            <a:r>
              <a:rPr lang="it-IT" altLang="it-IT" sz="3200" b="1" dirty="0" smtClean="0">
                <a:solidFill>
                  <a:srgbClr val="FF0000"/>
                </a:solidFill>
                <a:latin typeface="+mn-lt"/>
              </a:rPr>
              <a:t> </a:t>
            </a:r>
            <a:r>
              <a:rPr lang="it-IT" altLang="it-IT" sz="3200" b="1" dirty="0" err="1" smtClean="0">
                <a:solidFill>
                  <a:srgbClr val="FF0000"/>
                </a:solidFill>
                <a:latin typeface="+mn-lt"/>
              </a:rPr>
              <a:t>Labelling</a:t>
            </a:r>
            <a:endParaRPr lang="it-IT" altLang="it-IT" sz="3200" b="1" dirty="0">
              <a:solidFill>
                <a:srgbClr val="FF0000"/>
              </a:solidFill>
              <a:latin typeface="+mn-lt"/>
            </a:endParaRPr>
          </a:p>
        </p:txBody>
      </p:sp>
      <p:pic>
        <p:nvPicPr>
          <p:cNvPr id="2" name="Immagine 1"/>
          <p:cNvPicPr>
            <a:picLocks noChangeAspect="1"/>
          </p:cNvPicPr>
          <p:nvPr/>
        </p:nvPicPr>
        <p:blipFill>
          <a:blip r:embed="rId3"/>
          <a:stretch>
            <a:fillRect/>
          </a:stretch>
        </p:blipFill>
        <p:spPr>
          <a:xfrm>
            <a:off x="158578" y="3124200"/>
            <a:ext cx="3086100" cy="2066925"/>
          </a:xfrm>
          <a:prstGeom prst="rect">
            <a:avLst/>
          </a:prstGeom>
        </p:spPr>
      </p:pic>
      <p:sp>
        <p:nvSpPr>
          <p:cNvPr id="3" name="CasellaDiTesto 2"/>
          <p:cNvSpPr txBox="1"/>
          <p:nvPr/>
        </p:nvSpPr>
        <p:spPr>
          <a:xfrm>
            <a:off x="-42219" y="2819400"/>
            <a:ext cx="3124200"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360453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7288" y="416447"/>
            <a:ext cx="9050512" cy="5603353"/>
          </a:xfrm>
          <a:prstGeom prst="rect">
            <a:avLst/>
          </a:prstGeom>
        </p:spPr>
      </p:pic>
    </p:spTree>
    <p:extLst>
      <p:ext uri="{BB962C8B-B14F-4D97-AF65-F5344CB8AC3E}">
        <p14:creationId xmlns:p14="http://schemas.microsoft.com/office/powerpoint/2010/main" val="2357047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762000" y="914400"/>
            <a:ext cx="8107260" cy="4543400"/>
          </a:xfrm>
          <a:prstGeom prst="rect">
            <a:avLst/>
          </a:prstGeom>
        </p:spPr>
      </p:pic>
    </p:spTree>
    <p:extLst>
      <p:ext uri="{BB962C8B-B14F-4D97-AF65-F5344CB8AC3E}">
        <p14:creationId xmlns:p14="http://schemas.microsoft.com/office/powerpoint/2010/main" val="436063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457200"/>
            <a:ext cx="7239000" cy="7620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it-IT" sz="3200" b="1" dirty="0" smtClean="0">
                <a:latin typeface="+mn-lt"/>
              </a:rPr>
              <a:t>Gli ingredienti in ogni provetta (PCR)</a:t>
            </a:r>
            <a:endParaRPr lang="it-IT" sz="3200" b="1" dirty="0">
              <a:latin typeface="+mn-lt"/>
            </a:endParaRPr>
          </a:p>
        </p:txBody>
      </p:sp>
      <p:sp>
        <p:nvSpPr>
          <p:cNvPr id="3" name="Segnaposto contenuto 2"/>
          <p:cNvSpPr>
            <a:spLocks noGrp="1"/>
          </p:cNvSpPr>
          <p:nvPr>
            <p:ph idx="1"/>
          </p:nvPr>
        </p:nvSpPr>
        <p:spPr>
          <a:xfrm>
            <a:off x="542925" y="1676400"/>
            <a:ext cx="7886700" cy="4351338"/>
          </a:xfrm>
        </p:spPr>
        <p:style>
          <a:lnRef idx="0">
            <a:scrgbClr r="0" g="0" b="0"/>
          </a:lnRef>
          <a:fillRef idx="1003">
            <a:schemeClr val="lt2"/>
          </a:fillRef>
          <a:effectRef idx="0">
            <a:scrgbClr r="0" g="0" b="0"/>
          </a:effectRef>
          <a:fontRef idx="major"/>
        </p:style>
        <p:txBody>
          <a:bodyPr>
            <a:normAutofit fontScale="92500" lnSpcReduction="10000"/>
          </a:bodyPr>
          <a:lstStyle/>
          <a:p>
            <a:pPr marL="514350" indent="-514350" algn="just">
              <a:lnSpc>
                <a:spcPct val="150000"/>
              </a:lnSpc>
              <a:buAutoNum type="arabicParenR"/>
            </a:pPr>
            <a:r>
              <a:rPr lang="it-IT" sz="3200" dirty="0" smtClean="0">
                <a:latin typeface="+mn-lt"/>
              </a:rPr>
              <a:t>DNA stampo (</a:t>
            </a:r>
            <a:r>
              <a:rPr lang="it-IT" sz="3200" dirty="0" err="1" smtClean="0">
                <a:latin typeface="+mn-lt"/>
              </a:rPr>
              <a:t>dsDNA</a:t>
            </a:r>
            <a:r>
              <a:rPr lang="it-IT" sz="3200" dirty="0" smtClean="0">
                <a:latin typeface="+mn-lt"/>
              </a:rPr>
              <a:t>)</a:t>
            </a:r>
          </a:p>
          <a:p>
            <a:pPr marL="514350" indent="-514350" algn="just">
              <a:lnSpc>
                <a:spcPct val="150000"/>
              </a:lnSpc>
              <a:buAutoNum type="arabicParenR"/>
            </a:pPr>
            <a:r>
              <a:rPr lang="it-IT" sz="3200" dirty="0" smtClean="0">
                <a:latin typeface="+mn-lt"/>
              </a:rPr>
              <a:t>2 </a:t>
            </a:r>
            <a:r>
              <a:rPr lang="it-IT" sz="3200" dirty="0" err="1" smtClean="0">
                <a:latin typeface="+mn-lt"/>
              </a:rPr>
              <a:t>Oligonucleotidi</a:t>
            </a:r>
            <a:r>
              <a:rPr lang="it-IT" sz="3200" dirty="0" smtClean="0">
                <a:latin typeface="+mn-lt"/>
              </a:rPr>
              <a:t> complementari </a:t>
            </a:r>
          </a:p>
          <a:p>
            <a:pPr marL="514350" indent="-514350" algn="just">
              <a:lnSpc>
                <a:spcPct val="150000"/>
              </a:lnSpc>
              <a:buAutoNum type="arabicParenR"/>
            </a:pPr>
            <a:r>
              <a:rPr lang="it-IT" sz="3200" dirty="0" err="1" smtClean="0">
                <a:latin typeface="+mn-lt"/>
              </a:rPr>
              <a:t>Taq</a:t>
            </a:r>
            <a:r>
              <a:rPr lang="it-IT" sz="3200" dirty="0" smtClean="0">
                <a:latin typeface="+mn-lt"/>
              </a:rPr>
              <a:t> polimerasi</a:t>
            </a:r>
          </a:p>
          <a:p>
            <a:pPr marL="514350" indent="-514350" algn="just">
              <a:lnSpc>
                <a:spcPct val="150000"/>
              </a:lnSpc>
              <a:buAutoNum type="arabicParenR"/>
            </a:pPr>
            <a:r>
              <a:rPr lang="it-IT" sz="3200" dirty="0" err="1" smtClean="0">
                <a:latin typeface="+mn-lt"/>
              </a:rPr>
              <a:t>Deossinucleotidi</a:t>
            </a:r>
            <a:r>
              <a:rPr lang="it-IT" sz="3200" dirty="0" smtClean="0">
                <a:latin typeface="+mn-lt"/>
              </a:rPr>
              <a:t> (</a:t>
            </a:r>
            <a:r>
              <a:rPr lang="it-IT" sz="3200" dirty="0" err="1" smtClean="0">
                <a:latin typeface="+mn-lt"/>
              </a:rPr>
              <a:t>dNTPs</a:t>
            </a:r>
            <a:r>
              <a:rPr lang="it-IT" sz="3200" dirty="0" smtClean="0">
                <a:latin typeface="+mn-lt"/>
              </a:rPr>
              <a:t>) più numerosi</a:t>
            </a:r>
          </a:p>
          <a:p>
            <a:pPr marL="514350" indent="-514350" algn="just">
              <a:lnSpc>
                <a:spcPct val="150000"/>
              </a:lnSpc>
              <a:buAutoNum type="arabicParenR"/>
            </a:pPr>
            <a:r>
              <a:rPr lang="it-IT" sz="3200" dirty="0" err="1" smtClean="0">
                <a:solidFill>
                  <a:srgbClr val="FF0000"/>
                </a:solidFill>
                <a:latin typeface="+mn-lt"/>
              </a:rPr>
              <a:t>Didesossinucleotidi</a:t>
            </a:r>
            <a:r>
              <a:rPr lang="it-IT" sz="3200" dirty="0" smtClean="0">
                <a:solidFill>
                  <a:srgbClr val="FF0000"/>
                </a:solidFill>
                <a:latin typeface="+mn-lt"/>
              </a:rPr>
              <a:t> (</a:t>
            </a:r>
            <a:r>
              <a:rPr lang="it-IT" sz="3200" dirty="0" err="1" smtClean="0">
                <a:solidFill>
                  <a:srgbClr val="FF0000"/>
                </a:solidFill>
                <a:latin typeface="+mn-lt"/>
              </a:rPr>
              <a:t>ddNTPs</a:t>
            </a:r>
            <a:r>
              <a:rPr lang="it-IT" sz="3200" dirty="0" smtClean="0">
                <a:solidFill>
                  <a:srgbClr val="FF0000"/>
                </a:solidFill>
                <a:latin typeface="+mn-lt"/>
              </a:rPr>
              <a:t>) marcati con diversi fluorocromi per ogni base</a:t>
            </a:r>
            <a:endParaRPr lang="it-IT" sz="3200" dirty="0">
              <a:solidFill>
                <a:srgbClr val="FF0000"/>
              </a:solidFill>
              <a:latin typeface="+mn-lt"/>
            </a:endParaRPr>
          </a:p>
        </p:txBody>
      </p:sp>
    </p:spTree>
    <p:extLst>
      <p:ext uri="{BB962C8B-B14F-4D97-AF65-F5344CB8AC3E}">
        <p14:creationId xmlns:p14="http://schemas.microsoft.com/office/powerpoint/2010/main" val="214615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560605"/>
            <a:ext cx="9144000" cy="5736790"/>
          </a:xfrm>
          <a:prstGeom prst="rect">
            <a:avLst/>
          </a:prstGeom>
        </p:spPr>
      </p:pic>
    </p:spTree>
    <p:extLst>
      <p:ext uri="{BB962C8B-B14F-4D97-AF65-F5344CB8AC3E}">
        <p14:creationId xmlns:p14="http://schemas.microsoft.com/office/powerpoint/2010/main" val="119143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IG D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973608" cy="452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ChangeArrowheads="1"/>
          </p:cNvSpPr>
          <p:nvPr/>
        </p:nvSpPr>
        <p:spPr bwMode="auto">
          <a:xfrm>
            <a:off x="152400" y="1068288"/>
            <a:ext cx="8719751" cy="400110"/>
          </a:xfrm>
          <a:prstGeom prst="rect">
            <a:avLst/>
          </a:prstGeom>
          <a:ln>
            <a:noFill/>
          </a:ln>
          <a:extLst/>
        </p:spPr>
        <p:style>
          <a:lnRef idx="0">
            <a:scrgbClr r="0" g="0" b="0"/>
          </a:lnRef>
          <a:fillRef idx="1003">
            <a:schemeClr val="lt2"/>
          </a:fillRef>
          <a:effectRef idx="0">
            <a:scrgbClr r="0" g="0" b="0"/>
          </a:effectRef>
          <a:fontRef idx="major"/>
        </p:style>
        <p:txBody>
          <a:bodyPr wrap="square" anchor="ctr">
            <a:spAutoFit/>
          </a:bodyPr>
          <a:lstStyle>
            <a:lvl1pPr eaLnBrk="0" hangingPunct="0">
              <a:defRPr sz="1400">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1400">
                <a:solidFill>
                  <a:schemeClr val="tx1"/>
                </a:solidFill>
                <a:latin typeface="Helvetica" panose="020B0604020202020204" pitchFamily="34" charset="0"/>
                <a:ea typeface="ＭＳ Ｐゴシック" panose="020B0600070205080204" pitchFamily="34" charset="-128"/>
              </a:defRPr>
            </a:lvl2pPr>
            <a:lvl3pPr eaLnBrk="0" hangingPunct="0">
              <a:defRPr sz="1400">
                <a:solidFill>
                  <a:schemeClr val="tx1"/>
                </a:solidFill>
                <a:latin typeface="Helvetica" panose="020B0604020202020204" pitchFamily="34" charset="0"/>
                <a:ea typeface="ＭＳ Ｐゴシック" panose="020B0600070205080204" pitchFamily="34" charset="-128"/>
              </a:defRPr>
            </a:lvl3pPr>
            <a:lvl4pPr eaLnBrk="0" hangingPunct="0">
              <a:defRPr sz="1400">
                <a:solidFill>
                  <a:schemeClr val="tx1"/>
                </a:solidFill>
                <a:latin typeface="Helvetica" panose="020B0604020202020204" pitchFamily="34" charset="0"/>
                <a:ea typeface="ＭＳ Ｐゴシック" panose="020B0600070205080204" pitchFamily="34" charset="-128"/>
              </a:defRPr>
            </a:lvl4pPr>
            <a:lvl5pPr eaLnBrk="0" hangingPunct="0">
              <a:defRPr sz="1400">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Helvetica" panose="020B0604020202020204" pitchFamily="34" charset="0"/>
                <a:ea typeface="ＭＳ Ｐゴシック" panose="020B0600070205080204" pitchFamily="34" charset="-128"/>
              </a:defRPr>
            </a:lvl9pPr>
          </a:lstStyle>
          <a:p>
            <a:pPr algn="ctr"/>
            <a:r>
              <a:rPr lang="en-US" altLang="it-IT" sz="2000" dirty="0">
                <a:latin typeface="+mn-lt"/>
              </a:rPr>
              <a:t>Each of the 4 </a:t>
            </a:r>
            <a:r>
              <a:rPr lang="en-US" altLang="it-IT" sz="2000" dirty="0" err="1">
                <a:latin typeface="+mn-lt"/>
              </a:rPr>
              <a:t>ddNTPs</a:t>
            </a:r>
            <a:r>
              <a:rPr lang="en-US" altLang="it-IT" sz="2000" dirty="0">
                <a:latin typeface="+mn-lt"/>
              </a:rPr>
              <a:t> is labeled with a </a:t>
            </a:r>
            <a:r>
              <a:rPr lang="en-US" altLang="it-IT" sz="2000" dirty="0" smtClean="0">
                <a:latin typeface="+mn-lt"/>
              </a:rPr>
              <a:t>4 </a:t>
            </a:r>
            <a:r>
              <a:rPr lang="en-US" altLang="it-IT" sz="2000" b="1" dirty="0">
                <a:latin typeface="+mn-lt"/>
              </a:rPr>
              <a:t>fluorescent dye </a:t>
            </a:r>
            <a:endParaRPr lang="en-US" altLang="it-IT" sz="2000" dirty="0">
              <a:latin typeface="+mn-lt"/>
            </a:endParaRPr>
          </a:p>
        </p:txBody>
      </p:sp>
      <p:sp>
        <p:nvSpPr>
          <p:cNvPr id="33797" name="Rectangle 6"/>
          <p:cNvSpPr>
            <a:spLocks noGrp="1" noChangeArrowheads="1"/>
          </p:cNvSpPr>
          <p:nvPr>
            <p:ph type="title"/>
          </p:nvPr>
        </p:nvSpPr>
        <p:spPr>
          <a:xfrm>
            <a:off x="628650" y="228600"/>
            <a:ext cx="7905750" cy="457201"/>
          </a:xfrm>
        </p:spPr>
        <p:style>
          <a:lnRef idx="1">
            <a:schemeClr val="accent1"/>
          </a:lnRef>
          <a:fillRef idx="2">
            <a:schemeClr val="accent1"/>
          </a:fillRef>
          <a:effectRef idx="1">
            <a:schemeClr val="accent1"/>
          </a:effectRef>
          <a:fontRef idx="minor">
            <a:schemeClr val="dk1"/>
          </a:fontRef>
        </p:style>
        <p:txBody>
          <a:bodyPr>
            <a:normAutofit/>
          </a:bodyPr>
          <a:lstStyle/>
          <a:p>
            <a:pPr algn="ctr" eaLnBrk="1" hangingPunct="1"/>
            <a:r>
              <a:rPr lang="en-US" altLang="it-IT" b="1" dirty="0" smtClean="0">
                <a:latin typeface="+mn-lt"/>
                <a:ea typeface="ＭＳ Ｐゴシック" panose="020B0600070205080204" pitchFamily="34" charset="-128"/>
              </a:rPr>
              <a:t>Fluorescent Sanger Sequencing: “Dye-terminators”</a:t>
            </a:r>
          </a:p>
        </p:txBody>
      </p:sp>
    </p:spTree>
    <p:extLst>
      <p:ext uri="{BB962C8B-B14F-4D97-AF65-F5344CB8AC3E}">
        <p14:creationId xmlns:p14="http://schemas.microsoft.com/office/powerpoint/2010/main" val="322250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76200" y="28575"/>
            <a:ext cx="8991600" cy="6800850"/>
          </a:xfrm>
          <a:prstGeom prst="rect">
            <a:avLst/>
          </a:prstGeom>
        </p:spPr>
      </p:pic>
    </p:spTree>
    <p:extLst>
      <p:ext uri="{BB962C8B-B14F-4D97-AF65-F5344CB8AC3E}">
        <p14:creationId xmlns:p14="http://schemas.microsoft.com/office/powerpoint/2010/main" val="2954658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2666999"/>
            <a:ext cx="7758545" cy="3513139"/>
          </a:xfrm>
        </p:spPr>
        <p:txBody>
          <a:bodyPr>
            <a:normAutofit/>
          </a:bodyPr>
          <a:lstStyle/>
          <a:p>
            <a:pPr marL="0" indent="0" algn="ctr">
              <a:buNone/>
            </a:pPr>
            <a:r>
              <a:rPr lang="it-IT" sz="3200" b="1" dirty="0" smtClean="0"/>
              <a:t>PCR (singolo locus) </a:t>
            </a:r>
          </a:p>
          <a:p>
            <a:pPr marL="0" indent="0" algn="ctr">
              <a:buNone/>
            </a:pPr>
            <a:endParaRPr lang="it-IT" sz="3200" b="1" dirty="0">
              <a:solidFill>
                <a:srgbClr val="FF0000"/>
              </a:solidFill>
            </a:endParaRPr>
          </a:p>
          <a:p>
            <a:pPr marL="0" indent="0" algn="ctr">
              <a:buNone/>
            </a:pPr>
            <a:r>
              <a:rPr lang="it-IT" sz="3200" b="1" dirty="0" smtClean="0">
                <a:solidFill>
                  <a:srgbClr val="FF0000"/>
                </a:solidFill>
              </a:rPr>
              <a:t> MULTIPLEX PCR (più loci)</a:t>
            </a:r>
            <a:endParaRPr lang="it-IT" sz="3200" b="1" dirty="0">
              <a:solidFill>
                <a:srgbClr val="FF0000"/>
              </a:solidFill>
            </a:endParaRPr>
          </a:p>
        </p:txBody>
      </p:sp>
    </p:spTree>
    <p:extLst>
      <p:ext uri="{BB962C8B-B14F-4D97-AF65-F5344CB8AC3E}">
        <p14:creationId xmlns:p14="http://schemas.microsoft.com/office/powerpoint/2010/main" val="20853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685800" y="304800"/>
            <a:ext cx="7086600" cy="45720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it-IT" altLang="it-IT" sz="2400" b="1">
                <a:latin typeface="+mn-lt"/>
              </a:rPr>
              <a:t>SEQUENZIAMENTO DEL DNA – Sanger sequencing</a:t>
            </a:r>
          </a:p>
        </p:txBody>
      </p:sp>
      <p:pic>
        <p:nvPicPr>
          <p:cNvPr id="16391" name="Picture 25" descr="3130Gene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0"/>
            <a:ext cx="2286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0"/>
            <a:ext cx="3505200" cy="490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7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fade">
                                      <p:cBhvr>
                                        <p:cTn id="7" dur="1000"/>
                                        <p:tgtEl>
                                          <p:spTgt spid="16393"/>
                                        </p:tgtEl>
                                      </p:cBhvr>
                                    </p:animEffect>
                                    <p:anim calcmode="lin" valueType="num">
                                      <p:cBhvr>
                                        <p:cTn id="8" dur="1000" fill="hold"/>
                                        <p:tgtEl>
                                          <p:spTgt spid="16393"/>
                                        </p:tgtEl>
                                        <p:attrNameLst>
                                          <p:attrName>ppt_x</p:attrName>
                                        </p:attrNameLst>
                                      </p:cBhvr>
                                      <p:tavLst>
                                        <p:tav tm="0">
                                          <p:val>
                                            <p:strVal val="#ppt_x"/>
                                          </p:val>
                                        </p:tav>
                                        <p:tav tm="100000">
                                          <p:val>
                                            <p:strVal val="#ppt_x"/>
                                          </p:val>
                                        </p:tav>
                                      </p:tavLst>
                                    </p:anim>
                                    <p:anim calcmode="lin" valueType="num">
                                      <p:cBhvr>
                                        <p:cTn id="9" dur="1000" fill="hold"/>
                                        <p:tgtEl>
                                          <p:spTgt spid="163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91"/>
                                        </p:tgtEl>
                                        <p:attrNameLst>
                                          <p:attrName>style.visibility</p:attrName>
                                        </p:attrNameLst>
                                      </p:cBhvr>
                                      <p:to>
                                        <p:strVal val="visible"/>
                                      </p:to>
                                    </p:set>
                                    <p:animEffect transition="in" filter="fade">
                                      <p:cBhvr>
                                        <p:cTn id="14" dur="1000"/>
                                        <p:tgtEl>
                                          <p:spTgt spid="16391"/>
                                        </p:tgtEl>
                                      </p:cBhvr>
                                    </p:animEffect>
                                    <p:anim calcmode="lin" valueType="num">
                                      <p:cBhvr>
                                        <p:cTn id="15" dur="1000" fill="hold"/>
                                        <p:tgtEl>
                                          <p:spTgt spid="16391"/>
                                        </p:tgtEl>
                                        <p:attrNameLst>
                                          <p:attrName>ppt_x</p:attrName>
                                        </p:attrNameLst>
                                      </p:cBhvr>
                                      <p:tavLst>
                                        <p:tav tm="0">
                                          <p:val>
                                            <p:strVal val="#ppt_x"/>
                                          </p:val>
                                        </p:tav>
                                        <p:tav tm="100000">
                                          <p:val>
                                            <p:strVal val="#ppt_x"/>
                                          </p:val>
                                        </p:tav>
                                      </p:tavLst>
                                    </p:anim>
                                    <p:anim calcmode="lin" valueType="num">
                                      <p:cBhvr>
                                        <p:cTn id="16" dur="1000" fill="hold"/>
                                        <p:tgtEl>
                                          <p:spTgt spid="16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752600" y="362400"/>
            <a:ext cx="4419599" cy="538608"/>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45719" rIns="0" bIns="0" rtlCol="0">
            <a:spAutoFit/>
          </a:bodyPr>
          <a:lstStyle/>
          <a:p>
            <a:pPr marL="91440" algn="ctr">
              <a:lnSpc>
                <a:spcPct val="100000"/>
              </a:lnSpc>
              <a:spcBef>
                <a:spcPts val="359"/>
              </a:spcBef>
            </a:pPr>
            <a:r>
              <a:rPr lang="it-IT" sz="3200" b="1" i="1" spc="-5" dirty="0" smtClean="0">
                <a:latin typeface="Calibri"/>
                <a:cs typeface="Calibri"/>
              </a:rPr>
              <a:t>PCR </a:t>
            </a:r>
            <a:r>
              <a:rPr sz="3200" b="1" i="1" spc="-5" dirty="0" smtClean="0">
                <a:latin typeface="Calibri"/>
                <a:cs typeface="Calibri"/>
              </a:rPr>
              <a:t>Multiplex</a:t>
            </a:r>
            <a:endParaRPr sz="3200" dirty="0">
              <a:latin typeface="Calibri"/>
              <a:cs typeface="Calibri"/>
            </a:endParaRPr>
          </a:p>
        </p:txBody>
      </p:sp>
      <p:sp>
        <p:nvSpPr>
          <p:cNvPr id="8" name="object 8"/>
          <p:cNvSpPr txBox="1"/>
          <p:nvPr/>
        </p:nvSpPr>
        <p:spPr>
          <a:xfrm>
            <a:off x="381000" y="1524000"/>
            <a:ext cx="8305800" cy="874598"/>
          </a:xfrm>
          <a:prstGeom prst="rect">
            <a:avLst/>
          </a:prstGeom>
        </p:spPr>
        <p:style>
          <a:lnRef idx="2">
            <a:schemeClr val="accent1"/>
          </a:lnRef>
          <a:fillRef idx="1003">
            <a:schemeClr val="lt2"/>
          </a:fillRef>
          <a:effectRef idx="0">
            <a:schemeClr val="accent1"/>
          </a:effectRef>
          <a:fontRef idx="minor">
            <a:schemeClr val="dk1"/>
          </a:fontRef>
        </p:style>
        <p:txBody>
          <a:bodyPr vert="horz" wrap="square" lIns="0" tIns="12700" rIns="0" bIns="0" rtlCol="0">
            <a:spAutoFit/>
          </a:bodyPr>
          <a:lstStyle/>
          <a:p>
            <a:pPr marL="12700" algn="just">
              <a:lnSpc>
                <a:spcPct val="100000"/>
              </a:lnSpc>
              <a:spcBef>
                <a:spcPts val="100"/>
              </a:spcBef>
            </a:pPr>
            <a:r>
              <a:rPr sz="2800" dirty="0">
                <a:latin typeface="Calibri"/>
                <a:cs typeface="Calibri"/>
              </a:rPr>
              <a:t>PCR </a:t>
            </a:r>
            <a:r>
              <a:rPr sz="2800" spc="-5" dirty="0">
                <a:latin typeface="Calibri"/>
                <a:cs typeface="Calibri"/>
              </a:rPr>
              <a:t>con </a:t>
            </a:r>
            <a:r>
              <a:rPr sz="2800" dirty="0">
                <a:latin typeface="Calibri"/>
                <a:cs typeface="Calibri"/>
              </a:rPr>
              <a:t>più </a:t>
            </a:r>
            <a:r>
              <a:rPr sz="2800" spc="-5" dirty="0">
                <a:latin typeface="Calibri"/>
                <a:cs typeface="Calibri"/>
              </a:rPr>
              <a:t>coppie </a:t>
            </a:r>
            <a:r>
              <a:rPr sz="2800" dirty="0">
                <a:latin typeface="Calibri"/>
                <a:cs typeface="Calibri"/>
              </a:rPr>
              <a:t>di </a:t>
            </a:r>
            <a:r>
              <a:rPr sz="2800" spc="-5" dirty="0" smtClean="0">
                <a:latin typeface="Calibri"/>
                <a:cs typeface="Calibri"/>
              </a:rPr>
              <a:t>primer</a:t>
            </a:r>
            <a:r>
              <a:rPr lang="it-IT" sz="2800" spc="-5" dirty="0" smtClean="0">
                <a:latin typeface="Calibri"/>
                <a:cs typeface="Calibri"/>
              </a:rPr>
              <a:t> associati a</a:t>
            </a:r>
            <a:r>
              <a:rPr sz="2800" dirty="0" smtClean="0">
                <a:latin typeface="Calibri"/>
                <a:cs typeface="Calibri"/>
              </a:rPr>
              <a:t> </a:t>
            </a:r>
            <a:r>
              <a:rPr sz="2800" spc="-5" dirty="0" err="1">
                <a:latin typeface="Calibri"/>
                <a:cs typeface="Calibri"/>
              </a:rPr>
              <a:t>fluorofori</a:t>
            </a:r>
            <a:r>
              <a:rPr sz="2800" spc="25" dirty="0">
                <a:latin typeface="Calibri"/>
                <a:cs typeface="Calibri"/>
              </a:rPr>
              <a:t> </a:t>
            </a:r>
            <a:r>
              <a:rPr sz="2800" spc="-5" dirty="0" err="1" smtClean="0">
                <a:latin typeface="Calibri"/>
                <a:cs typeface="Calibri"/>
              </a:rPr>
              <a:t>differenti</a:t>
            </a:r>
            <a:r>
              <a:rPr lang="it-IT" sz="2800" spc="-5" dirty="0" smtClean="0">
                <a:latin typeface="Calibri"/>
                <a:cs typeface="Calibri"/>
              </a:rPr>
              <a:t> nella </a:t>
            </a:r>
            <a:r>
              <a:rPr lang="it-IT" sz="2800" b="1" u="sng" spc="-5" dirty="0" smtClean="0">
                <a:latin typeface="Calibri"/>
                <a:cs typeface="Calibri"/>
              </a:rPr>
              <a:t>stessa </a:t>
            </a:r>
            <a:r>
              <a:rPr lang="it-IT" sz="2800" spc="-5" dirty="0" smtClean="0">
                <a:latin typeface="Calibri"/>
                <a:cs typeface="Calibri"/>
              </a:rPr>
              <a:t>provetta</a:t>
            </a:r>
            <a:endParaRPr sz="2800" dirty="0">
              <a:latin typeface="Calibri"/>
              <a:cs typeface="Calibri"/>
            </a:endParaRPr>
          </a:p>
        </p:txBody>
      </p:sp>
      <p:sp>
        <p:nvSpPr>
          <p:cNvPr id="10" name="object 10"/>
          <p:cNvSpPr/>
          <p:nvPr/>
        </p:nvSpPr>
        <p:spPr>
          <a:xfrm>
            <a:off x="2242845" y="3072301"/>
            <a:ext cx="4546092" cy="2367622"/>
          </a:xfrm>
          <a:prstGeom prst="rect">
            <a:avLst/>
          </a:prstGeom>
          <a:blipFill>
            <a:blip r:embed="rId2" cstate="print"/>
            <a:stretch>
              <a:fillRect/>
            </a:stretch>
          </a:blipFill>
        </p:spPr>
        <p:txBody>
          <a:bodyPr wrap="square" lIns="0" tIns="0" rIns="0" bIns="0" rtlCol="0"/>
          <a:lstStyle/>
          <a:p>
            <a:endParaRPr dirty="0"/>
          </a:p>
        </p:txBody>
      </p:sp>
      <p:sp>
        <p:nvSpPr>
          <p:cNvPr id="14" name="object 14"/>
          <p:cNvSpPr/>
          <p:nvPr/>
        </p:nvSpPr>
        <p:spPr>
          <a:xfrm>
            <a:off x="2506282" y="3252283"/>
            <a:ext cx="2983230" cy="1915160"/>
          </a:xfrm>
          <a:custGeom>
            <a:avLst/>
            <a:gdLst/>
            <a:ahLst/>
            <a:cxnLst/>
            <a:rect l="l" t="t" r="r" b="b"/>
            <a:pathLst>
              <a:path w="2983229" h="1915160">
                <a:moveTo>
                  <a:pt x="0" y="1914798"/>
                </a:moveTo>
                <a:lnTo>
                  <a:pt x="2982637" y="0"/>
                </a:lnTo>
              </a:path>
            </a:pathLst>
          </a:custGeom>
          <a:ln w="38099">
            <a:solidFill>
              <a:srgbClr val="FF2600"/>
            </a:solidFill>
          </a:ln>
        </p:spPr>
        <p:txBody>
          <a:bodyPr wrap="square" lIns="0" tIns="0" rIns="0" bIns="0" rtlCol="0"/>
          <a:lstStyle/>
          <a:p>
            <a:endParaRPr/>
          </a:p>
        </p:txBody>
      </p:sp>
    </p:spTree>
    <p:extLst>
      <p:ext uri="{BB962C8B-B14F-4D97-AF65-F5344CB8AC3E}">
        <p14:creationId xmlns:p14="http://schemas.microsoft.com/office/powerpoint/2010/main" val="1165446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189470" y="1143000"/>
            <a:ext cx="8991600" cy="592213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a:lnSpc>
                <a:spcPct val="150000"/>
              </a:lnSpc>
              <a:spcBef>
                <a:spcPts val="0"/>
              </a:spcBef>
            </a:pPr>
            <a:r>
              <a:rPr lang="it-IT" sz="3200" b="1" dirty="0" smtClean="0">
                <a:solidFill>
                  <a:schemeClr val="tx1"/>
                </a:solidFill>
                <a:cs typeface="Calibri"/>
              </a:rPr>
              <a:t>1)Estrazione</a:t>
            </a:r>
            <a:br>
              <a:rPr lang="it-IT" sz="3200" b="1" dirty="0" smtClean="0">
                <a:solidFill>
                  <a:schemeClr val="tx1"/>
                </a:solidFill>
                <a:cs typeface="Calibri"/>
              </a:rPr>
            </a:br>
            <a:r>
              <a:rPr lang="it-IT" sz="3200" b="1" dirty="0" smtClean="0">
                <a:solidFill>
                  <a:schemeClr val="tx1"/>
                </a:solidFill>
                <a:cs typeface="Calibri"/>
              </a:rPr>
              <a:t>2) </a:t>
            </a:r>
            <a:r>
              <a:rPr lang="it-IT" sz="3200" b="1" spc="-5" dirty="0">
                <a:solidFill>
                  <a:schemeClr val="tx1"/>
                </a:solidFill>
                <a:cs typeface="Calibri"/>
              </a:rPr>
              <a:t>quantificazione del</a:t>
            </a:r>
            <a:r>
              <a:rPr lang="it-IT" sz="3200" b="1" spc="-35" dirty="0">
                <a:solidFill>
                  <a:schemeClr val="tx1"/>
                </a:solidFill>
                <a:cs typeface="Calibri"/>
              </a:rPr>
              <a:t> </a:t>
            </a:r>
            <a:r>
              <a:rPr lang="it-IT" sz="3200" b="1" dirty="0" smtClean="0">
                <a:solidFill>
                  <a:schemeClr val="tx1"/>
                </a:solidFill>
                <a:cs typeface="Calibri"/>
              </a:rPr>
              <a:t>DNA</a:t>
            </a:r>
            <a:br>
              <a:rPr lang="it-IT" sz="3200" b="1" dirty="0" smtClean="0">
                <a:solidFill>
                  <a:schemeClr val="tx1"/>
                </a:solidFill>
                <a:cs typeface="Calibri"/>
              </a:rPr>
            </a:br>
            <a:r>
              <a:rPr lang="it-IT" sz="3200" b="1" dirty="0" smtClean="0">
                <a:solidFill>
                  <a:schemeClr val="tx1"/>
                </a:solidFill>
                <a:cs typeface="Calibri"/>
              </a:rPr>
              <a:t>3) </a:t>
            </a:r>
            <a:r>
              <a:rPr lang="it-IT" sz="3200" b="1" dirty="0" smtClean="0">
                <a:solidFill>
                  <a:srgbClr val="FF0000"/>
                </a:solidFill>
                <a:cs typeface="Calibri"/>
              </a:rPr>
              <a:t>PCR multiplex </a:t>
            </a:r>
            <a:r>
              <a:rPr lang="it-IT" sz="3200" b="1" dirty="0" smtClean="0">
                <a:solidFill>
                  <a:schemeClr val="tx1"/>
                </a:solidFill>
                <a:cs typeface="Calibri"/>
              </a:rPr>
              <a:t/>
            </a:r>
            <a:br>
              <a:rPr lang="it-IT" sz="3200" b="1" dirty="0" smtClean="0">
                <a:solidFill>
                  <a:schemeClr val="tx1"/>
                </a:solidFill>
                <a:cs typeface="Calibri"/>
              </a:rPr>
            </a:br>
            <a:r>
              <a:rPr lang="it-IT" sz="3200" b="1" dirty="0" smtClean="0">
                <a:solidFill>
                  <a:schemeClr val="tx1"/>
                </a:solidFill>
                <a:cs typeface="Calibri"/>
              </a:rPr>
              <a:t>4</a:t>
            </a:r>
            <a:r>
              <a:rPr lang="it-IT" sz="3200" b="1" dirty="0" smtClean="0">
                <a:solidFill>
                  <a:srgbClr val="FF0000"/>
                </a:solidFill>
                <a:cs typeface="Calibri"/>
              </a:rPr>
              <a:t>) utilizzo di più sonde fluorescenti (</a:t>
            </a:r>
            <a:r>
              <a:rPr lang="it-IT" sz="3200" b="1" dirty="0" err="1" smtClean="0">
                <a:solidFill>
                  <a:srgbClr val="FF0000"/>
                </a:solidFill>
                <a:cs typeface="Calibri"/>
              </a:rPr>
              <a:t>fluorofori</a:t>
            </a:r>
            <a:r>
              <a:rPr lang="it-IT" sz="3200" b="1" dirty="0" smtClean="0">
                <a:solidFill>
                  <a:srgbClr val="FF0000"/>
                </a:solidFill>
                <a:cs typeface="Calibri"/>
              </a:rPr>
              <a:t>)</a:t>
            </a:r>
            <a:br>
              <a:rPr lang="it-IT" sz="3200" b="1" dirty="0" smtClean="0">
                <a:solidFill>
                  <a:srgbClr val="FF0000"/>
                </a:solidFill>
                <a:cs typeface="Calibri"/>
              </a:rPr>
            </a:br>
            <a:r>
              <a:rPr lang="it-IT" sz="3200" b="1" dirty="0" smtClean="0">
                <a:solidFill>
                  <a:schemeClr val="tx1"/>
                </a:solidFill>
                <a:cs typeface="Calibri"/>
              </a:rPr>
              <a:t>5) </a:t>
            </a:r>
            <a:r>
              <a:rPr lang="it-IT" sz="3200" b="1" spc="-5" dirty="0" smtClean="0">
                <a:solidFill>
                  <a:schemeClr val="tx1"/>
                </a:solidFill>
                <a:cs typeface="Tahoma"/>
              </a:rPr>
              <a:t>Separazione </a:t>
            </a:r>
            <a:r>
              <a:rPr lang="it-IT" sz="3200" b="1" spc="-5" dirty="0">
                <a:solidFill>
                  <a:schemeClr val="tx1"/>
                </a:solidFill>
                <a:cs typeface="Tahoma"/>
              </a:rPr>
              <a:t>dei prodotti </a:t>
            </a:r>
            <a:r>
              <a:rPr lang="it-IT" sz="3200" b="1" dirty="0">
                <a:solidFill>
                  <a:schemeClr val="tx1"/>
                </a:solidFill>
                <a:cs typeface="Tahoma"/>
              </a:rPr>
              <a:t>di </a:t>
            </a:r>
            <a:r>
              <a:rPr lang="it-IT" sz="3200" b="1" spc="-5" dirty="0">
                <a:solidFill>
                  <a:schemeClr val="tx1"/>
                </a:solidFill>
                <a:cs typeface="Tahoma"/>
              </a:rPr>
              <a:t>PCR mediante  elettroforesi</a:t>
            </a:r>
            <a:r>
              <a:rPr lang="it-IT" sz="3200" b="1" spc="-10" dirty="0">
                <a:solidFill>
                  <a:schemeClr val="tx1"/>
                </a:solidFill>
                <a:cs typeface="Tahoma"/>
              </a:rPr>
              <a:t> </a:t>
            </a:r>
            <a:r>
              <a:rPr lang="it-IT" sz="3200" b="1" spc="-5" dirty="0" smtClean="0">
                <a:solidFill>
                  <a:schemeClr val="tx1"/>
                </a:solidFill>
                <a:cs typeface="Tahoma"/>
              </a:rPr>
              <a:t>capillare (</a:t>
            </a:r>
            <a:r>
              <a:rPr lang="it-IT" sz="3200" b="1" spc="-5" dirty="0" err="1" smtClean="0">
                <a:solidFill>
                  <a:schemeClr val="tx1"/>
                </a:solidFill>
                <a:cs typeface="Tahoma"/>
              </a:rPr>
              <a:t>elettroferogramma</a:t>
            </a:r>
            <a:r>
              <a:rPr lang="it-IT" sz="3200" b="1" spc="-5" dirty="0" smtClean="0">
                <a:solidFill>
                  <a:schemeClr val="tx1"/>
                </a:solidFill>
                <a:cs typeface="Tahoma"/>
              </a:rPr>
              <a:t>)</a:t>
            </a:r>
            <a:br>
              <a:rPr lang="it-IT" sz="3200" b="1" spc="-5" dirty="0" smtClean="0">
                <a:solidFill>
                  <a:schemeClr val="tx1"/>
                </a:solidFill>
                <a:cs typeface="Tahoma"/>
              </a:rPr>
            </a:br>
            <a:r>
              <a:rPr lang="it-IT" sz="3200" b="1" spc="-5" dirty="0" smtClean="0">
                <a:solidFill>
                  <a:schemeClr val="tx1"/>
                </a:solidFill>
                <a:cs typeface="Tahoma"/>
              </a:rPr>
              <a:t>6) Interpretazione </a:t>
            </a:r>
            <a:r>
              <a:rPr lang="it-IT" sz="3200" b="1" spc="-5" dirty="0">
                <a:solidFill>
                  <a:schemeClr val="tx1"/>
                </a:solidFill>
                <a:cs typeface="Tahoma"/>
              </a:rPr>
              <a:t>del dato</a:t>
            </a:r>
            <a:r>
              <a:rPr lang="it-IT" sz="3200" b="1" spc="-30" dirty="0">
                <a:solidFill>
                  <a:schemeClr val="tx1"/>
                </a:solidFill>
                <a:cs typeface="Tahoma"/>
              </a:rPr>
              <a:t> </a:t>
            </a:r>
            <a:r>
              <a:rPr lang="it-IT" sz="3200" b="1" spc="-5" dirty="0" smtClean="0">
                <a:solidFill>
                  <a:schemeClr val="tx1"/>
                </a:solidFill>
                <a:cs typeface="Tahoma"/>
              </a:rPr>
              <a:t>grezzo</a:t>
            </a:r>
            <a:r>
              <a:rPr lang="it-IT" sz="3200" dirty="0">
                <a:solidFill>
                  <a:schemeClr val="tx1"/>
                </a:solidFill>
                <a:cs typeface="Tahoma"/>
              </a:rPr>
              <a:t/>
            </a:r>
            <a:br>
              <a:rPr lang="it-IT" sz="3200" dirty="0">
                <a:solidFill>
                  <a:schemeClr val="tx1"/>
                </a:solidFill>
                <a:cs typeface="Tahoma"/>
              </a:rPr>
            </a:br>
            <a:endParaRPr sz="3200" spc="-5" dirty="0">
              <a:solidFill>
                <a:schemeClr val="tx1"/>
              </a:solidFill>
            </a:endParaRPr>
          </a:p>
        </p:txBody>
      </p:sp>
      <p:sp>
        <p:nvSpPr>
          <p:cNvPr id="2" name="Rettangolo 1"/>
          <p:cNvSpPr/>
          <p:nvPr/>
        </p:nvSpPr>
        <p:spPr>
          <a:xfrm>
            <a:off x="1600200" y="304800"/>
            <a:ext cx="5105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sz="3600" b="1" dirty="0">
                <a:solidFill>
                  <a:schemeClr val="tx1"/>
                </a:solidFill>
              </a:rPr>
              <a:t>MULTIPLEX PCR (più loci)</a:t>
            </a:r>
          </a:p>
        </p:txBody>
      </p:sp>
    </p:spTree>
    <p:extLst>
      <p:ext uri="{BB962C8B-B14F-4D97-AF65-F5344CB8AC3E}">
        <p14:creationId xmlns:p14="http://schemas.microsoft.com/office/powerpoint/2010/main" val="163558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0" y="1295400"/>
            <a:ext cx="5638800" cy="84772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1000" y="2553976"/>
            <a:ext cx="8153399" cy="315137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10489" rIns="0" bIns="0" rtlCol="0">
            <a:spAutoFit/>
          </a:bodyPr>
          <a:lstStyle/>
          <a:p>
            <a:pPr marL="12700" algn="just">
              <a:lnSpc>
                <a:spcPct val="100000"/>
              </a:lnSpc>
              <a:spcBef>
                <a:spcPts val="869"/>
              </a:spcBef>
            </a:pPr>
            <a:r>
              <a:rPr lang="it-IT" sz="2800" dirty="0" smtClean="0">
                <a:solidFill>
                  <a:srgbClr val="FF0000"/>
                </a:solidFill>
                <a:cs typeface="Calibri"/>
              </a:rPr>
              <a:t>Le temperature di Tm </a:t>
            </a:r>
            <a:r>
              <a:rPr sz="2800" b="1" dirty="0" smtClean="0">
                <a:cs typeface="Calibri"/>
              </a:rPr>
              <a:t> </a:t>
            </a:r>
            <a:r>
              <a:rPr sz="2800" b="1" spc="-5" dirty="0" err="1" smtClean="0">
                <a:cs typeface="Calibri"/>
              </a:rPr>
              <a:t>dei</a:t>
            </a:r>
            <a:r>
              <a:rPr sz="2800" b="1" spc="-5" dirty="0" smtClean="0">
                <a:cs typeface="Calibri"/>
              </a:rPr>
              <a:t> </a:t>
            </a:r>
            <a:r>
              <a:rPr sz="2800" b="1" spc="-5" dirty="0" err="1" smtClean="0">
                <a:cs typeface="Calibri"/>
              </a:rPr>
              <a:t>vari</a:t>
            </a:r>
            <a:r>
              <a:rPr sz="2800" b="1" spc="-5" dirty="0" smtClean="0">
                <a:cs typeface="Calibri"/>
              </a:rPr>
              <a:t> primers </a:t>
            </a:r>
            <a:r>
              <a:rPr sz="2800" b="1" spc="-5" dirty="0" err="1" smtClean="0">
                <a:cs typeface="Calibri"/>
              </a:rPr>
              <a:t>devono</a:t>
            </a:r>
            <a:r>
              <a:rPr sz="2800" b="1" spc="-5" dirty="0" smtClean="0">
                <a:cs typeface="Calibri"/>
              </a:rPr>
              <a:t> </a:t>
            </a:r>
            <a:r>
              <a:rPr sz="2800" b="1" dirty="0" err="1">
                <a:cs typeface="Calibri"/>
              </a:rPr>
              <a:t>essere</a:t>
            </a:r>
            <a:r>
              <a:rPr sz="2800" b="1" spc="5" dirty="0">
                <a:cs typeface="Calibri"/>
              </a:rPr>
              <a:t> </a:t>
            </a:r>
            <a:r>
              <a:rPr sz="2800" b="1" dirty="0" err="1" smtClean="0">
                <a:cs typeface="Calibri"/>
              </a:rPr>
              <a:t>simili</a:t>
            </a:r>
            <a:endParaRPr lang="it-IT" sz="2800" b="1" dirty="0" smtClean="0">
              <a:cs typeface="Calibri"/>
            </a:endParaRPr>
          </a:p>
          <a:p>
            <a:pPr marL="355600" indent="-342900" algn="just">
              <a:lnSpc>
                <a:spcPct val="100000"/>
              </a:lnSpc>
              <a:spcBef>
                <a:spcPts val="869"/>
              </a:spcBef>
              <a:buSzPct val="110000"/>
              <a:buFont typeface="+mj-lt"/>
              <a:buAutoNum type="arabicPeriod"/>
            </a:pPr>
            <a:r>
              <a:rPr sz="2800" spc="-5" dirty="0" smtClean="0">
                <a:cs typeface="Calibri"/>
              </a:rPr>
              <a:t>Software online</a:t>
            </a:r>
            <a:r>
              <a:rPr lang="it-IT" sz="2800" spc="-5" dirty="0" smtClean="0">
                <a:cs typeface="Calibri"/>
              </a:rPr>
              <a:t>: </a:t>
            </a:r>
          </a:p>
          <a:p>
            <a:pPr marL="12700" algn="just">
              <a:lnSpc>
                <a:spcPct val="100000"/>
              </a:lnSpc>
              <a:spcBef>
                <a:spcPts val="869"/>
              </a:spcBef>
              <a:buSzPct val="110000"/>
            </a:pPr>
            <a:r>
              <a:rPr sz="2800" spc="-5" dirty="0" smtClean="0">
                <a:cs typeface="Calibri"/>
              </a:rPr>
              <a:t>Primer3Plus</a:t>
            </a:r>
            <a:r>
              <a:rPr sz="2800" spc="35" dirty="0" smtClean="0">
                <a:cs typeface="Calibri"/>
              </a:rPr>
              <a:t> </a:t>
            </a:r>
            <a:r>
              <a:rPr sz="2800" u="sng" spc="-5" dirty="0">
                <a:uFill>
                  <a:solidFill>
                    <a:srgbClr val="0433FF"/>
                  </a:solidFill>
                </a:uFill>
                <a:cs typeface="Calibri"/>
                <a:hlinkClick r:id="rId4"/>
              </a:rPr>
              <a:t>http://primer3plus.com</a:t>
            </a:r>
            <a:r>
              <a:rPr sz="2800" u="sng" spc="-5" dirty="0" smtClean="0">
                <a:uFill>
                  <a:solidFill>
                    <a:srgbClr val="0433FF"/>
                  </a:solidFill>
                </a:uFill>
                <a:cs typeface="Calibri"/>
                <a:hlinkClick r:id="rId4"/>
              </a:rPr>
              <a:t>/</a:t>
            </a:r>
            <a:endParaRPr lang="it-IT" sz="2800" u="sng" spc="-5" dirty="0" smtClean="0">
              <a:uFill>
                <a:solidFill>
                  <a:srgbClr val="0433FF"/>
                </a:solidFill>
              </a:uFill>
              <a:cs typeface="Calibri"/>
            </a:endParaRPr>
          </a:p>
          <a:p>
            <a:pPr marL="12700" marR="42545" algn="just">
              <a:lnSpc>
                <a:spcPct val="119600"/>
              </a:lnSpc>
              <a:spcBef>
                <a:spcPts val="420"/>
              </a:spcBef>
              <a:buSzPct val="110000"/>
              <a:tabLst>
                <a:tab pos="113664" algn="l"/>
              </a:tabLst>
            </a:pPr>
            <a:r>
              <a:rPr lang="it-IT" sz="2800" b="1" dirty="0" smtClean="0">
                <a:cs typeface="Calibri"/>
              </a:rPr>
              <a:t>2. </a:t>
            </a:r>
            <a:r>
              <a:rPr sz="2800" dirty="0" smtClean="0">
                <a:cs typeface="Calibri"/>
              </a:rPr>
              <a:t>Una </a:t>
            </a:r>
            <a:r>
              <a:rPr sz="2800" spc="-5" dirty="0">
                <a:cs typeface="Calibri"/>
              </a:rPr>
              <a:t>valutazione sperimentale della concentrazione ottimale dei </a:t>
            </a:r>
            <a:r>
              <a:rPr sz="2800" dirty="0">
                <a:cs typeface="Calibri"/>
              </a:rPr>
              <a:t>singoli </a:t>
            </a:r>
            <a:r>
              <a:rPr sz="2800" spc="-5" dirty="0">
                <a:cs typeface="Calibri"/>
              </a:rPr>
              <a:t>primers </a:t>
            </a:r>
            <a:r>
              <a:rPr sz="2800" dirty="0">
                <a:cs typeface="Calibri"/>
              </a:rPr>
              <a:t>è </a:t>
            </a:r>
            <a:r>
              <a:rPr sz="2800" spc="-5" dirty="0" err="1">
                <a:cs typeface="Calibri"/>
              </a:rPr>
              <a:t>sempre</a:t>
            </a:r>
            <a:r>
              <a:rPr sz="2800" spc="-5" dirty="0">
                <a:cs typeface="Calibri"/>
              </a:rPr>
              <a:t>  </a:t>
            </a:r>
            <a:r>
              <a:rPr sz="2800" spc="-5" dirty="0" err="1" smtClean="0">
                <a:cs typeface="Calibri"/>
              </a:rPr>
              <a:t>necessaria</a:t>
            </a:r>
            <a:endParaRPr sz="2800" dirty="0">
              <a:cs typeface="Calibri"/>
            </a:endParaRPr>
          </a:p>
        </p:txBody>
      </p:sp>
      <p:sp>
        <p:nvSpPr>
          <p:cNvPr id="8" name="Rectangle 77"/>
          <p:cNvSpPr>
            <a:spLocks noChangeArrowheads="1"/>
          </p:cNvSpPr>
          <p:nvPr/>
        </p:nvSpPr>
        <p:spPr bwMode="auto">
          <a:xfrm>
            <a:off x="1524001" y="304800"/>
            <a:ext cx="5867400" cy="558512"/>
          </a:xfrm>
          <a:prstGeom prst="rect">
            <a:avLst/>
          </a:prstGeom>
          <a:ln/>
        </p:spPr>
        <p:style>
          <a:lnRef idx="1">
            <a:schemeClr val="accent1"/>
          </a:lnRef>
          <a:fillRef idx="2">
            <a:schemeClr val="accent1"/>
          </a:fillRef>
          <a:effectRef idx="1">
            <a:schemeClr val="accent1"/>
          </a:effectRef>
          <a:fontRef idx="minor">
            <a:schemeClr val="dk1"/>
          </a:fontRef>
        </p:style>
        <p:txBody>
          <a:bodyPr lIns="83705" tIns="41853" rIns="83705" bIns="41853"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it-IT" sz="3200" b="1" dirty="0" smtClean="0">
                <a:latin typeface="+mn-lt"/>
              </a:rPr>
              <a:t>PCR Multiplex</a:t>
            </a:r>
            <a:endParaRPr lang="en-US" altLang="it-IT" sz="3200" b="1" dirty="0">
              <a:latin typeface="+mn-lt"/>
            </a:endParaRPr>
          </a:p>
        </p:txBody>
      </p:sp>
    </p:spTree>
    <p:extLst>
      <p:ext uri="{BB962C8B-B14F-4D97-AF65-F5344CB8AC3E}">
        <p14:creationId xmlns:p14="http://schemas.microsoft.com/office/powerpoint/2010/main" val="1638663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7400" y="990600"/>
            <a:ext cx="3092424" cy="529644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52400" y="1000897"/>
            <a:ext cx="5562600" cy="5062348"/>
          </a:xfrm>
          <a:prstGeom prst="rect">
            <a:avLst/>
          </a:prstGeom>
        </p:spPr>
        <p:style>
          <a:lnRef idx="0">
            <a:scrgbClr r="0" g="0" b="0"/>
          </a:lnRef>
          <a:fillRef idx="1003">
            <a:schemeClr val="lt2"/>
          </a:fillRef>
          <a:effectRef idx="0">
            <a:scrgbClr r="0" g="0" b="0"/>
          </a:effectRef>
          <a:fontRef idx="major"/>
        </p:style>
        <p:txBody>
          <a:bodyPr vert="horz" wrap="square" lIns="0" tIns="12700" rIns="0" bIns="0" rtlCol="0">
            <a:spAutoFit/>
          </a:bodyPr>
          <a:lstStyle/>
          <a:p>
            <a:pPr marL="12700" algn="just">
              <a:lnSpc>
                <a:spcPct val="100000"/>
              </a:lnSpc>
              <a:buClr>
                <a:srgbClr val="0000FF"/>
              </a:buClr>
              <a:buSzPct val="70000"/>
              <a:tabLst>
                <a:tab pos="354965" algn="l"/>
                <a:tab pos="355600" algn="l"/>
              </a:tabLst>
            </a:pPr>
            <a:r>
              <a:rPr sz="2800" b="1" u="sng" spc="-5" dirty="0" smtClean="0">
                <a:solidFill>
                  <a:srgbClr val="0433FF"/>
                </a:solidFill>
                <a:latin typeface="Calibri"/>
                <a:cs typeface="Calibri"/>
              </a:rPr>
              <a:t>PRESENZA </a:t>
            </a:r>
            <a:r>
              <a:rPr sz="2800" b="1" u="sng" dirty="0">
                <a:solidFill>
                  <a:srgbClr val="0433FF"/>
                </a:solidFill>
                <a:latin typeface="Calibri"/>
                <a:cs typeface="Calibri"/>
              </a:rPr>
              <a:t>DI</a:t>
            </a:r>
            <a:r>
              <a:rPr sz="2800" b="1" u="sng" spc="-5" dirty="0">
                <a:solidFill>
                  <a:srgbClr val="0433FF"/>
                </a:solidFill>
                <a:latin typeface="Calibri"/>
                <a:cs typeface="Calibri"/>
              </a:rPr>
              <a:t> INIBITORI:</a:t>
            </a:r>
            <a:endParaRPr sz="2800" u="sng" dirty="0">
              <a:latin typeface="Calibri"/>
              <a:cs typeface="Calibri"/>
            </a:endParaRPr>
          </a:p>
          <a:p>
            <a:pPr marL="12700" algn="just">
              <a:lnSpc>
                <a:spcPct val="100000"/>
              </a:lnSpc>
              <a:buClr>
                <a:srgbClr val="0000FF"/>
              </a:buClr>
              <a:buSzPct val="120000"/>
              <a:tabLst>
                <a:tab pos="354965" algn="l"/>
                <a:tab pos="355600" algn="l"/>
              </a:tabLst>
            </a:pPr>
            <a:r>
              <a:rPr sz="2800" dirty="0">
                <a:latin typeface="Calibri"/>
                <a:cs typeface="Calibri"/>
              </a:rPr>
              <a:t>I </a:t>
            </a:r>
            <a:r>
              <a:rPr sz="2800" spc="-5" dirty="0">
                <a:latin typeface="Calibri"/>
                <a:cs typeface="Calibri"/>
              </a:rPr>
              <a:t>reperti biologici </a:t>
            </a:r>
            <a:r>
              <a:rPr sz="2800" dirty="0">
                <a:latin typeface="Calibri"/>
                <a:cs typeface="Calibri"/>
              </a:rPr>
              <a:t>possono essere  </a:t>
            </a:r>
            <a:r>
              <a:rPr sz="2800" spc="-5" dirty="0">
                <a:latin typeface="Calibri"/>
                <a:cs typeface="Calibri"/>
              </a:rPr>
              <a:t>mescolati </a:t>
            </a:r>
            <a:r>
              <a:rPr sz="2800" dirty="0">
                <a:latin typeface="Calibri"/>
                <a:cs typeface="Calibri"/>
              </a:rPr>
              <a:t>con </a:t>
            </a:r>
            <a:r>
              <a:rPr sz="2800" spc="-5" dirty="0">
                <a:latin typeface="Calibri"/>
                <a:cs typeface="Calibri"/>
              </a:rPr>
              <a:t>inibitori della </a:t>
            </a:r>
            <a:r>
              <a:rPr sz="2800" dirty="0">
                <a:latin typeface="Calibri"/>
                <a:cs typeface="Calibri"/>
              </a:rPr>
              <a:t>PCR </a:t>
            </a:r>
            <a:r>
              <a:rPr sz="2800" dirty="0" err="1" smtClean="0">
                <a:latin typeface="Calibri"/>
                <a:cs typeface="Calibri"/>
              </a:rPr>
              <a:t>che</a:t>
            </a:r>
            <a:r>
              <a:rPr sz="2800" dirty="0" smtClean="0">
                <a:latin typeface="Calibri"/>
                <a:cs typeface="Calibri"/>
              </a:rPr>
              <a:t> </a:t>
            </a:r>
            <a:r>
              <a:rPr sz="2800" spc="-5" dirty="0">
                <a:latin typeface="Calibri"/>
                <a:cs typeface="Calibri"/>
              </a:rPr>
              <a:t>non sempre  </a:t>
            </a:r>
            <a:r>
              <a:rPr sz="2800" dirty="0">
                <a:latin typeface="Calibri"/>
                <a:cs typeface="Calibri"/>
              </a:rPr>
              <a:t>vengono </a:t>
            </a:r>
            <a:r>
              <a:rPr sz="2800" spc="-5" dirty="0" err="1">
                <a:latin typeface="Calibri"/>
                <a:cs typeface="Calibri"/>
              </a:rPr>
              <a:t>eliminati</a:t>
            </a:r>
            <a:r>
              <a:rPr sz="2800" spc="-5" dirty="0">
                <a:latin typeface="Calibri"/>
                <a:cs typeface="Calibri"/>
              </a:rPr>
              <a:t> </a:t>
            </a:r>
            <a:r>
              <a:rPr sz="2800" spc="-5" dirty="0" err="1" smtClean="0">
                <a:latin typeface="Calibri"/>
                <a:cs typeface="Calibri"/>
              </a:rPr>
              <a:t>efficacemente</a:t>
            </a:r>
            <a:endParaRPr lang="it-IT" sz="2800" spc="-5" dirty="0" smtClean="0">
              <a:latin typeface="Calibri"/>
              <a:cs typeface="Calibri"/>
            </a:endParaRPr>
          </a:p>
          <a:p>
            <a:pPr marL="12700">
              <a:lnSpc>
                <a:spcPct val="100000"/>
              </a:lnSpc>
              <a:buClr>
                <a:srgbClr val="0000FF"/>
              </a:buClr>
              <a:buSzPct val="120000"/>
              <a:tabLst>
                <a:tab pos="354965" algn="l"/>
                <a:tab pos="355600" algn="l"/>
              </a:tabLst>
            </a:pPr>
            <a:endParaRPr lang="it-IT" sz="2800" spc="-5" dirty="0" smtClean="0">
              <a:latin typeface="Calibri"/>
              <a:cs typeface="Calibri"/>
            </a:endParaRPr>
          </a:p>
          <a:p>
            <a:pPr marL="12700" algn="just">
              <a:lnSpc>
                <a:spcPct val="100000"/>
              </a:lnSpc>
              <a:buClr>
                <a:srgbClr val="0000FF"/>
              </a:buClr>
              <a:buSzPct val="120000"/>
              <a:tabLst>
                <a:tab pos="354965" algn="l"/>
                <a:tab pos="355600" algn="l"/>
              </a:tabLst>
            </a:pPr>
            <a:r>
              <a:rPr lang="it-IT" sz="2800" b="1" spc="-5" dirty="0" smtClean="0">
                <a:solidFill>
                  <a:srgbClr val="0433FF"/>
                </a:solidFill>
                <a:cs typeface="Calibri"/>
              </a:rPr>
              <a:t> </a:t>
            </a:r>
            <a:r>
              <a:rPr lang="it-IT" sz="2800" b="1" u="sng" spc="-5" dirty="0">
                <a:solidFill>
                  <a:srgbClr val="0433FF"/>
                </a:solidFill>
                <a:latin typeface="+mn-lt"/>
                <a:cs typeface="Calibri"/>
              </a:rPr>
              <a:t>CONTAMINAZIONE </a:t>
            </a:r>
            <a:r>
              <a:rPr lang="it-IT" sz="2800" b="1" u="sng" dirty="0">
                <a:solidFill>
                  <a:srgbClr val="0433FF"/>
                </a:solidFill>
                <a:latin typeface="+mn-lt"/>
                <a:cs typeface="Calibri"/>
              </a:rPr>
              <a:t>IN </a:t>
            </a:r>
            <a:r>
              <a:rPr lang="it-IT" sz="2800" b="1" u="sng" spc="-5" dirty="0">
                <a:solidFill>
                  <a:srgbClr val="0433FF"/>
                </a:solidFill>
                <a:latin typeface="+mn-lt"/>
                <a:cs typeface="Calibri"/>
              </a:rPr>
              <a:t>LABORATORIO </a:t>
            </a:r>
            <a:r>
              <a:rPr lang="it-IT" sz="2800" b="1" u="sng" dirty="0">
                <a:solidFill>
                  <a:srgbClr val="0433FF"/>
                </a:solidFill>
                <a:latin typeface="+mn-lt"/>
                <a:cs typeface="Calibri"/>
              </a:rPr>
              <a:t>O IN </a:t>
            </a:r>
            <a:r>
              <a:rPr lang="it-IT" sz="2800" b="1" u="sng" spc="-5" dirty="0">
                <a:solidFill>
                  <a:srgbClr val="0433FF"/>
                </a:solidFill>
                <a:latin typeface="+mn-lt"/>
                <a:cs typeface="Calibri"/>
              </a:rPr>
              <a:t>FASE </a:t>
            </a:r>
            <a:r>
              <a:rPr lang="it-IT" sz="2800" b="1" u="sng" dirty="0">
                <a:solidFill>
                  <a:srgbClr val="0433FF"/>
                </a:solidFill>
                <a:latin typeface="+mn-lt"/>
                <a:cs typeface="Calibri"/>
              </a:rPr>
              <a:t>DI</a:t>
            </a:r>
            <a:r>
              <a:rPr lang="it-IT" sz="2800" b="1" u="sng" spc="40" dirty="0">
                <a:solidFill>
                  <a:srgbClr val="0433FF"/>
                </a:solidFill>
                <a:latin typeface="+mn-lt"/>
                <a:cs typeface="Calibri"/>
              </a:rPr>
              <a:t> </a:t>
            </a:r>
            <a:r>
              <a:rPr lang="it-IT" sz="2800" b="1" u="sng" spc="-5" dirty="0">
                <a:solidFill>
                  <a:srgbClr val="0433FF"/>
                </a:solidFill>
                <a:latin typeface="+mn-lt"/>
                <a:cs typeface="Calibri"/>
              </a:rPr>
              <a:t>REPERTAZIONE:</a:t>
            </a:r>
            <a:endParaRPr lang="it-IT" sz="2800" u="sng" dirty="0">
              <a:latin typeface="+mn-lt"/>
              <a:cs typeface="Calibri"/>
            </a:endParaRPr>
          </a:p>
          <a:p>
            <a:pPr marL="12700" marR="5080" algn="just">
              <a:lnSpc>
                <a:spcPct val="118500"/>
              </a:lnSpc>
              <a:spcBef>
                <a:spcPts val="520"/>
              </a:spcBef>
            </a:pPr>
            <a:r>
              <a:rPr lang="it-IT" sz="2800" dirty="0">
                <a:latin typeface="+mn-lt"/>
                <a:cs typeface="Calibri"/>
              </a:rPr>
              <a:t>a causa </a:t>
            </a:r>
            <a:r>
              <a:rPr lang="it-IT" sz="2800" spc="-5" dirty="0">
                <a:latin typeface="+mn-lt"/>
                <a:cs typeface="Calibri"/>
              </a:rPr>
              <a:t>della </a:t>
            </a:r>
            <a:r>
              <a:rPr lang="it-IT" sz="2800" dirty="0">
                <a:latin typeface="+mn-lt"/>
                <a:cs typeface="Calibri"/>
              </a:rPr>
              <a:t>sua elevata </a:t>
            </a:r>
            <a:r>
              <a:rPr lang="it-IT" sz="2800" spc="-5" dirty="0">
                <a:latin typeface="+mn-lt"/>
                <a:cs typeface="Calibri"/>
              </a:rPr>
              <a:t>sensibilità, </a:t>
            </a:r>
            <a:r>
              <a:rPr lang="it-IT" sz="2800" dirty="0">
                <a:latin typeface="+mn-lt"/>
                <a:cs typeface="Calibri"/>
              </a:rPr>
              <a:t>la PCR </a:t>
            </a:r>
            <a:r>
              <a:rPr lang="it-IT" sz="2800" spc="-5" dirty="0">
                <a:latin typeface="+mn-lt"/>
                <a:cs typeface="Calibri"/>
              </a:rPr>
              <a:t>presenta </a:t>
            </a:r>
            <a:r>
              <a:rPr lang="it-IT" sz="2800" dirty="0">
                <a:latin typeface="+mn-lt"/>
                <a:cs typeface="Calibri"/>
              </a:rPr>
              <a:t>un </a:t>
            </a:r>
            <a:r>
              <a:rPr lang="it-IT" sz="2800" spc="-5" dirty="0">
                <a:latin typeface="+mn-lt"/>
                <a:cs typeface="Calibri"/>
              </a:rPr>
              <a:t>forte  problema </a:t>
            </a:r>
            <a:r>
              <a:rPr lang="it-IT" sz="2800" dirty="0">
                <a:latin typeface="+mn-lt"/>
                <a:cs typeface="Calibri"/>
              </a:rPr>
              <a:t>legato </a:t>
            </a:r>
            <a:r>
              <a:rPr lang="it-IT" sz="2800" spc="-5" dirty="0" smtClean="0">
                <a:latin typeface="+mn-lt"/>
                <a:cs typeface="Calibri"/>
              </a:rPr>
              <a:t>contaminazione</a:t>
            </a:r>
            <a:endParaRPr lang="it-IT" sz="2800" spc="-5" dirty="0">
              <a:latin typeface="+mn-lt"/>
              <a:cs typeface="Calibri"/>
            </a:endParaRPr>
          </a:p>
        </p:txBody>
      </p:sp>
      <p:sp>
        <p:nvSpPr>
          <p:cNvPr id="12" name="Rectangle 77"/>
          <p:cNvSpPr>
            <a:spLocks noChangeArrowheads="1"/>
          </p:cNvSpPr>
          <p:nvPr/>
        </p:nvSpPr>
        <p:spPr bwMode="auto">
          <a:xfrm>
            <a:off x="1371601" y="140988"/>
            <a:ext cx="5638800" cy="558512"/>
          </a:xfrm>
          <a:prstGeom prst="rect">
            <a:avLst/>
          </a:prstGeom>
          <a:ln/>
        </p:spPr>
        <p:style>
          <a:lnRef idx="1">
            <a:schemeClr val="accent1"/>
          </a:lnRef>
          <a:fillRef idx="2">
            <a:schemeClr val="accent1"/>
          </a:fillRef>
          <a:effectRef idx="1">
            <a:schemeClr val="accent1"/>
          </a:effectRef>
          <a:fontRef idx="minor">
            <a:schemeClr val="dk1"/>
          </a:fontRef>
        </p:style>
        <p:txBody>
          <a:bodyPr lIns="83705" tIns="41853" rIns="83705" bIns="41853"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it-IT" sz="3200" b="1" dirty="0" smtClean="0">
                <a:latin typeface="+mn-lt"/>
              </a:rPr>
              <a:t>PCR Multiplex</a:t>
            </a:r>
            <a:endParaRPr lang="en-US" altLang="it-IT" sz="3200" b="1" dirty="0">
              <a:latin typeface="+mn-lt"/>
            </a:endParaRPr>
          </a:p>
        </p:txBody>
      </p:sp>
    </p:spTree>
    <p:extLst>
      <p:ext uri="{BB962C8B-B14F-4D97-AF65-F5344CB8AC3E}">
        <p14:creationId xmlns:p14="http://schemas.microsoft.com/office/powerpoint/2010/main" val="2963071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470" y="1143000"/>
            <a:ext cx="8991600" cy="5922134"/>
          </a:xfrm>
          <a:prstGeom prst="rect">
            <a:avLst/>
          </a:prstGeom>
          <a:ln>
            <a:noFill/>
          </a:ln>
        </p:spPr>
        <p:style>
          <a:lnRef idx="1">
            <a:schemeClr val="accent1"/>
          </a:lnRef>
          <a:fillRef idx="1003">
            <a:schemeClr val="lt2"/>
          </a:fillRef>
          <a:effectRef idx="1">
            <a:schemeClr val="accent1"/>
          </a:effectRef>
          <a:fontRef idx="minor">
            <a:schemeClr val="dk1"/>
          </a:fontRef>
        </p:style>
        <p:txBody>
          <a:bodyPr vert="horz" wrap="square" lIns="0" tIns="12700" rIns="0" bIns="0" rtlCol="0">
            <a:spAutoFit/>
          </a:bodyPr>
          <a:lstStyle/>
          <a:p>
            <a:pPr>
              <a:lnSpc>
                <a:spcPct val="150000"/>
              </a:lnSpc>
              <a:spcBef>
                <a:spcPts val="0"/>
              </a:spcBef>
            </a:pPr>
            <a:r>
              <a:rPr lang="it-IT" sz="3200" b="1" dirty="0" smtClean="0">
                <a:solidFill>
                  <a:schemeClr val="tx1"/>
                </a:solidFill>
                <a:cs typeface="Calibri"/>
              </a:rPr>
              <a:t>1)Estrazione</a:t>
            </a:r>
            <a:br>
              <a:rPr lang="it-IT" sz="3200" b="1" dirty="0" smtClean="0">
                <a:solidFill>
                  <a:schemeClr val="tx1"/>
                </a:solidFill>
                <a:cs typeface="Calibri"/>
              </a:rPr>
            </a:br>
            <a:r>
              <a:rPr lang="it-IT" sz="3200" b="1" dirty="0" smtClean="0">
                <a:solidFill>
                  <a:schemeClr val="tx1"/>
                </a:solidFill>
                <a:cs typeface="Calibri"/>
              </a:rPr>
              <a:t>2) </a:t>
            </a:r>
            <a:r>
              <a:rPr lang="it-IT" sz="3200" b="1" spc="-5" dirty="0">
                <a:solidFill>
                  <a:schemeClr val="tx1"/>
                </a:solidFill>
                <a:cs typeface="Calibri"/>
              </a:rPr>
              <a:t>quantificazione del</a:t>
            </a:r>
            <a:r>
              <a:rPr lang="it-IT" sz="3200" b="1" spc="-35" dirty="0">
                <a:solidFill>
                  <a:schemeClr val="tx1"/>
                </a:solidFill>
                <a:cs typeface="Calibri"/>
              </a:rPr>
              <a:t> </a:t>
            </a:r>
            <a:r>
              <a:rPr lang="it-IT" sz="3200" b="1" dirty="0" smtClean="0">
                <a:solidFill>
                  <a:schemeClr val="tx1"/>
                </a:solidFill>
                <a:cs typeface="Calibri"/>
              </a:rPr>
              <a:t>DNA</a:t>
            </a:r>
            <a:br>
              <a:rPr lang="it-IT" sz="3200" b="1" dirty="0" smtClean="0">
                <a:solidFill>
                  <a:schemeClr val="tx1"/>
                </a:solidFill>
                <a:cs typeface="Calibri"/>
              </a:rPr>
            </a:br>
            <a:r>
              <a:rPr lang="it-IT" sz="3200" b="1" dirty="0" smtClean="0">
                <a:solidFill>
                  <a:schemeClr val="tx1"/>
                </a:solidFill>
                <a:cs typeface="Calibri"/>
              </a:rPr>
              <a:t>3) PCR multiplex </a:t>
            </a:r>
            <a:br>
              <a:rPr lang="it-IT" sz="3200" b="1" dirty="0" smtClean="0">
                <a:solidFill>
                  <a:schemeClr val="tx1"/>
                </a:solidFill>
                <a:cs typeface="Calibri"/>
              </a:rPr>
            </a:br>
            <a:r>
              <a:rPr lang="it-IT" sz="3200" b="1" dirty="0" smtClean="0">
                <a:solidFill>
                  <a:schemeClr val="tx1"/>
                </a:solidFill>
                <a:cs typeface="Calibri"/>
              </a:rPr>
              <a:t>4) </a:t>
            </a:r>
            <a:r>
              <a:rPr lang="it-IT" sz="3200" b="1" dirty="0" smtClean="0">
                <a:solidFill>
                  <a:srgbClr val="FF0000"/>
                </a:solidFill>
                <a:cs typeface="Calibri"/>
              </a:rPr>
              <a:t>utilizzo di più sonde fluorescenti (</a:t>
            </a:r>
            <a:r>
              <a:rPr lang="it-IT" sz="3200" b="1" dirty="0" err="1" smtClean="0">
                <a:solidFill>
                  <a:srgbClr val="FF0000"/>
                </a:solidFill>
                <a:cs typeface="Calibri"/>
              </a:rPr>
              <a:t>fluorofori</a:t>
            </a:r>
            <a:r>
              <a:rPr lang="it-IT" sz="3200" b="1" dirty="0" smtClean="0">
                <a:solidFill>
                  <a:schemeClr val="tx1"/>
                </a:solidFill>
                <a:cs typeface="Calibri"/>
              </a:rPr>
              <a:t>)</a:t>
            </a:r>
            <a:br>
              <a:rPr lang="it-IT" sz="3200" b="1" dirty="0" smtClean="0">
                <a:solidFill>
                  <a:schemeClr val="tx1"/>
                </a:solidFill>
                <a:cs typeface="Calibri"/>
              </a:rPr>
            </a:br>
            <a:r>
              <a:rPr lang="it-IT" sz="3200" b="1" dirty="0" smtClean="0">
                <a:solidFill>
                  <a:schemeClr val="tx1"/>
                </a:solidFill>
                <a:cs typeface="Calibri"/>
              </a:rPr>
              <a:t>5) </a:t>
            </a:r>
            <a:r>
              <a:rPr lang="it-IT" sz="3200" b="1" spc="-5" dirty="0" smtClean="0">
                <a:solidFill>
                  <a:schemeClr val="tx1"/>
                </a:solidFill>
                <a:cs typeface="Tahoma"/>
              </a:rPr>
              <a:t>Separazione </a:t>
            </a:r>
            <a:r>
              <a:rPr lang="it-IT" sz="3200" b="1" spc="-5" dirty="0">
                <a:solidFill>
                  <a:schemeClr val="tx1"/>
                </a:solidFill>
                <a:cs typeface="Tahoma"/>
              </a:rPr>
              <a:t>dei prodotti </a:t>
            </a:r>
            <a:r>
              <a:rPr lang="it-IT" sz="3200" b="1" dirty="0">
                <a:solidFill>
                  <a:schemeClr val="tx1"/>
                </a:solidFill>
                <a:cs typeface="Tahoma"/>
              </a:rPr>
              <a:t>di </a:t>
            </a:r>
            <a:r>
              <a:rPr lang="it-IT" sz="3200" b="1" spc="-5" dirty="0">
                <a:solidFill>
                  <a:schemeClr val="tx1"/>
                </a:solidFill>
                <a:cs typeface="Tahoma"/>
              </a:rPr>
              <a:t>PCR mediante  elettroforesi</a:t>
            </a:r>
            <a:r>
              <a:rPr lang="it-IT" sz="3200" b="1" spc="-10" dirty="0">
                <a:solidFill>
                  <a:schemeClr val="tx1"/>
                </a:solidFill>
                <a:cs typeface="Tahoma"/>
              </a:rPr>
              <a:t> </a:t>
            </a:r>
            <a:r>
              <a:rPr lang="it-IT" sz="3200" b="1" spc="-5" dirty="0" smtClean="0">
                <a:solidFill>
                  <a:schemeClr val="tx1"/>
                </a:solidFill>
                <a:cs typeface="Tahoma"/>
              </a:rPr>
              <a:t>capillare (</a:t>
            </a:r>
            <a:r>
              <a:rPr lang="it-IT" sz="3200" b="1" spc="-5" dirty="0" err="1" smtClean="0">
                <a:solidFill>
                  <a:schemeClr val="tx1"/>
                </a:solidFill>
                <a:cs typeface="Tahoma"/>
              </a:rPr>
              <a:t>elettroferogramma</a:t>
            </a:r>
            <a:r>
              <a:rPr lang="it-IT" sz="3200" b="1" spc="-5" dirty="0" smtClean="0">
                <a:solidFill>
                  <a:schemeClr val="tx1"/>
                </a:solidFill>
                <a:cs typeface="Tahoma"/>
              </a:rPr>
              <a:t>)</a:t>
            </a:r>
            <a:br>
              <a:rPr lang="it-IT" sz="3200" b="1" spc="-5" dirty="0" smtClean="0">
                <a:solidFill>
                  <a:schemeClr val="tx1"/>
                </a:solidFill>
                <a:cs typeface="Tahoma"/>
              </a:rPr>
            </a:br>
            <a:r>
              <a:rPr lang="it-IT" sz="3200" b="1" spc="-5" dirty="0" smtClean="0">
                <a:solidFill>
                  <a:schemeClr val="tx1"/>
                </a:solidFill>
                <a:cs typeface="Tahoma"/>
              </a:rPr>
              <a:t>6) Interpretazione </a:t>
            </a:r>
            <a:r>
              <a:rPr lang="it-IT" sz="3200" b="1" spc="-5" dirty="0">
                <a:solidFill>
                  <a:schemeClr val="tx1"/>
                </a:solidFill>
                <a:cs typeface="Tahoma"/>
              </a:rPr>
              <a:t>del dato</a:t>
            </a:r>
            <a:r>
              <a:rPr lang="it-IT" sz="3200" b="1" spc="-30" dirty="0">
                <a:solidFill>
                  <a:schemeClr val="tx1"/>
                </a:solidFill>
                <a:cs typeface="Tahoma"/>
              </a:rPr>
              <a:t> </a:t>
            </a:r>
            <a:r>
              <a:rPr lang="it-IT" sz="3200" b="1" spc="-5" dirty="0" smtClean="0">
                <a:solidFill>
                  <a:schemeClr val="tx1"/>
                </a:solidFill>
                <a:cs typeface="Tahoma"/>
              </a:rPr>
              <a:t>grezzo</a:t>
            </a:r>
            <a:r>
              <a:rPr lang="it-IT" sz="3200" dirty="0">
                <a:solidFill>
                  <a:schemeClr val="tx1"/>
                </a:solidFill>
                <a:cs typeface="Tahoma"/>
              </a:rPr>
              <a:t/>
            </a:r>
            <a:br>
              <a:rPr lang="it-IT" sz="3200" dirty="0">
                <a:solidFill>
                  <a:schemeClr val="tx1"/>
                </a:solidFill>
                <a:cs typeface="Tahoma"/>
              </a:rPr>
            </a:br>
            <a:endParaRPr sz="3200" spc="-5" dirty="0">
              <a:solidFill>
                <a:schemeClr val="tx1"/>
              </a:solidFill>
            </a:endParaRPr>
          </a:p>
        </p:txBody>
      </p:sp>
      <p:sp>
        <p:nvSpPr>
          <p:cNvPr id="5" name="Rectangle 77"/>
          <p:cNvSpPr>
            <a:spLocks noChangeArrowheads="1"/>
          </p:cNvSpPr>
          <p:nvPr/>
        </p:nvSpPr>
        <p:spPr bwMode="auto">
          <a:xfrm>
            <a:off x="1524001" y="304800"/>
            <a:ext cx="5867400" cy="558512"/>
          </a:xfrm>
          <a:prstGeom prst="rect">
            <a:avLst/>
          </a:prstGeom>
          <a:ln/>
        </p:spPr>
        <p:style>
          <a:lnRef idx="1">
            <a:schemeClr val="accent1"/>
          </a:lnRef>
          <a:fillRef idx="2">
            <a:schemeClr val="accent1"/>
          </a:fillRef>
          <a:effectRef idx="1">
            <a:schemeClr val="accent1"/>
          </a:effectRef>
          <a:fontRef idx="minor">
            <a:schemeClr val="dk1"/>
          </a:fontRef>
        </p:style>
        <p:txBody>
          <a:bodyPr lIns="83705" tIns="41853" rIns="83705" bIns="41853"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it-IT" sz="3200" b="1" dirty="0" smtClean="0">
                <a:latin typeface="+mn-lt"/>
              </a:rPr>
              <a:t>PCR Multiplex</a:t>
            </a:r>
            <a:endParaRPr lang="en-US" altLang="it-IT" sz="3200" b="1" dirty="0">
              <a:latin typeface="+mn-lt"/>
            </a:endParaRPr>
          </a:p>
        </p:txBody>
      </p:sp>
    </p:spTree>
    <p:extLst>
      <p:ext uri="{BB962C8B-B14F-4D97-AF65-F5344CB8AC3E}">
        <p14:creationId xmlns:p14="http://schemas.microsoft.com/office/powerpoint/2010/main" val="50035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395412" y="381000"/>
            <a:ext cx="6353175" cy="6096000"/>
          </a:xfrm>
          <a:prstGeom prst="rect">
            <a:avLst/>
          </a:prstGeom>
        </p:spPr>
      </p:pic>
    </p:spTree>
    <p:extLst>
      <p:ext uri="{BB962C8B-B14F-4D97-AF65-F5344CB8AC3E}">
        <p14:creationId xmlns:p14="http://schemas.microsoft.com/office/powerpoint/2010/main" val="3720346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286000" y="2057400"/>
            <a:ext cx="3681413"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algn="ctr">
              <a:spcBef>
                <a:spcPct val="50000"/>
              </a:spcBef>
            </a:pPr>
            <a:r>
              <a:rPr lang="en-US" altLang="it-IT" b="1" dirty="0">
                <a:solidFill>
                  <a:srgbClr val="FF0000"/>
                </a:solidFill>
              </a:rPr>
              <a:t>1 </a:t>
            </a:r>
            <a:r>
              <a:rPr lang="en-US" altLang="it-IT" b="1" dirty="0" err="1">
                <a:solidFill>
                  <a:srgbClr val="FF0000"/>
                </a:solidFill>
              </a:rPr>
              <a:t>Colorante</a:t>
            </a:r>
            <a:r>
              <a:rPr lang="en-US" altLang="it-IT" b="1" dirty="0">
                <a:solidFill>
                  <a:srgbClr val="FF0000"/>
                </a:solidFill>
              </a:rPr>
              <a:t> - 4 </a:t>
            </a:r>
            <a:r>
              <a:rPr lang="en-US" altLang="it-IT" b="1" dirty="0" smtClean="0">
                <a:solidFill>
                  <a:srgbClr val="FF0000"/>
                </a:solidFill>
              </a:rPr>
              <a:t>Corse</a:t>
            </a:r>
            <a:endParaRPr lang="en-US" altLang="it-IT" b="1" dirty="0">
              <a:solidFill>
                <a:srgbClr val="FF0000"/>
              </a:solidFill>
            </a:endParaRPr>
          </a:p>
        </p:txBody>
      </p:sp>
      <p:sp>
        <p:nvSpPr>
          <p:cNvPr id="24579" name="Text Box 4"/>
          <p:cNvSpPr txBox="1">
            <a:spLocks noChangeArrowheads="1"/>
          </p:cNvSpPr>
          <p:nvPr/>
        </p:nvSpPr>
        <p:spPr bwMode="auto">
          <a:xfrm>
            <a:off x="228600" y="3429000"/>
            <a:ext cx="8229600" cy="1200329"/>
          </a:xfrm>
          <a:prstGeom prst="rect">
            <a:avLst/>
          </a:prstGeom>
          <a:ln/>
        </p:spPr>
        <p:style>
          <a:lnRef idx="1">
            <a:schemeClr val="accent2"/>
          </a:lnRef>
          <a:fillRef idx="1002">
            <a:schemeClr val="lt2"/>
          </a:fillRef>
          <a:effectRef idx="1">
            <a:schemeClr val="accent2"/>
          </a:effectRef>
          <a:fontRef idx="minor">
            <a:schemeClr val="dk1"/>
          </a:fontRef>
        </p:style>
        <p:txBody>
          <a:bodyPr wrap="square">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algn="just">
              <a:spcBef>
                <a:spcPct val="50000"/>
              </a:spcBef>
            </a:pPr>
            <a:r>
              <a:rPr lang="en-US" altLang="it-IT" sz="2400" dirty="0">
                <a:solidFill>
                  <a:schemeClr val="tx1"/>
                </a:solidFill>
              </a:rPr>
              <a:t>Per </a:t>
            </a:r>
            <a:r>
              <a:rPr lang="en-US" altLang="it-IT" sz="2400" dirty="0" err="1">
                <a:solidFill>
                  <a:schemeClr val="tx1"/>
                </a:solidFill>
              </a:rPr>
              <a:t>ogni</a:t>
            </a:r>
            <a:r>
              <a:rPr lang="en-US" altLang="it-IT" sz="2400" dirty="0">
                <a:solidFill>
                  <a:schemeClr val="tx1"/>
                </a:solidFill>
              </a:rPr>
              <a:t> </a:t>
            </a:r>
            <a:r>
              <a:rPr lang="en-US" altLang="it-IT" sz="2400" dirty="0" err="1">
                <a:solidFill>
                  <a:schemeClr val="tx1"/>
                </a:solidFill>
              </a:rPr>
              <a:t>campione</a:t>
            </a:r>
            <a:r>
              <a:rPr lang="en-US" altLang="it-IT" sz="2400" dirty="0">
                <a:solidFill>
                  <a:schemeClr val="tx1"/>
                </a:solidFill>
              </a:rPr>
              <a:t> </a:t>
            </a:r>
            <a:r>
              <a:rPr lang="en-US" altLang="it-IT" sz="2400" dirty="0" err="1">
                <a:solidFill>
                  <a:schemeClr val="tx1"/>
                </a:solidFill>
              </a:rPr>
              <a:t>si</a:t>
            </a:r>
            <a:r>
              <a:rPr lang="en-US" altLang="it-IT" sz="2400" dirty="0">
                <a:solidFill>
                  <a:schemeClr val="tx1"/>
                </a:solidFill>
              </a:rPr>
              <a:t> </a:t>
            </a:r>
            <a:r>
              <a:rPr lang="en-US" altLang="it-IT" sz="2400" dirty="0" err="1">
                <a:solidFill>
                  <a:schemeClr val="tx1"/>
                </a:solidFill>
              </a:rPr>
              <a:t>eseguono</a:t>
            </a:r>
            <a:r>
              <a:rPr lang="en-US" altLang="it-IT" sz="2400" dirty="0">
                <a:solidFill>
                  <a:schemeClr val="tx1"/>
                </a:solidFill>
              </a:rPr>
              <a:t> 4 </a:t>
            </a:r>
            <a:r>
              <a:rPr lang="en-US" altLang="it-IT" sz="2400" dirty="0" err="1">
                <a:solidFill>
                  <a:schemeClr val="tx1"/>
                </a:solidFill>
              </a:rPr>
              <a:t>reazioni</a:t>
            </a:r>
            <a:r>
              <a:rPr lang="en-US" altLang="it-IT" sz="2400" dirty="0">
                <a:solidFill>
                  <a:schemeClr val="tx1"/>
                </a:solidFill>
              </a:rPr>
              <a:t> di </a:t>
            </a:r>
            <a:r>
              <a:rPr lang="en-US" altLang="it-IT" sz="2400" dirty="0" smtClean="0">
                <a:solidFill>
                  <a:schemeClr val="tx1"/>
                </a:solidFill>
              </a:rPr>
              <a:t>PCR </a:t>
            </a:r>
            <a:r>
              <a:rPr lang="en-US" altLang="it-IT" sz="2400" dirty="0" err="1" smtClean="0">
                <a:solidFill>
                  <a:schemeClr val="tx1"/>
                </a:solidFill>
              </a:rPr>
              <a:t>estensione</a:t>
            </a:r>
            <a:r>
              <a:rPr lang="en-US" altLang="it-IT" sz="2400" dirty="0" smtClean="0">
                <a:solidFill>
                  <a:schemeClr val="tx1"/>
                </a:solidFill>
              </a:rPr>
              <a:t> </a:t>
            </a:r>
            <a:r>
              <a:rPr lang="en-US" altLang="it-IT" sz="2400" dirty="0">
                <a:solidFill>
                  <a:schemeClr val="tx1"/>
                </a:solidFill>
              </a:rPr>
              <a:t>separate (</a:t>
            </a:r>
            <a:r>
              <a:rPr lang="en-US" altLang="it-IT" sz="2400" dirty="0" err="1">
                <a:solidFill>
                  <a:schemeClr val="tx1"/>
                </a:solidFill>
              </a:rPr>
              <a:t>una</a:t>
            </a:r>
            <a:r>
              <a:rPr lang="en-US" altLang="it-IT" sz="2400" dirty="0">
                <a:solidFill>
                  <a:schemeClr val="tx1"/>
                </a:solidFill>
              </a:rPr>
              <a:t> per </a:t>
            </a:r>
            <a:r>
              <a:rPr lang="en-US" altLang="it-IT" sz="2400" dirty="0" err="1">
                <a:solidFill>
                  <a:schemeClr val="tx1"/>
                </a:solidFill>
              </a:rPr>
              <a:t>ogni</a:t>
            </a:r>
            <a:r>
              <a:rPr lang="en-US" altLang="it-IT" sz="2400" dirty="0">
                <a:solidFill>
                  <a:schemeClr val="tx1"/>
                </a:solidFill>
              </a:rPr>
              <a:t> </a:t>
            </a:r>
            <a:r>
              <a:rPr lang="en-US" altLang="it-IT" sz="2400" dirty="0" err="1">
                <a:solidFill>
                  <a:schemeClr val="tx1"/>
                </a:solidFill>
              </a:rPr>
              <a:t>ddNTP</a:t>
            </a:r>
            <a:r>
              <a:rPr lang="en-US" altLang="it-IT" sz="2400" dirty="0">
                <a:solidFill>
                  <a:schemeClr val="tx1"/>
                </a:solidFill>
              </a:rPr>
              <a:t>)</a:t>
            </a:r>
            <a:r>
              <a:rPr lang="it-IT" altLang="it-IT" sz="2400" dirty="0">
                <a:solidFill>
                  <a:schemeClr val="tx1"/>
                </a:solidFill>
              </a:rPr>
              <a:t> </a:t>
            </a:r>
            <a:r>
              <a:rPr lang="en-US" altLang="it-IT" sz="2400" b="1" u="sng" dirty="0" err="1">
                <a:solidFill>
                  <a:schemeClr val="tx1"/>
                </a:solidFill>
              </a:rPr>
              <a:t>utilizzando</a:t>
            </a:r>
            <a:r>
              <a:rPr lang="en-US" altLang="it-IT" sz="2400" b="1" u="sng" dirty="0">
                <a:solidFill>
                  <a:schemeClr val="tx1"/>
                </a:solidFill>
              </a:rPr>
              <a:t> un </a:t>
            </a:r>
            <a:r>
              <a:rPr lang="en-US" altLang="it-IT" sz="2400" b="1" u="sng" dirty="0" err="1">
                <a:solidFill>
                  <a:schemeClr val="tx1"/>
                </a:solidFill>
              </a:rPr>
              <a:t>unico</a:t>
            </a:r>
            <a:r>
              <a:rPr lang="en-US" altLang="it-IT" sz="2400" b="1" u="sng" dirty="0">
                <a:solidFill>
                  <a:schemeClr val="tx1"/>
                </a:solidFill>
              </a:rPr>
              <a:t> </a:t>
            </a:r>
            <a:r>
              <a:rPr lang="en-US" altLang="it-IT" sz="2400" b="1" u="sng" dirty="0" err="1">
                <a:solidFill>
                  <a:schemeClr val="tx1"/>
                </a:solidFill>
              </a:rPr>
              <a:t>colorante</a:t>
            </a:r>
            <a:r>
              <a:rPr lang="en-US" altLang="it-IT" sz="2400" b="1" u="sng" dirty="0">
                <a:solidFill>
                  <a:schemeClr val="tx1"/>
                </a:solidFill>
              </a:rPr>
              <a:t> </a:t>
            </a:r>
          </a:p>
        </p:txBody>
      </p:sp>
      <p:sp>
        <p:nvSpPr>
          <p:cNvPr id="2" name="Rettangolo 1"/>
          <p:cNvSpPr/>
          <p:nvPr/>
        </p:nvSpPr>
        <p:spPr>
          <a:xfrm>
            <a:off x="228600" y="249456"/>
            <a:ext cx="8229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altLang="it-IT" sz="3200" b="1" dirty="0" smtClean="0"/>
              <a:t>1) Il </a:t>
            </a:r>
            <a:r>
              <a:rPr lang="it-IT" altLang="it-IT" sz="3200" b="1" dirty="0"/>
              <a:t>sequenziamento a ciclo </a:t>
            </a:r>
            <a:r>
              <a:rPr lang="it-IT" altLang="it-IT" sz="3200" b="1" dirty="0" smtClean="0"/>
              <a:t>termico </a:t>
            </a:r>
            <a:endParaRPr lang="it-IT" altLang="it-IT" sz="3200" b="1" dirty="0"/>
          </a:p>
        </p:txBody>
      </p:sp>
    </p:spTree>
    <p:extLst>
      <p:ext uri="{BB962C8B-B14F-4D97-AF65-F5344CB8AC3E}">
        <p14:creationId xmlns:p14="http://schemas.microsoft.com/office/powerpoint/2010/main" val="1892274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76282" y="2819400"/>
            <a:ext cx="4768781" cy="1746044"/>
          </a:xfrm>
          <a:prstGeom prst="rect">
            <a:avLst/>
          </a:prstGeom>
          <a:ln>
            <a:noFill/>
          </a:ln>
        </p:spPr>
        <p:style>
          <a:lnRef idx="2">
            <a:schemeClr val="accent1"/>
          </a:lnRef>
          <a:fillRef idx="1003">
            <a:schemeClr val="lt2"/>
          </a:fillRef>
          <a:effectRef idx="0">
            <a:schemeClr val="accent1"/>
          </a:effectRef>
          <a:fontRef idx="minor">
            <a:schemeClr val="dk1"/>
          </a:fontRef>
        </p:style>
        <p:txBody>
          <a:bodyPr vert="horz" wrap="square" lIns="0" tIns="46154" rIns="0" bIns="0" rtlCol="0">
            <a:spAutoFit/>
          </a:bodyPr>
          <a:lstStyle/>
          <a:p>
            <a:pPr marL="305160" marR="9231" indent="-294300" algn="just">
              <a:lnSpc>
                <a:spcPts val="2215"/>
              </a:lnSpc>
              <a:spcBef>
                <a:spcPts val="363"/>
              </a:spcBef>
              <a:buChar char="•"/>
              <a:tabLst>
                <a:tab pos="305160" algn="l"/>
                <a:tab pos="305703" algn="l"/>
              </a:tabLst>
            </a:pPr>
            <a:r>
              <a:rPr sz="2400" spc="-4" dirty="0">
                <a:cs typeface="Comic Sans MS"/>
              </a:rPr>
              <a:t>Possono </a:t>
            </a:r>
            <a:r>
              <a:rPr sz="2400" spc="-9" dirty="0">
                <a:cs typeface="Comic Sans MS"/>
              </a:rPr>
              <a:t>essere </a:t>
            </a:r>
            <a:r>
              <a:rPr sz="2400" spc="-4" dirty="0">
                <a:cs typeface="Comic Sans MS"/>
              </a:rPr>
              <a:t>amplificati  nella stessa reazione fino  </a:t>
            </a:r>
            <a:r>
              <a:rPr sz="2400" dirty="0">
                <a:cs typeface="Comic Sans MS"/>
              </a:rPr>
              <a:t>a </a:t>
            </a:r>
            <a:r>
              <a:rPr sz="2400" spc="-4" dirty="0">
                <a:cs typeface="Comic Sans MS"/>
              </a:rPr>
              <a:t>24 </a:t>
            </a:r>
            <a:r>
              <a:rPr lang="it-IT" sz="2400" spc="-4" dirty="0" smtClean="0">
                <a:cs typeface="Comic Sans MS"/>
              </a:rPr>
              <a:t>loci</a:t>
            </a:r>
            <a:endParaRPr sz="2400" dirty="0">
              <a:cs typeface="Comic Sans MS"/>
            </a:endParaRPr>
          </a:p>
          <a:p>
            <a:pPr algn="ctr">
              <a:spcBef>
                <a:spcPts val="4"/>
              </a:spcBef>
              <a:buFont typeface="Comic Sans MS"/>
              <a:buChar char="•"/>
            </a:pPr>
            <a:endParaRPr sz="2400" dirty="0">
              <a:cs typeface="Times New Roman"/>
            </a:endParaRPr>
          </a:p>
          <a:p>
            <a:pPr marL="305160" indent="-294300" algn="just">
              <a:buChar char="•"/>
              <a:tabLst>
                <a:tab pos="305160" algn="l"/>
                <a:tab pos="305703" algn="l"/>
                <a:tab pos="1952587" algn="l"/>
              </a:tabLst>
            </a:pPr>
            <a:r>
              <a:rPr sz="2400" spc="-4" dirty="0">
                <a:cs typeface="Comic Sans MS"/>
              </a:rPr>
              <a:t>A</a:t>
            </a:r>
            <a:r>
              <a:rPr sz="2400" spc="30" dirty="0">
                <a:cs typeface="Comic Sans MS"/>
              </a:rPr>
              <a:t> </a:t>
            </a:r>
            <a:r>
              <a:rPr sz="2400" spc="-9" dirty="0">
                <a:cs typeface="Comic Sans MS"/>
              </a:rPr>
              <a:t>partire</a:t>
            </a:r>
            <a:r>
              <a:rPr sz="2400" spc="4" dirty="0">
                <a:cs typeface="Comic Sans MS"/>
              </a:rPr>
              <a:t> </a:t>
            </a:r>
            <a:r>
              <a:rPr sz="2400" spc="-4" dirty="0">
                <a:cs typeface="Comic Sans MS"/>
              </a:rPr>
              <a:t>da	1 </a:t>
            </a:r>
            <a:r>
              <a:rPr sz="2400" spc="-9" dirty="0">
                <a:cs typeface="Comic Sans MS"/>
              </a:rPr>
              <a:t>ng </a:t>
            </a:r>
            <a:r>
              <a:rPr sz="2400" spc="-4" dirty="0">
                <a:cs typeface="Comic Sans MS"/>
              </a:rPr>
              <a:t>di</a:t>
            </a:r>
            <a:r>
              <a:rPr sz="2400" spc="-81" dirty="0">
                <a:cs typeface="Comic Sans MS"/>
              </a:rPr>
              <a:t> </a:t>
            </a:r>
            <a:r>
              <a:rPr sz="2400" dirty="0">
                <a:cs typeface="Comic Sans MS"/>
              </a:rPr>
              <a:t>DNA.</a:t>
            </a:r>
          </a:p>
          <a:p>
            <a:pPr marL="305160" marR="4344" indent="-294300" algn="just">
              <a:lnSpc>
                <a:spcPct val="89800"/>
              </a:lnSpc>
              <a:spcBef>
                <a:spcPts val="500"/>
              </a:spcBef>
              <a:buChar char="•"/>
              <a:tabLst>
                <a:tab pos="305160" algn="l"/>
                <a:tab pos="305703" algn="l"/>
                <a:tab pos="1280910" algn="l"/>
              </a:tabLst>
            </a:pPr>
            <a:endParaRPr lang="it-IT" sz="2400" spc="-9" dirty="0" smtClean="0">
              <a:cs typeface="Comic Sans MS"/>
            </a:endParaRPr>
          </a:p>
        </p:txBody>
      </p:sp>
      <p:sp>
        <p:nvSpPr>
          <p:cNvPr id="4" name="object 4"/>
          <p:cNvSpPr/>
          <p:nvPr/>
        </p:nvSpPr>
        <p:spPr>
          <a:xfrm>
            <a:off x="1574245" y="1082185"/>
            <a:ext cx="2546419" cy="4886936"/>
          </a:xfrm>
          <a:prstGeom prst="rect">
            <a:avLst/>
          </a:prstGeom>
          <a:blipFill>
            <a:blip r:embed="rId2" cstate="print"/>
            <a:stretch>
              <a:fillRect/>
            </a:stretch>
          </a:blipFill>
        </p:spPr>
        <p:txBody>
          <a:bodyPr wrap="square" lIns="0" tIns="0" rIns="0" bIns="0" rtlCol="0"/>
          <a:lstStyle/>
          <a:p>
            <a:endParaRPr sz="1539"/>
          </a:p>
        </p:txBody>
      </p:sp>
      <p:sp>
        <p:nvSpPr>
          <p:cNvPr id="5" name="object 5"/>
          <p:cNvSpPr/>
          <p:nvPr/>
        </p:nvSpPr>
        <p:spPr>
          <a:xfrm>
            <a:off x="1752600" y="1752600"/>
            <a:ext cx="1806210" cy="3356367"/>
          </a:xfrm>
          <a:prstGeom prst="rect">
            <a:avLst/>
          </a:prstGeom>
          <a:blipFill>
            <a:blip r:embed="rId3" cstate="print"/>
            <a:stretch>
              <a:fillRect/>
            </a:stretch>
          </a:blipFill>
        </p:spPr>
        <p:txBody>
          <a:bodyPr wrap="square" lIns="0" tIns="0" rIns="0" bIns="0" rtlCol="0"/>
          <a:lstStyle/>
          <a:p>
            <a:endParaRPr sz="1539"/>
          </a:p>
        </p:txBody>
      </p:sp>
      <p:sp>
        <p:nvSpPr>
          <p:cNvPr id="8" name="Rectangle 77"/>
          <p:cNvSpPr>
            <a:spLocks noChangeArrowheads="1"/>
          </p:cNvSpPr>
          <p:nvPr/>
        </p:nvSpPr>
        <p:spPr bwMode="auto">
          <a:xfrm>
            <a:off x="762000" y="304800"/>
            <a:ext cx="7772977" cy="558512"/>
          </a:xfrm>
          <a:prstGeom prst="rect">
            <a:avLst/>
          </a:prstGeom>
          <a:ln/>
        </p:spPr>
        <p:style>
          <a:lnRef idx="1">
            <a:schemeClr val="accent1"/>
          </a:lnRef>
          <a:fillRef idx="2">
            <a:schemeClr val="accent1"/>
          </a:fillRef>
          <a:effectRef idx="1">
            <a:schemeClr val="accent1"/>
          </a:effectRef>
          <a:fontRef idx="minor">
            <a:schemeClr val="dk1"/>
          </a:fontRef>
        </p:style>
        <p:txBody>
          <a:bodyPr lIns="83705" tIns="41853" rIns="83705" bIns="41853"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it-IT" sz="2909" b="1" dirty="0">
                <a:latin typeface="+mn-lt"/>
              </a:rPr>
              <a:t>Multiplex </a:t>
            </a:r>
            <a:r>
              <a:rPr lang="en-US" altLang="it-IT" sz="2909" b="1" dirty="0" smtClean="0">
                <a:latin typeface="+mn-lt"/>
              </a:rPr>
              <a:t>PCR (+ Loci </a:t>
            </a:r>
            <a:r>
              <a:rPr lang="en-US" altLang="it-IT" sz="2909" b="1" dirty="0" err="1" smtClean="0">
                <a:latin typeface="+mn-lt"/>
              </a:rPr>
              <a:t>contemporaneamente</a:t>
            </a:r>
            <a:r>
              <a:rPr lang="en-US" altLang="it-IT" sz="2909" b="1" dirty="0" smtClean="0">
                <a:latin typeface="+mn-lt"/>
              </a:rPr>
              <a:t>)</a:t>
            </a:r>
            <a:endParaRPr lang="en-US" altLang="it-IT" sz="2909" b="1" dirty="0">
              <a:latin typeface="+mn-lt"/>
            </a:endParaRPr>
          </a:p>
        </p:txBody>
      </p:sp>
    </p:spTree>
    <p:extLst>
      <p:ext uri="{BB962C8B-B14F-4D97-AF65-F5344CB8AC3E}">
        <p14:creationId xmlns:p14="http://schemas.microsoft.com/office/powerpoint/2010/main" val="2140085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4180" y="152401"/>
            <a:ext cx="7994458" cy="5929312"/>
          </a:xfrm>
          <a:prstGeom prst="rect">
            <a:avLst/>
          </a:prstGeom>
        </p:spPr>
      </p:pic>
    </p:spTree>
    <p:extLst>
      <p:ext uri="{BB962C8B-B14F-4D97-AF65-F5344CB8AC3E}">
        <p14:creationId xmlns:p14="http://schemas.microsoft.com/office/powerpoint/2010/main" val="658747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42975" y="1119187"/>
            <a:ext cx="7258050" cy="4619625"/>
          </a:xfrm>
          <a:prstGeom prst="rect">
            <a:avLst/>
          </a:prstGeom>
        </p:spPr>
      </p:pic>
    </p:spTree>
    <p:extLst>
      <p:ext uri="{BB962C8B-B14F-4D97-AF65-F5344CB8AC3E}">
        <p14:creationId xmlns:p14="http://schemas.microsoft.com/office/powerpoint/2010/main" val="366801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026" name="Object 2"/>
          <p:cNvGraphicFramePr>
            <a:graphicFrameLocks noChangeAspect="1"/>
          </p:cNvGraphicFramePr>
          <p:nvPr/>
        </p:nvGraphicFramePr>
        <p:xfrm>
          <a:off x="3962400" y="304800"/>
          <a:ext cx="4889500" cy="6191250"/>
        </p:xfrm>
        <a:graphic>
          <a:graphicData uri="http://schemas.openxmlformats.org/presentationml/2006/ole">
            <mc:AlternateContent xmlns:mc="http://schemas.openxmlformats.org/markup-compatibility/2006">
              <mc:Choice xmlns:v="urn:schemas-microsoft-com:vml" Requires="v">
                <p:oleObj spid="_x0000_s3138" name="CorelPhotoPaint.Image.11" r:id="rId4" imgW="8723810" imgH="11047619" progId="CorelPhotoPaint.Image.11">
                  <p:embed/>
                </p:oleObj>
              </mc:Choice>
              <mc:Fallback>
                <p:oleObj name="CorelPhotoPaint.Image.11" r:id="rId4" imgW="8723810" imgH="11047619" progId="CorelPhotoPaint.Image.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04800"/>
                        <a:ext cx="488950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7027" name="Rectangle 3"/>
          <p:cNvSpPr>
            <a:spLocks noChangeArrowheads="1"/>
          </p:cNvSpPr>
          <p:nvPr/>
        </p:nvSpPr>
        <p:spPr bwMode="auto">
          <a:xfrm>
            <a:off x="228600" y="1219200"/>
            <a:ext cx="3581400" cy="4572000"/>
          </a:xfrm>
          <a:prstGeom prst="rect">
            <a:avLst/>
          </a:prstGeom>
          <a:ln>
            <a:noFill/>
          </a:ln>
          <a:effectLst/>
        </p:spPr>
        <p:style>
          <a:lnRef idx="0">
            <a:scrgbClr r="0" g="0" b="0"/>
          </a:lnRef>
          <a:fillRef idx="1003">
            <a:schemeClr val="lt2"/>
          </a:fillRef>
          <a:effectRef idx="0">
            <a:scrgbClr r="0" g="0" b="0"/>
          </a:effectRef>
          <a:fontRef idx="major"/>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gn="just">
              <a:lnSpc>
                <a:spcPct val="90000"/>
              </a:lnSpc>
              <a:buNone/>
            </a:pPr>
            <a:r>
              <a:rPr lang="en-US" altLang="it-IT" sz="2800" dirty="0" err="1" smtClean="0">
                <a:latin typeface="+mn-lt"/>
              </a:rPr>
              <a:t>Sequenziamento</a:t>
            </a:r>
            <a:r>
              <a:rPr lang="en-US" altLang="it-IT" sz="2800" dirty="0" smtClean="0">
                <a:latin typeface="+mn-lt"/>
              </a:rPr>
              <a:t> </a:t>
            </a:r>
            <a:r>
              <a:rPr lang="en-US" altLang="it-IT" sz="2800" dirty="0" err="1" smtClean="0">
                <a:latin typeface="+mn-lt"/>
              </a:rPr>
              <a:t>automatico</a:t>
            </a:r>
            <a:r>
              <a:rPr lang="en-US" altLang="it-IT" sz="2800" dirty="0" smtClean="0">
                <a:latin typeface="+mn-lt"/>
              </a:rPr>
              <a:t> del DNA </a:t>
            </a:r>
            <a:r>
              <a:rPr lang="en-US" altLang="it-IT" sz="2800" dirty="0" err="1" smtClean="0">
                <a:latin typeface="+mn-lt"/>
              </a:rPr>
              <a:t>utilizza</a:t>
            </a:r>
            <a:r>
              <a:rPr lang="en-US" altLang="it-IT" sz="2800" dirty="0" smtClean="0">
                <a:latin typeface="+mn-lt"/>
              </a:rPr>
              <a:t> </a:t>
            </a:r>
            <a:r>
              <a:rPr lang="en-US" altLang="it-IT" sz="2800" dirty="0" err="1" smtClean="0">
                <a:latin typeface="+mn-lt"/>
              </a:rPr>
              <a:t>ddNTP</a:t>
            </a:r>
            <a:r>
              <a:rPr lang="en-US" altLang="it-IT" sz="2800" dirty="0" smtClean="0">
                <a:latin typeface="+mn-lt"/>
              </a:rPr>
              <a:t> con 4 </a:t>
            </a:r>
            <a:r>
              <a:rPr lang="en-US" altLang="it-IT" sz="2800" dirty="0" err="1" smtClean="0">
                <a:latin typeface="+mn-lt"/>
              </a:rPr>
              <a:t>diversi</a:t>
            </a:r>
            <a:r>
              <a:rPr lang="en-US" altLang="it-IT" sz="2800" dirty="0" smtClean="0">
                <a:latin typeface="+mn-lt"/>
              </a:rPr>
              <a:t> </a:t>
            </a:r>
            <a:r>
              <a:rPr lang="en-US" altLang="it-IT" sz="2800" dirty="0" err="1" smtClean="0">
                <a:latin typeface="+mn-lt"/>
              </a:rPr>
              <a:t>fluorocromi</a:t>
            </a:r>
            <a:r>
              <a:rPr lang="en-US" altLang="it-IT" sz="2800" dirty="0" smtClean="0">
                <a:latin typeface="+mn-lt"/>
              </a:rPr>
              <a:t> (</a:t>
            </a:r>
            <a:r>
              <a:rPr lang="en-US" altLang="it-IT" sz="2800" dirty="0" smtClean="0">
                <a:solidFill>
                  <a:srgbClr val="FF0000"/>
                </a:solidFill>
                <a:latin typeface="+mn-lt"/>
              </a:rPr>
              <a:t>Dye terminator</a:t>
            </a:r>
            <a:r>
              <a:rPr lang="en-US" altLang="it-IT" sz="2800" dirty="0" smtClean="0">
                <a:latin typeface="+mn-lt"/>
              </a:rPr>
              <a:t>).</a:t>
            </a:r>
          </a:p>
          <a:p>
            <a:pPr marL="0" indent="0" algn="just">
              <a:lnSpc>
                <a:spcPct val="90000"/>
              </a:lnSpc>
              <a:buNone/>
            </a:pPr>
            <a:endParaRPr lang="en-US" altLang="it-IT" sz="2800" dirty="0">
              <a:latin typeface="+mn-lt"/>
            </a:endParaRPr>
          </a:p>
          <a:p>
            <a:pPr marL="0" indent="0" algn="just">
              <a:lnSpc>
                <a:spcPct val="90000"/>
              </a:lnSpc>
              <a:buNone/>
            </a:pPr>
            <a:r>
              <a:rPr lang="en-US" altLang="it-IT" sz="2800" dirty="0" err="1" smtClean="0">
                <a:latin typeface="+mn-lt"/>
              </a:rPr>
              <a:t>Tutte</a:t>
            </a:r>
            <a:r>
              <a:rPr lang="en-US" altLang="it-IT" sz="2800" dirty="0" smtClean="0">
                <a:latin typeface="+mn-lt"/>
              </a:rPr>
              <a:t> e 4 le </a:t>
            </a:r>
            <a:r>
              <a:rPr lang="en-US" altLang="it-IT" sz="2800" dirty="0" err="1" smtClean="0">
                <a:latin typeface="+mn-lt"/>
              </a:rPr>
              <a:t>reazioni</a:t>
            </a:r>
            <a:r>
              <a:rPr lang="en-US" altLang="it-IT" sz="2800" dirty="0" smtClean="0">
                <a:latin typeface="+mn-lt"/>
              </a:rPr>
              <a:t> </a:t>
            </a:r>
            <a:r>
              <a:rPr lang="en-US" altLang="it-IT" sz="2800" dirty="0" err="1" smtClean="0">
                <a:latin typeface="+mn-lt"/>
              </a:rPr>
              <a:t>possono</a:t>
            </a:r>
            <a:r>
              <a:rPr lang="en-US" altLang="it-IT" sz="2800" dirty="0" smtClean="0">
                <a:latin typeface="+mn-lt"/>
              </a:rPr>
              <a:t> </a:t>
            </a:r>
            <a:r>
              <a:rPr lang="en-US" altLang="it-IT" sz="2800" dirty="0" err="1" smtClean="0">
                <a:latin typeface="+mn-lt"/>
              </a:rPr>
              <a:t>essere</a:t>
            </a:r>
            <a:r>
              <a:rPr lang="en-US" altLang="it-IT" sz="2800" dirty="0" smtClean="0">
                <a:latin typeface="+mn-lt"/>
              </a:rPr>
              <a:t> </a:t>
            </a:r>
            <a:r>
              <a:rPr lang="en-US" altLang="it-IT" sz="2800" dirty="0" err="1" smtClean="0">
                <a:latin typeface="+mn-lt"/>
              </a:rPr>
              <a:t>svolte</a:t>
            </a:r>
            <a:r>
              <a:rPr lang="en-US" altLang="it-IT" sz="2800" dirty="0" smtClean="0">
                <a:latin typeface="+mn-lt"/>
              </a:rPr>
              <a:t> in </a:t>
            </a:r>
            <a:r>
              <a:rPr lang="en-US" altLang="it-IT" sz="2800" dirty="0" err="1" smtClean="0">
                <a:latin typeface="+mn-lt"/>
              </a:rPr>
              <a:t>un’unica</a:t>
            </a:r>
            <a:r>
              <a:rPr lang="en-US" altLang="it-IT" sz="2800" dirty="0" smtClean="0">
                <a:latin typeface="+mn-lt"/>
              </a:rPr>
              <a:t> </a:t>
            </a:r>
            <a:r>
              <a:rPr lang="en-US" altLang="it-IT" sz="2800" dirty="0" err="1" smtClean="0">
                <a:latin typeface="+mn-lt"/>
              </a:rPr>
              <a:t>provetta</a:t>
            </a:r>
            <a:r>
              <a:rPr lang="en-US" altLang="it-IT" sz="2800" dirty="0" smtClean="0">
                <a:latin typeface="+mn-lt"/>
              </a:rPr>
              <a:t> </a:t>
            </a:r>
            <a:r>
              <a:rPr lang="en-US" altLang="it-IT" sz="2800" dirty="0" err="1" smtClean="0">
                <a:latin typeface="+mn-lt"/>
              </a:rPr>
              <a:t>simultaneamente</a:t>
            </a:r>
            <a:r>
              <a:rPr lang="en-US" altLang="it-IT" sz="2800" dirty="0" smtClean="0">
                <a:latin typeface="+mn-lt"/>
              </a:rPr>
              <a:t>.</a:t>
            </a:r>
            <a:endParaRPr lang="en-US" altLang="it-IT" sz="2800" dirty="0">
              <a:latin typeface="+mn-lt"/>
            </a:endParaRPr>
          </a:p>
        </p:txBody>
      </p:sp>
    </p:spTree>
    <p:extLst>
      <p:ext uri="{BB962C8B-B14F-4D97-AF65-F5344CB8AC3E}">
        <p14:creationId xmlns:p14="http://schemas.microsoft.com/office/powerpoint/2010/main" val="1457793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dissolve">
                                      <p:cBhvr>
                                        <p:cTn id="7" dur="500"/>
                                        <p:tgtEl>
                                          <p:spTgt spid="25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7027">
                                            <p:txEl>
                                              <p:pRg st="2" end="2"/>
                                            </p:txEl>
                                          </p:spTgt>
                                        </p:tgtEl>
                                        <p:attrNameLst>
                                          <p:attrName>style.visibility</p:attrName>
                                        </p:attrNameLst>
                                      </p:cBhvr>
                                      <p:to>
                                        <p:strVal val="visible"/>
                                      </p:to>
                                    </p:set>
                                    <p:animEffect transition="in" filter="dissolve">
                                      <p:cBhvr>
                                        <p:cTn id="12" dur="500"/>
                                        <p:tgtEl>
                                          <p:spTgt spid="257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62000" y="1795462"/>
            <a:ext cx="7620000" cy="3267075"/>
          </a:xfrm>
          <a:prstGeom prst="rect">
            <a:avLst/>
          </a:prstGeom>
        </p:spPr>
      </p:pic>
    </p:spTree>
    <p:extLst>
      <p:ext uri="{BB962C8B-B14F-4D97-AF65-F5344CB8AC3E}">
        <p14:creationId xmlns:p14="http://schemas.microsoft.com/office/powerpoint/2010/main" val="151501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p:txBody>
          <a:bodyPr/>
          <a:lstStyle/>
          <a:p>
            <a:r>
              <a:rPr lang="en-US" altLang="it-IT"/>
              <a:t>07_03.jpg</a:t>
            </a:r>
          </a:p>
        </p:txBody>
      </p:sp>
      <p:pic>
        <p:nvPicPr>
          <p:cNvPr id="415747" name="Picture 3" descr="07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49213"/>
            <a:ext cx="9091612"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762000" y="180460"/>
            <a:ext cx="914400" cy="369332"/>
          </a:xfrm>
          <a:prstGeom prst="rect">
            <a:avLst/>
          </a:prstGeom>
          <a:solidFill>
            <a:schemeClr val="bg1"/>
          </a:solidFill>
        </p:spPr>
        <p:txBody>
          <a:bodyPr wrap="square" rtlCol="0">
            <a:spAutoFit/>
          </a:bodyPr>
          <a:lstStyle/>
          <a:p>
            <a:endParaRPr lang="it-IT" dirty="0">
              <a:solidFill>
                <a:schemeClr val="bg1"/>
              </a:solidFill>
            </a:endParaRPr>
          </a:p>
        </p:txBody>
      </p:sp>
    </p:spTree>
    <p:extLst>
      <p:ext uri="{BB962C8B-B14F-4D97-AF65-F5344CB8AC3E}">
        <p14:creationId xmlns:p14="http://schemas.microsoft.com/office/powerpoint/2010/main" val="2068238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42937" y="290512"/>
            <a:ext cx="7858125" cy="6276975"/>
          </a:xfrm>
          <a:prstGeom prst="rect">
            <a:avLst/>
          </a:prstGeom>
        </p:spPr>
      </p:pic>
    </p:spTree>
    <p:extLst>
      <p:ext uri="{BB962C8B-B14F-4D97-AF65-F5344CB8AC3E}">
        <p14:creationId xmlns:p14="http://schemas.microsoft.com/office/powerpoint/2010/main" val="3790386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76400" y="2438400"/>
            <a:ext cx="6858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2800" dirty="0"/>
              <a:t>biologia_3d_Sequenziamento_DNA_ita_1</a:t>
            </a:r>
          </a:p>
        </p:txBody>
      </p:sp>
    </p:spTree>
    <p:extLst>
      <p:ext uri="{BB962C8B-B14F-4D97-AF65-F5344CB8AC3E}">
        <p14:creationId xmlns:p14="http://schemas.microsoft.com/office/powerpoint/2010/main" val="2399585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951" y="914400"/>
            <a:ext cx="8991600" cy="59093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sz="2700" dirty="0"/>
              <a:t>Il primo </a:t>
            </a:r>
            <a:r>
              <a:rPr lang="it-IT" sz="2700" dirty="0" err="1"/>
              <a:t>sequenziatore</a:t>
            </a:r>
            <a:r>
              <a:rPr lang="it-IT" sz="2700" dirty="0"/>
              <a:t> automatico, </a:t>
            </a:r>
            <a:r>
              <a:rPr lang="it-IT" sz="2700" i="1" dirty="0"/>
              <a:t>ABI370</a:t>
            </a:r>
            <a:r>
              <a:rPr lang="it-IT" sz="2700" dirty="0"/>
              <a:t>, venne presentato nel 1987 da </a:t>
            </a:r>
            <a:r>
              <a:rPr lang="it-IT" sz="2700" b="1" dirty="0" err="1"/>
              <a:t>Applied</a:t>
            </a:r>
            <a:r>
              <a:rPr lang="it-IT" sz="2700" b="1" dirty="0"/>
              <a:t> </a:t>
            </a:r>
            <a:r>
              <a:rPr lang="it-IT" sz="2700" b="1" dirty="0" err="1"/>
              <a:t>Biosystem</a:t>
            </a:r>
            <a:r>
              <a:rPr lang="it-IT" sz="2700" dirty="0"/>
              <a:t>. L’</a:t>
            </a:r>
            <a:r>
              <a:rPr lang="it-IT" sz="2700" i="1" dirty="0"/>
              <a:t>ABI370</a:t>
            </a:r>
            <a:r>
              <a:rPr lang="it-IT" sz="2700" dirty="0"/>
              <a:t> funzionava tramite un nuovissimo metodo di </a:t>
            </a:r>
            <a:r>
              <a:rPr lang="it-IT" sz="2700" dirty="0">
                <a:hlinkClick r:id="rId2"/>
              </a:rPr>
              <a:t>elettroforesi capillare</a:t>
            </a:r>
            <a:r>
              <a:rPr lang="it-IT" sz="2700" dirty="0"/>
              <a:t> unita ad un analizzatore di fluorescenza, che consente di marcare le basi con colori differenti (A = Verde, C = Blu, G = Giallo e T = Rosso). Le fluorescenze colorate venivano poi identificate e visualizzate su un computer in un grafico formato da picchi di colori differenti. La metodica utilizzata per marcare il DNA è praticamente un’evoluzione del metodo di </a:t>
            </a:r>
            <a:r>
              <a:rPr lang="it-IT" sz="2700" dirty="0" err="1"/>
              <a:t>Sanger</a:t>
            </a:r>
            <a:r>
              <a:rPr lang="it-IT" sz="2700" dirty="0"/>
              <a:t>. Con i macchinari automatizzati si potevano sequenziare frammenti di circa 500.000 paia di basi al giorno, con una lunghezza massima per frammento di circa 600 basi. </a:t>
            </a:r>
            <a:endParaRPr lang="it-IT" sz="2700" dirty="0" smtClean="0"/>
          </a:p>
          <a:p>
            <a:pPr algn="just"/>
            <a:r>
              <a:rPr lang="it-IT" sz="2700" dirty="0" smtClean="0"/>
              <a:t>I </a:t>
            </a:r>
            <a:r>
              <a:rPr lang="it-IT" sz="2700" dirty="0"/>
              <a:t>macchinari automatizzati riducevano significativamente la possibilità di errore.</a:t>
            </a:r>
          </a:p>
        </p:txBody>
      </p:sp>
    </p:spTree>
    <p:extLst>
      <p:ext uri="{BB962C8B-B14F-4D97-AF65-F5344CB8AC3E}">
        <p14:creationId xmlns:p14="http://schemas.microsoft.com/office/powerpoint/2010/main" val="2413294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2057400" y="655638"/>
            <a:ext cx="5257799" cy="584775"/>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9933"/>
                    </a:gs>
                  </a:gsLst>
                  <a:path path="rect">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wrap="square">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algn="ctr">
              <a:spcBef>
                <a:spcPct val="50000"/>
              </a:spcBef>
            </a:pPr>
            <a:r>
              <a:rPr lang="it-IT" altLang="it-IT" sz="3200" dirty="0" err="1">
                <a:solidFill>
                  <a:srgbClr val="008000"/>
                </a:solidFill>
              </a:rPr>
              <a:t>Sequenziatori</a:t>
            </a:r>
            <a:r>
              <a:rPr lang="it-IT" altLang="it-IT" sz="3200" dirty="0">
                <a:solidFill>
                  <a:srgbClr val="008000"/>
                </a:solidFill>
              </a:rPr>
              <a:t> Capillari</a:t>
            </a:r>
          </a:p>
        </p:txBody>
      </p:sp>
      <p:sp>
        <p:nvSpPr>
          <p:cNvPr id="34819" name="Text Box 4"/>
          <p:cNvSpPr txBox="1">
            <a:spLocks noChangeArrowheads="1"/>
          </p:cNvSpPr>
          <p:nvPr/>
        </p:nvSpPr>
        <p:spPr bwMode="auto">
          <a:xfrm>
            <a:off x="457200" y="5638800"/>
            <a:ext cx="8229600" cy="727075"/>
          </a:xfrm>
          <a:prstGeom prst="rect">
            <a:avLst/>
          </a:prstGeom>
          <a:ln>
            <a:noFill/>
          </a:ln>
          <a:effectLst/>
          <a:extLst/>
        </p:spPr>
        <p:style>
          <a:lnRef idx="0">
            <a:scrgbClr r="0" g="0" b="0"/>
          </a:lnRef>
          <a:fillRef idx="1003">
            <a:schemeClr val="lt2"/>
          </a:fillRef>
          <a:effectRef idx="0">
            <a:scrgbClr r="0" g="0" b="0"/>
          </a:effectRef>
          <a:fontRef idx="major"/>
        </p:style>
        <p:txBody>
          <a:bodyPr>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algn="ctr">
              <a:spcBef>
                <a:spcPct val="50000"/>
              </a:spcBef>
            </a:pPr>
            <a:r>
              <a:rPr lang="it-IT" altLang="it-IT" b="1" dirty="0">
                <a:solidFill>
                  <a:schemeClr val="tx1"/>
                </a:solidFill>
                <a:latin typeface="+mn-lt"/>
              </a:rPr>
              <a:t>Richiede campioni privi di: sali, molecole cariche negativamente, proteine, detergenti e </a:t>
            </a:r>
            <a:r>
              <a:rPr lang="it-IT" altLang="it-IT" b="1" dirty="0" err="1">
                <a:solidFill>
                  <a:schemeClr val="tx1"/>
                </a:solidFill>
                <a:latin typeface="+mn-lt"/>
              </a:rPr>
              <a:t>templates</a:t>
            </a:r>
            <a:r>
              <a:rPr lang="it-IT" altLang="it-IT" b="1" dirty="0">
                <a:solidFill>
                  <a:schemeClr val="tx1"/>
                </a:solidFill>
                <a:latin typeface="+mn-lt"/>
              </a:rPr>
              <a:t> non marcati</a:t>
            </a:r>
          </a:p>
        </p:txBody>
      </p:sp>
      <p:grpSp>
        <p:nvGrpSpPr>
          <p:cNvPr id="34820" name="Group 5"/>
          <p:cNvGrpSpPr>
            <a:grpSpLocks/>
          </p:cNvGrpSpPr>
          <p:nvPr/>
        </p:nvGrpSpPr>
        <p:grpSpPr bwMode="auto">
          <a:xfrm>
            <a:off x="5943600" y="2590800"/>
            <a:ext cx="2971800" cy="1981200"/>
            <a:chOff x="3744" y="1632"/>
            <a:chExt cx="1872" cy="1248"/>
          </a:xfrm>
        </p:grpSpPr>
        <p:sp>
          <p:nvSpPr>
            <p:cNvPr id="34825" name="Text Box 6"/>
            <p:cNvSpPr txBox="1">
              <a:spLocks noChangeArrowheads="1"/>
            </p:cNvSpPr>
            <p:nvPr/>
          </p:nvSpPr>
          <p:spPr bwMode="auto">
            <a:xfrm>
              <a:off x="3744" y="1632"/>
              <a:ext cx="1872" cy="1114"/>
            </a:xfrm>
            <a:prstGeom prst="rect">
              <a:avLst/>
            </a:prstGeom>
            <a:ln>
              <a:noFill/>
            </a:ln>
            <a:effectLst/>
            <a:extLst/>
          </p:spPr>
          <p:style>
            <a:lnRef idx="0">
              <a:scrgbClr r="0" g="0" b="0"/>
            </a:lnRef>
            <a:fillRef idx="1003">
              <a:schemeClr val="lt2"/>
            </a:fillRef>
            <a:effectRef idx="0">
              <a:scrgbClr r="0" g="0" b="0"/>
            </a:effectRef>
            <a:fontRef idx="major"/>
          </p:style>
          <p:txBody>
            <a:bodyPr>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algn="ctr">
                <a:spcBef>
                  <a:spcPct val="50000"/>
                </a:spcBef>
              </a:pPr>
              <a:r>
                <a:rPr lang="it-IT" altLang="it-IT" dirty="0">
                  <a:solidFill>
                    <a:schemeClr val="tx1"/>
                  </a:solidFill>
                </a:rPr>
                <a:t>1 Capillare</a:t>
              </a:r>
            </a:p>
            <a:p>
              <a:pPr algn="ctr">
                <a:spcBef>
                  <a:spcPct val="50000"/>
                </a:spcBef>
              </a:pPr>
              <a:r>
                <a:rPr lang="it-IT" altLang="it-IT" dirty="0">
                  <a:solidFill>
                    <a:schemeClr val="tx1"/>
                  </a:solidFill>
                </a:rPr>
                <a:t> 16 Capillari </a:t>
              </a:r>
            </a:p>
            <a:p>
              <a:pPr algn="ctr">
                <a:spcBef>
                  <a:spcPct val="50000"/>
                </a:spcBef>
              </a:pPr>
              <a:r>
                <a:rPr lang="it-IT" altLang="it-IT" dirty="0">
                  <a:solidFill>
                    <a:schemeClr val="tx1"/>
                  </a:solidFill>
                </a:rPr>
                <a:t>96 Capillari       </a:t>
              </a:r>
            </a:p>
            <a:p>
              <a:pPr algn="ctr">
                <a:spcBef>
                  <a:spcPct val="50000"/>
                </a:spcBef>
              </a:pPr>
              <a:r>
                <a:rPr lang="it-IT" altLang="it-IT" dirty="0">
                  <a:solidFill>
                    <a:schemeClr val="tx1"/>
                  </a:solidFill>
                </a:rPr>
                <a:t> (Scala di Produzione)</a:t>
              </a:r>
            </a:p>
          </p:txBody>
        </p:sp>
        <p:sp>
          <p:nvSpPr>
            <p:cNvPr id="34826" name="Line 7"/>
            <p:cNvSpPr>
              <a:spLocks noChangeShapeType="1"/>
            </p:cNvSpPr>
            <p:nvPr/>
          </p:nvSpPr>
          <p:spPr bwMode="auto">
            <a:xfrm>
              <a:off x="3792" y="2880"/>
              <a:ext cx="1632" cy="0"/>
            </a:xfrm>
            <a:prstGeom prst="line">
              <a:avLst/>
            </a:prstGeom>
            <a:noFill/>
            <a:ln w="127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0C0C0"/>
                    </a:outerShdw>
                  </a:effectLst>
                </a14:hiddenEffects>
              </a:ext>
            </a:extLst>
          </p:spPr>
          <p:txBody>
            <a:bodyPr/>
            <a:lstStyle/>
            <a:p>
              <a:endParaRPr lang="it-IT"/>
            </a:p>
          </p:txBody>
        </p:sp>
      </p:grpSp>
      <p:grpSp>
        <p:nvGrpSpPr>
          <p:cNvPr id="34821" name="Group 8"/>
          <p:cNvGrpSpPr>
            <a:grpSpLocks/>
          </p:cNvGrpSpPr>
          <p:nvPr/>
        </p:nvGrpSpPr>
        <p:grpSpPr bwMode="auto">
          <a:xfrm>
            <a:off x="609600" y="1752600"/>
            <a:ext cx="4800600" cy="3505200"/>
            <a:chOff x="384" y="1104"/>
            <a:chExt cx="3024" cy="2208"/>
          </a:xfrm>
        </p:grpSpPr>
        <p:pic>
          <p:nvPicPr>
            <p:cNvPr id="34823" name="Picture 9" descr="MMK96_2D"/>
            <p:cNvPicPr>
              <a:picLocks noChangeAspect="1" noChangeArrowheads="1"/>
            </p:cNvPicPr>
            <p:nvPr/>
          </p:nvPicPr>
          <p:blipFill>
            <a:blip r:embed="rId2">
              <a:clrChange>
                <a:clrFrom>
                  <a:srgbClr val="FEFEFE"/>
                </a:clrFrom>
                <a:clrTo>
                  <a:srgbClr val="FEFEFE">
                    <a:alpha val="0"/>
                  </a:srgbClr>
                </a:clrTo>
              </a:clrChange>
              <a:lum bright="36000"/>
              <a:extLst>
                <a:ext uri="{28A0092B-C50C-407E-A947-70E740481C1C}">
                  <a14:useLocalDpi xmlns:a14="http://schemas.microsoft.com/office/drawing/2010/main" val="0"/>
                </a:ext>
              </a:extLst>
            </a:blip>
            <a:srcRect/>
            <a:stretch>
              <a:fillRect/>
            </a:stretch>
          </p:blipFill>
          <p:spPr bwMode="auto">
            <a:xfrm>
              <a:off x="384" y="1104"/>
              <a:ext cx="3024" cy="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AutoShape 10"/>
            <p:cNvSpPr>
              <a:spLocks noChangeArrowheads="1"/>
            </p:cNvSpPr>
            <p:nvPr/>
          </p:nvSpPr>
          <p:spPr bwMode="auto">
            <a:xfrm>
              <a:off x="384" y="1104"/>
              <a:ext cx="3024" cy="2208"/>
            </a:xfrm>
            <a:prstGeom prst="roundRect">
              <a:avLst>
                <a:gd name="adj" fmla="val 16667"/>
              </a:avLst>
            </a:prstGeom>
            <a:noFill/>
            <a:ln w="28575">
              <a:solidFill>
                <a:srgbClr val="000000"/>
              </a:solidFill>
              <a:round/>
              <a:headEnd/>
              <a:tailEnd/>
            </a:ln>
            <a:effectLst>
              <a:outerShdw dist="35921" dir="2700000" algn="ctr" rotWithShape="0">
                <a:srgbClr val="C0C0C0"/>
              </a:outerShdw>
            </a:effectLst>
            <a:extLst>
              <a:ext uri="{909E8E84-426E-40DD-AFC4-6F175D3DCCD1}">
                <a14:hiddenFill xmlns:a14="http://schemas.microsoft.com/office/drawing/2010/main">
                  <a:gradFill rotWithShape="0">
                    <a:gsLst>
                      <a:gs pos="0">
                        <a:srgbClr val="FFFF00"/>
                      </a:gs>
                      <a:gs pos="100000">
                        <a:srgbClr val="FF9933"/>
                      </a:gs>
                    </a:gsLst>
                    <a:path path="rect">
                      <a:fillToRect l="50000" t="50000" r="50000" b="50000"/>
                    </a:path>
                  </a:gradFill>
                </a14:hiddenFill>
              </a:ext>
            </a:extLst>
          </p:spPr>
          <p:txBody>
            <a:bodyPr wrap="none" anchor="ct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endParaRPr lang="it-IT" altLang="it-IT"/>
            </a:p>
          </p:txBody>
        </p:sp>
      </p:grpSp>
      <p:sp>
        <p:nvSpPr>
          <p:cNvPr id="34822" name="Text Box 11"/>
          <p:cNvSpPr txBox="1">
            <a:spLocks noChangeArrowheads="1"/>
          </p:cNvSpPr>
          <p:nvPr/>
        </p:nvSpPr>
        <p:spPr bwMode="auto">
          <a:xfrm>
            <a:off x="2574925" y="80963"/>
            <a:ext cx="41633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r>
              <a:rPr lang="it-IT" altLang="it-IT" sz="2400" dirty="0">
                <a:solidFill>
                  <a:schemeClr val="tx1"/>
                </a:solidFill>
              </a:rPr>
              <a:t>Sequenziamento automatico</a:t>
            </a:r>
          </a:p>
        </p:txBody>
      </p:sp>
    </p:spTree>
    <p:extLst>
      <p:ext uri="{BB962C8B-B14F-4D97-AF65-F5344CB8AC3E}">
        <p14:creationId xmlns:p14="http://schemas.microsoft.com/office/powerpoint/2010/main" val="121246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669" y="228600"/>
            <a:ext cx="9062505" cy="6172200"/>
          </a:xfrm>
          <a:prstGeom prst="rect">
            <a:avLst/>
          </a:prstGeom>
        </p:spPr>
      </p:pic>
    </p:spTree>
    <p:extLst>
      <p:ext uri="{BB962C8B-B14F-4D97-AF65-F5344CB8AC3E}">
        <p14:creationId xmlns:p14="http://schemas.microsoft.com/office/powerpoint/2010/main" val="1479256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79657" y="1371600"/>
            <a:ext cx="5159375" cy="4893647"/>
          </a:xfrm>
          <a:prstGeom prst="rect">
            <a:avLst/>
          </a:prstGeom>
          <a:ln>
            <a:noFill/>
          </a:ln>
          <a:effectLst/>
          <a:extLst/>
        </p:spPr>
        <p:style>
          <a:lnRef idx="0">
            <a:scrgbClr r="0" g="0" b="0"/>
          </a:lnRef>
          <a:fillRef idx="1003">
            <a:schemeClr val="lt2"/>
          </a:fillRef>
          <a:effectRef idx="0">
            <a:scrgbClr r="0" g="0" b="0"/>
          </a:effectRef>
          <a:fontRef idx="major"/>
        </p:style>
        <p:txBody>
          <a:bodyPr wrap="square">
            <a:spAutoFit/>
          </a:bodyP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pPr algn="just">
              <a:spcBef>
                <a:spcPct val="50000"/>
              </a:spcBef>
              <a:buClr>
                <a:srgbClr val="008000"/>
              </a:buClr>
              <a:buFont typeface="Wingdings" panose="05000000000000000000" pitchFamily="2" charset="2"/>
              <a:buChar char="«"/>
            </a:pPr>
            <a:r>
              <a:rPr lang="it-IT" altLang="it-IT" dirty="0">
                <a:solidFill>
                  <a:schemeClr val="tx1"/>
                </a:solidFill>
              </a:rPr>
              <a:t> </a:t>
            </a:r>
            <a:r>
              <a:rPr lang="it-IT" altLang="it-IT" sz="2400" dirty="0">
                <a:solidFill>
                  <a:schemeClr val="tx1"/>
                </a:solidFill>
                <a:latin typeface="+mn-lt"/>
              </a:rPr>
              <a:t>l’intervento dell’operatore è minimo</a:t>
            </a:r>
          </a:p>
          <a:p>
            <a:pPr>
              <a:spcBef>
                <a:spcPct val="50000"/>
              </a:spcBef>
              <a:buClr>
                <a:srgbClr val="008000"/>
              </a:buClr>
              <a:buFont typeface="Wingdings" panose="05000000000000000000" pitchFamily="2" charset="2"/>
              <a:buChar char="«"/>
            </a:pPr>
            <a:endParaRPr lang="it-IT" altLang="it-IT" sz="2400" dirty="0">
              <a:solidFill>
                <a:schemeClr val="tx1"/>
              </a:solidFill>
              <a:latin typeface="+mn-lt"/>
            </a:endParaRPr>
          </a:p>
          <a:p>
            <a:pPr algn="just">
              <a:spcBef>
                <a:spcPct val="50000"/>
              </a:spcBef>
              <a:buClr>
                <a:srgbClr val="008000"/>
              </a:buClr>
              <a:buFont typeface="Wingdings" panose="05000000000000000000" pitchFamily="2" charset="2"/>
              <a:buChar char="«"/>
            </a:pPr>
            <a:r>
              <a:rPr lang="it-IT" altLang="it-IT" sz="2400" dirty="0">
                <a:solidFill>
                  <a:schemeClr val="tx1"/>
                </a:solidFill>
                <a:latin typeface="+mn-lt"/>
              </a:rPr>
              <a:t> il sistema carica automaticamente il capillare con il polimero di corsa</a:t>
            </a:r>
          </a:p>
          <a:p>
            <a:pPr>
              <a:spcBef>
                <a:spcPct val="50000"/>
              </a:spcBef>
              <a:buClr>
                <a:srgbClr val="008000"/>
              </a:buClr>
              <a:buFont typeface="Wingdings" panose="05000000000000000000" pitchFamily="2" charset="2"/>
              <a:buChar char="«"/>
            </a:pPr>
            <a:endParaRPr lang="it-IT" altLang="it-IT" sz="2400" dirty="0">
              <a:solidFill>
                <a:schemeClr val="tx1"/>
              </a:solidFill>
              <a:latin typeface="+mn-lt"/>
            </a:endParaRPr>
          </a:p>
          <a:p>
            <a:pPr algn="just">
              <a:spcBef>
                <a:spcPct val="50000"/>
              </a:spcBef>
              <a:buClr>
                <a:srgbClr val="008000"/>
              </a:buClr>
              <a:buFont typeface="Wingdings" panose="05000000000000000000" pitchFamily="2" charset="2"/>
              <a:buChar char="«"/>
            </a:pPr>
            <a:r>
              <a:rPr lang="it-IT" altLang="it-IT" sz="2400" dirty="0">
                <a:solidFill>
                  <a:schemeClr val="tx1"/>
                </a:solidFill>
                <a:latin typeface="+mn-lt"/>
              </a:rPr>
              <a:t> esegue la separazione elettroforetica</a:t>
            </a:r>
          </a:p>
          <a:p>
            <a:pPr algn="just">
              <a:spcBef>
                <a:spcPct val="50000"/>
              </a:spcBef>
              <a:buClr>
                <a:srgbClr val="008000"/>
              </a:buClr>
              <a:buFont typeface="Wingdings" panose="05000000000000000000" pitchFamily="2" charset="2"/>
              <a:buChar char="«"/>
            </a:pPr>
            <a:endParaRPr lang="it-IT" altLang="it-IT" sz="2400" dirty="0">
              <a:solidFill>
                <a:schemeClr val="tx1"/>
              </a:solidFill>
              <a:latin typeface="+mn-lt"/>
            </a:endParaRPr>
          </a:p>
          <a:p>
            <a:pPr algn="just">
              <a:spcBef>
                <a:spcPct val="50000"/>
              </a:spcBef>
              <a:buClr>
                <a:srgbClr val="008000"/>
              </a:buClr>
              <a:buFont typeface="Wingdings" panose="05000000000000000000" pitchFamily="2" charset="2"/>
              <a:buChar char="«"/>
            </a:pPr>
            <a:r>
              <a:rPr lang="it-IT" altLang="it-IT" sz="2400" dirty="0">
                <a:solidFill>
                  <a:schemeClr val="tx1"/>
                </a:solidFill>
                <a:latin typeface="+mn-lt"/>
              </a:rPr>
              <a:t> i frammenti marcati di DNA vengono rilevati man mano che corrono lungo il capillare</a:t>
            </a:r>
          </a:p>
        </p:txBody>
      </p:sp>
      <p:sp>
        <p:nvSpPr>
          <p:cNvPr id="83975" name="Text Box 7"/>
          <p:cNvSpPr txBox="1">
            <a:spLocks noChangeArrowheads="1"/>
          </p:cNvSpPr>
          <p:nvPr/>
        </p:nvSpPr>
        <p:spPr bwMode="auto">
          <a:xfrm>
            <a:off x="2086232" y="304800"/>
            <a:ext cx="4648200" cy="584775"/>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it-IT" altLang="it-IT" sz="3200" b="1" i="1" dirty="0" err="1">
                <a:effectLst>
                  <a:outerShdw blurRad="38100" dist="38100" dir="2700000" algn="tl">
                    <a:srgbClr val="000000">
                      <a:alpha val="43137"/>
                    </a:srgbClr>
                  </a:outerShdw>
                </a:effectLst>
                <a:latin typeface="+mn-lt"/>
              </a:rPr>
              <a:t>Sequenziatori</a:t>
            </a:r>
            <a:r>
              <a:rPr lang="it-IT" altLang="it-IT" sz="3200" b="1" i="1" dirty="0">
                <a:effectLst>
                  <a:outerShdw blurRad="38100" dist="38100" dir="2700000" algn="tl">
                    <a:srgbClr val="000000">
                      <a:alpha val="43137"/>
                    </a:srgbClr>
                  </a:outerShdw>
                </a:effectLst>
                <a:latin typeface="+mn-lt"/>
              </a:rPr>
              <a:t> Capillari </a:t>
            </a:r>
            <a:r>
              <a:rPr lang="it-IT" altLang="it-IT" sz="3200" b="1" dirty="0">
                <a:effectLst>
                  <a:outerShdw blurRad="38100" dist="38100" dir="2700000" algn="tl">
                    <a:srgbClr val="000000">
                      <a:alpha val="43137"/>
                    </a:srgbClr>
                  </a:outerShdw>
                </a:effectLst>
                <a:latin typeface="+mn-lt"/>
              </a:rPr>
              <a:t> </a:t>
            </a:r>
          </a:p>
        </p:txBody>
      </p:sp>
      <p:grpSp>
        <p:nvGrpSpPr>
          <p:cNvPr id="33796" name="Group 8"/>
          <p:cNvGrpSpPr>
            <a:grpSpLocks/>
          </p:cNvGrpSpPr>
          <p:nvPr/>
        </p:nvGrpSpPr>
        <p:grpSpPr bwMode="auto">
          <a:xfrm>
            <a:off x="5439032" y="2819400"/>
            <a:ext cx="3427413" cy="2365375"/>
            <a:chOff x="3408" y="1728"/>
            <a:chExt cx="2159" cy="1490"/>
          </a:xfrm>
        </p:grpSpPr>
        <p:pic>
          <p:nvPicPr>
            <p:cNvPr id="33798" name="Picture 9" descr="capillary"/>
            <p:cNvPicPr>
              <a:picLocks noChangeAspect="1" noChangeArrowheads="1"/>
            </p:cNvPicPr>
            <p:nvPr/>
          </p:nvPicPr>
          <p:blipFill>
            <a:blip r:embed="rId2">
              <a:clrChange>
                <a:clrFrom>
                  <a:srgbClr val="EFF4EA"/>
                </a:clrFrom>
                <a:clrTo>
                  <a:srgbClr val="EFF4EA">
                    <a:alpha val="0"/>
                  </a:srgbClr>
                </a:clrTo>
              </a:clrChange>
              <a:lum bright="18000" contrast="-12000"/>
              <a:extLst>
                <a:ext uri="{28A0092B-C50C-407E-A947-70E740481C1C}">
                  <a14:useLocalDpi xmlns:a14="http://schemas.microsoft.com/office/drawing/2010/main" val="0"/>
                </a:ext>
              </a:extLst>
            </a:blip>
            <a:srcRect/>
            <a:stretch>
              <a:fillRect/>
            </a:stretch>
          </p:blipFill>
          <p:spPr bwMode="auto">
            <a:xfrm>
              <a:off x="3408" y="1728"/>
              <a:ext cx="2159"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0"/>
            <p:cNvSpPr>
              <a:spLocks noChangeArrowheads="1"/>
            </p:cNvSpPr>
            <p:nvPr/>
          </p:nvSpPr>
          <p:spPr bwMode="auto">
            <a:xfrm>
              <a:off x="3552" y="2400"/>
              <a:ext cx="1344" cy="816"/>
            </a:xfrm>
            <a:prstGeom prst="rect">
              <a:avLst/>
            </a:prstGeom>
            <a:noFill/>
            <a:ln w="19050">
              <a:solidFill>
                <a:schemeClr val="tx1"/>
              </a:solidFill>
              <a:miter lim="800000"/>
              <a:headEnd/>
              <a:tailEnd/>
            </a:ln>
            <a:effectLst>
              <a:outerShdw dist="35921" dir="2700000" algn="ctr" rotWithShape="0">
                <a:srgbClr val="C0C0C0"/>
              </a:outerShdw>
            </a:effectLst>
            <a:extLst>
              <a:ext uri="{909E8E84-426E-40DD-AFC4-6F175D3DCCD1}">
                <a14:hiddenFill xmlns:a14="http://schemas.microsoft.com/office/drawing/2010/main">
                  <a:gradFill rotWithShape="0">
                    <a:gsLst>
                      <a:gs pos="0">
                        <a:srgbClr val="FFFF00"/>
                      </a:gs>
                      <a:gs pos="100000">
                        <a:srgbClr val="FF9933"/>
                      </a:gs>
                    </a:gsLst>
                    <a:path path="rect">
                      <a:fillToRect l="50000" t="50000" r="50000" b="50000"/>
                    </a:path>
                  </a:gradFill>
                </a14:hiddenFill>
              </a:ext>
            </a:extLst>
          </p:spPr>
          <p:txBody>
            <a:bodyPr wrap="none" anchor="ctr"/>
            <a:lstStyle>
              <a:lvl1pPr>
                <a:defRPr sz="2000">
                  <a:solidFill>
                    <a:srgbClr val="0000CC"/>
                  </a:solidFill>
                  <a:latin typeface="Comic Sans MS" panose="030F0702030302020204" pitchFamily="66" charset="0"/>
                </a:defRPr>
              </a:lvl1pPr>
              <a:lvl2pPr marL="742950" indent="-285750">
                <a:defRPr sz="2000">
                  <a:solidFill>
                    <a:srgbClr val="0000CC"/>
                  </a:solidFill>
                  <a:latin typeface="Comic Sans MS" panose="030F0702030302020204" pitchFamily="66" charset="0"/>
                </a:defRPr>
              </a:lvl2pPr>
              <a:lvl3pPr marL="1143000" indent="-228600">
                <a:defRPr sz="2000">
                  <a:solidFill>
                    <a:srgbClr val="0000CC"/>
                  </a:solidFill>
                  <a:latin typeface="Comic Sans MS" panose="030F0702030302020204" pitchFamily="66" charset="0"/>
                </a:defRPr>
              </a:lvl3pPr>
              <a:lvl4pPr marL="1600200" indent="-228600">
                <a:defRPr sz="2000">
                  <a:solidFill>
                    <a:srgbClr val="0000CC"/>
                  </a:solidFill>
                  <a:latin typeface="Comic Sans MS" panose="030F0702030302020204" pitchFamily="66" charset="0"/>
                </a:defRPr>
              </a:lvl4pPr>
              <a:lvl5pPr marL="2057400" indent="-228600">
                <a:defRPr sz="2000">
                  <a:solidFill>
                    <a:srgbClr val="0000CC"/>
                  </a:solidFill>
                  <a:latin typeface="Comic Sans MS" panose="030F0702030302020204" pitchFamily="66" charset="0"/>
                </a:defRPr>
              </a:lvl5pPr>
              <a:lvl6pPr marL="2514600" indent="-228600" eaLnBrk="0" fontAlgn="base" hangingPunct="0">
                <a:spcBef>
                  <a:spcPct val="0"/>
                </a:spcBef>
                <a:spcAft>
                  <a:spcPct val="0"/>
                </a:spcAft>
                <a:defRPr sz="2000">
                  <a:solidFill>
                    <a:srgbClr val="0000CC"/>
                  </a:solidFill>
                  <a:latin typeface="Comic Sans MS" panose="030F0702030302020204" pitchFamily="66" charset="0"/>
                </a:defRPr>
              </a:lvl6pPr>
              <a:lvl7pPr marL="2971800" indent="-228600" eaLnBrk="0" fontAlgn="base" hangingPunct="0">
                <a:spcBef>
                  <a:spcPct val="0"/>
                </a:spcBef>
                <a:spcAft>
                  <a:spcPct val="0"/>
                </a:spcAft>
                <a:defRPr sz="2000">
                  <a:solidFill>
                    <a:srgbClr val="0000CC"/>
                  </a:solidFill>
                  <a:latin typeface="Comic Sans MS" panose="030F0702030302020204" pitchFamily="66" charset="0"/>
                </a:defRPr>
              </a:lvl7pPr>
              <a:lvl8pPr marL="3429000" indent="-228600" eaLnBrk="0" fontAlgn="base" hangingPunct="0">
                <a:spcBef>
                  <a:spcPct val="0"/>
                </a:spcBef>
                <a:spcAft>
                  <a:spcPct val="0"/>
                </a:spcAft>
                <a:defRPr sz="2000">
                  <a:solidFill>
                    <a:srgbClr val="0000CC"/>
                  </a:solidFill>
                  <a:latin typeface="Comic Sans MS" panose="030F0702030302020204" pitchFamily="66" charset="0"/>
                </a:defRPr>
              </a:lvl8pPr>
              <a:lvl9pPr marL="3886200" indent="-228600" eaLnBrk="0" fontAlgn="base" hangingPunct="0">
                <a:spcBef>
                  <a:spcPct val="0"/>
                </a:spcBef>
                <a:spcAft>
                  <a:spcPct val="0"/>
                </a:spcAft>
                <a:defRPr sz="2000">
                  <a:solidFill>
                    <a:srgbClr val="0000CC"/>
                  </a:solidFill>
                  <a:latin typeface="Comic Sans MS" panose="030F0702030302020204" pitchFamily="66" charset="0"/>
                </a:defRPr>
              </a:lvl9pPr>
            </a:lstStyle>
            <a:p>
              <a:endParaRPr lang="it-IT" altLang="it-IT"/>
            </a:p>
          </p:txBody>
        </p:sp>
      </p:grpSp>
    </p:spTree>
    <p:extLst>
      <p:ext uri="{BB962C8B-B14F-4D97-AF65-F5344CB8AC3E}">
        <p14:creationId xmlns:p14="http://schemas.microsoft.com/office/powerpoint/2010/main" val="26994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4">
                                            <p:txEl>
                                              <p:pRg st="0" end="0"/>
                                            </p:txEl>
                                          </p:spTgt>
                                        </p:tgtEl>
                                        <p:attrNameLst>
                                          <p:attrName>style.visibility</p:attrName>
                                        </p:attrNameLst>
                                      </p:cBhvr>
                                      <p:to>
                                        <p:strVal val="visible"/>
                                      </p:to>
                                    </p:set>
                                    <p:animEffect transition="in" filter="fade">
                                      <p:cBhvr>
                                        <p:cTn id="14" dur="1000"/>
                                        <p:tgtEl>
                                          <p:spTgt spid="33794">
                                            <p:txEl>
                                              <p:pRg st="0" end="0"/>
                                            </p:txEl>
                                          </p:spTgt>
                                        </p:tgtEl>
                                      </p:cBhvr>
                                    </p:animEffect>
                                    <p:anim calcmode="lin" valueType="num">
                                      <p:cBhvr>
                                        <p:cTn id="15"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794">
                                            <p:txEl>
                                              <p:pRg st="2" end="2"/>
                                            </p:txEl>
                                          </p:spTgt>
                                        </p:tgtEl>
                                        <p:attrNameLst>
                                          <p:attrName>style.visibility</p:attrName>
                                        </p:attrNameLst>
                                      </p:cBhvr>
                                      <p:to>
                                        <p:strVal val="visible"/>
                                      </p:to>
                                    </p:set>
                                    <p:animEffect transition="in" filter="fade">
                                      <p:cBhvr>
                                        <p:cTn id="21" dur="1000"/>
                                        <p:tgtEl>
                                          <p:spTgt spid="33794">
                                            <p:txEl>
                                              <p:pRg st="2" end="2"/>
                                            </p:txEl>
                                          </p:spTgt>
                                        </p:tgtEl>
                                      </p:cBhvr>
                                    </p:animEffect>
                                    <p:anim calcmode="lin" valueType="num">
                                      <p:cBhvr>
                                        <p:cTn id="22"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794">
                                            <p:txEl>
                                              <p:pRg st="4" end="4"/>
                                            </p:txEl>
                                          </p:spTgt>
                                        </p:tgtEl>
                                        <p:attrNameLst>
                                          <p:attrName>style.visibility</p:attrName>
                                        </p:attrNameLst>
                                      </p:cBhvr>
                                      <p:to>
                                        <p:strVal val="visible"/>
                                      </p:to>
                                    </p:set>
                                    <p:animEffect transition="in" filter="fade">
                                      <p:cBhvr>
                                        <p:cTn id="28" dur="1000"/>
                                        <p:tgtEl>
                                          <p:spTgt spid="33794">
                                            <p:txEl>
                                              <p:pRg st="4" end="4"/>
                                            </p:txEl>
                                          </p:spTgt>
                                        </p:tgtEl>
                                      </p:cBhvr>
                                    </p:animEffect>
                                    <p:anim calcmode="lin" valueType="num">
                                      <p:cBhvr>
                                        <p:cTn id="29"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37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794">
                                            <p:txEl>
                                              <p:pRg st="6" end="6"/>
                                            </p:txEl>
                                          </p:spTgt>
                                        </p:tgtEl>
                                        <p:attrNameLst>
                                          <p:attrName>style.visibility</p:attrName>
                                        </p:attrNameLst>
                                      </p:cBhvr>
                                      <p:to>
                                        <p:strVal val="visible"/>
                                      </p:to>
                                    </p:set>
                                    <p:animEffect transition="in" filter="fade">
                                      <p:cBhvr>
                                        <p:cTn id="35" dur="1000"/>
                                        <p:tgtEl>
                                          <p:spTgt spid="33794">
                                            <p:txEl>
                                              <p:pRg st="6" end="6"/>
                                            </p:txEl>
                                          </p:spTgt>
                                        </p:tgtEl>
                                      </p:cBhvr>
                                    </p:animEffect>
                                    <p:anim calcmode="lin" valueType="num">
                                      <p:cBhvr>
                                        <p:cTn id="36"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379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ceq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3886200" cy="2586038"/>
          </a:xfrm>
          <a:prstGeom prst="rect">
            <a:avLst/>
          </a:prstGeom>
          <a:noFill/>
          <a:extLst>
            <a:ext uri="{909E8E84-426E-40DD-AFC4-6F175D3DCCD1}">
              <a14:hiddenFill xmlns:a14="http://schemas.microsoft.com/office/drawing/2010/main">
                <a:solidFill>
                  <a:srgbClr val="FFFFFF"/>
                </a:solidFill>
              </a14:hiddenFill>
            </a:ext>
          </a:extLst>
        </p:spPr>
      </p:pic>
      <p:sp>
        <p:nvSpPr>
          <p:cNvPr id="261123" name="Text Box 3"/>
          <p:cNvSpPr txBox="1">
            <a:spLocks noChangeArrowheads="1"/>
          </p:cNvSpPr>
          <p:nvPr/>
        </p:nvSpPr>
        <p:spPr bwMode="auto">
          <a:xfrm>
            <a:off x="593725" y="3313113"/>
            <a:ext cx="3424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a:t>Beckman CEQ 2000, 8 capillary</a:t>
            </a:r>
          </a:p>
        </p:txBody>
      </p:sp>
      <p:sp>
        <p:nvSpPr>
          <p:cNvPr id="261124" name="Text Box 4"/>
          <p:cNvSpPr txBox="1">
            <a:spLocks noChangeArrowheads="1"/>
          </p:cNvSpPr>
          <p:nvPr/>
        </p:nvSpPr>
        <p:spPr bwMode="auto">
          <a:xfrm>
            <a:off x="4876800" y="3352800"/>
            <a:ext cx="305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a:t>ABI Prism 3730, 96 capillary</a:t>
            </a:r>
          </a:p>
        </p:txBody>
      </p:sp>
      <p:pic>
        <p:nvPicPr>
          <p:cNvPr id="261125" name="Picture 5" descr="ABI37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09600"/>
            <a:ext cx="3429000" cy="2576513"/>
          </a:xfrm>
          <a:prstGeom prst="rect">
            <a:avLst/>
          </a:prstGeom>
          <a:noFill/>
          <a:extLst>
            <a:ext uri="{909E8E84-426E-40DD-AFC4-6F175D3DCCD1}">
              <a14:hiddenFill xmlns:a14="http://schemas.microsoft.com/office/drawing/2010/main">
                <a:solidFill>
                  <a:srgbClr val="FFFFFF"/>
                </a:solidFill>
              </a14:hiddenFill>
            </a:ext>
          </a:extLst>
        </p:spPr>
      </p:pic>
      <p:pic>
        <p:nvPicPr>
          <p:cNvPr id="261126" name="Picture 6" descr="Capillary Ar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2819400" cy="2255838"/>
          </a:xfrm>
          <a:prstGeom prst="rect">
            <a:avLst/>
          </a:prstGeom>
          <a:noFill/>
          <a:extLst>
            <a:ext uri="{909E8E84-426E-40DD-AFC4-6F175D3DCCD1}">
              <a14:hiddenFill xmlns:a14="http://schemas.microsoft.com/office/drawing/2010/main">
                <a:solidFill>
                  <a:srgbClr val="FFFFFF"/>
                </a:solidFill>
              </a14:hiddenFill>
            </a:ext>
          </a:extLst>
        </p:spPr>
      </p:pic>
      <p:pic>
        <p:nvPicPr>
          <p:cNvPr id="261127" name="Picture 7" descr="02_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886200"/>
            <a:ext cx="2514600" cy="213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11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76200"/>
            <a:ext cx="9144000" cy="6512732"/>
          </a:xfrm>
          <a:prstGeom prst="rect">
            <a:avLst/>
          </a:prstGeom>
        </p:spPr>
      </p:pic>
    </p:spTree>
    <p:extLst>
      <p:ext uri="{BB962C8B-B14F-4D97-AF65-F5344CB8AC3E}">
        <p14:creationId xmlns:p14="http://schemas.microsoft.com/office/powerpoint/2010/main" val="10502094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56053"/>
            <a:ext cx="9144000" cy="6668597"/>
          </a:xfrm>
          <a:prstGeom prst="rect">
            <a:avLst/>
          </a:prstGeom>
        </p:spPr>
      </p:pic>
    </p:spTree>
    <p:extLst>
      <p:ext uri="{BB962C8B-B14F-4D97-AF65-F5344CB8AC3E}">
        <p14:creationId xmlns:p14="http://schemas.microsoft.com/office/powerpoint/2010/main" val="1100711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28600" y="1371600"/>
            <a:ext cx="7977090" cy="5185770"/>
          </a:xfrm>
          <a:prstGeom prst="rect">
            <a:avLst/>
          </a:prstGeom>
        </p:spPr>
      </p:pic>
      <p:sp>
        <p:nvSpPr>
          <p:cNvPr id="4" name="Rectangle 6"/>
          <p:cNvSpPr txBox="1">
            <a:spLocks noChangeArrowheads="1"/>
          </p:cNvSpPr>
          <p:nvPr/>
        </p:nvSpPr>
        <p:spPr>
          <a:xfrm>
            <a:off x="762000" y="381000"/>
            <a:ext cx="7905750" cy="457201"/>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it-IT" b="1" smtClean="0">
                <a:ea typeface="ＭＳ Ｐゴシック" panose="020B0600070205080204" pitchFamily="34" charset="-128"/>
              </a:rPr>
              <a:t>Fluorescent Sanger Sequencing: “Dye-terminators”</a:t>
            </a:r>
            <a:endParaRPr lang="en-US" altLang="it-IT" b="1" dirty="0" smtClean="0">
              <a:ea typeface="ＭＳ Ｐゴシック" panose="020B0600070205080204" pitchFamily="34" charset="-128"/>
            </a:endParaRPr>
          </a:p>
        </p:txBody>
      </p:sp>
    </p:spTree>
    <p:extLst>
      <p:ext uri="{BB962C8B-B14F-4D97-AF65-F5344CB8AC3E}">
        <p14:creationId xmlns:p14="http://schemas.microsoft.com/office/powerpoint/2010/main" val="171907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470" y="1143000"/>
            <a:ext cx="8991600" cy="592213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a:lnSpc>
                <a:spcPct val="150000"/>
              </a:lnSpc>
              <a:spcBef>
                <a:spcPts val="0"/>
              </a:spcBef>
            </a:pPr>
            <a:r>
              <a:rPr lang="it-IT" sz="3200" b="1" dirty="0" smtClean="0">
                <a:solidFill>
                  <a:schemeClr val="tx1"/>
                </a:solidFill>
                <a:cs typeface="Calibri"/>
              </a:rPr>
              <a:t>1)Estrazione</a:t>
            </a:r>
            <a:br>
              <a:rPr lang="it-IT" sz="3200" b="1" dirty="0" smtClean="0">
                <a:solidFill>
                  <a:schemeClr val="tx1"/>
                </a:solidFill>
                <a:cs typeface="Calibri"/>
              </a:rPr>
            </a:br>
            <a:r>
              <a:rPr lang="it-IT" sz="3200" b="1" dirty="0" smtClean="0">
                <a:solidFill>
                  <a:schemeClr val="tx1"/>
                </a:solidFill>
                <a:cs typeface="Calibri"/>
              </a:rPr>
              <a:t>2) </a:t>
            </a:r>
            <a:r>
              <a:rPr lang="it-IT" sz="3200" b="1" spc="-5" dirty="0">
                <a:solidFill>
                  <a:schemeClr val="tx1"/>
                </a:solidFill>
                <a:cs typeface="Calibri"/>
              </a:rPr>
              <a:t>quantificazione del</a:t>
            </a:r>
            <a:r>
              <a:rPr lang="it-IT" sz="3200" b="1" spc="-35" dirty="0">
                <a:solidFill>
                  <a:schemeClr val="tx1"/>
                </a:solidFill>
                <a:cs typeface="Calibri"/>
              </a:rPr>
              <a:t> </a:t>
            </a:r>
            <a:r>
              <a:rPr lang="it-IT" sz="3200" b="1" dirty="0" smtClean="0">
                <a:solidFill>
                  <a:schemeClr val="tx1"/>
                </a:solidFill>
                <a:cs typeface="Calibri"/>
              </a:rPr>
              <a:t>DNA</a:t>
            </a:r>
            <a:br>
              <a:rPr lang="it-IT" sz="3200" b="1" dirty="0" smtClean="0">
                <a:solidFill>
                  <a:schemeClr val="tx1"/>
                </a:solidFill>
                <a:cs typeface="Calibri"/>
              </a:rPr>
            </a:br>
            <a:r>
              <a:rPr lang="it-IT" sz="3200" b="1" dirty="0" smtClean="0">
                <a:solidFill>
                  <a:schemeClr val="tx1"/>
                </a:solidFill>
                <a:cs typeface="Calibri"/>
              </a:rPr>
              <a:t>3) PCR multiplex </a:t>
            </a:r>
            <a:br>
              <a:rPr lang="it-IT" sz="3200" b="1" dirty="0" smtClean="0">
                <a:solidFill>
                  <a:schemeClr val="tx1"/>
                </a:solidFill>
                <a:cs typeface="Calibri"/>
              </a:rPr>
            </a:br>
            <a:r>
              <a:rPr lang="it-IT" sz="3200" b="1" dirty="0" smtClean="0">
                <a:solidFill>
                  <a:schemeClr val="tx1"/>
                </a:solidFill>
                <a:cs typeface="Calibri"/>
              </a:rPr>
              <a:t>4) </a:t>
            </a:r>
            <a:r>
              <a:rPr lang="it-IT" sz="3200" b="1" dirty="0" smtClean="0">
                <a:solidFill>
                  <a:srgbClr val="FF0000"/>
                </a:solidFill>
                <a:cs typeface="Calibri"/>
              </a:rPr>
              <a:t>utilizzo di più sonde fluorescenti (</a:t>
            </a:r>
            <a:r>
              <a:rPr lang="it-IT" sz="3200" b="1" dirty="0" err="1" smtClean="0">
                <a:solidFill>
                  <a:srgbClr val="FF0000"/>
                </a:solidFill>
                <a:cs typeface="Calibri"/>
              </a:rPr>
              <a:t>Dye</a:t>
            </a:r>
            <a:r>
              <a:rPr lang="it-IT" sz="3200" b="1" dirty="0" smtClean="0">
                <a:solidFill>
                  <a:srgbClr val="FF0000"/>
                </a:solidFill>
                <a:cs typeface="Calibri"/>
              </a:rPr>
              <a:t> terminator</a:t>
            </a:r>
            <a:r>
              <a:rPr lang="it-IT" sz="3200" b="1" dirty="0" smtClean="0">
                <a:solidFill>
                  <a:schemeClr val="tx1"/>
                </a:solidFill>
                <a:cs typeface="Calibri"/>
              </a:rPr>
              <a:t>)</a:t>
            </a:r>
            <a:br>
              <a:rPr lang="it-IT" sz="3200" b="1" dirty="0" smtClean="0">
                <a:solidFill>
                  <a:schemeClr val="tx1"/>
                </a:solidFill>
                <a:cs typeface="Calibri"/>
              </a:rPr>
            </a:br>
            <a:r>
              <a:rPr lang="it-IT" sz="3200" b="1" dirty="0" smtClean="0">
                <a:solidFill>
                  <a:schemeClr val="tx1"/>
                </a:solidFill>
                <a:cs typeface="Calibri"/>
              </a:rPr>
              <a:t>5) </a:t>
            </a:r>
            <a:r>
              <a:rPr lang="it-IT" sz="3200" b="1" spc="-5" dirty="0" smtClean="0">
                <a:solidFill>
                  <a:schemeClr val="tx1"/>
                </a:solidFill>
                <a:cs typeface="Tahoma"/>
              </a:rPr>
              <a:t>Separazione </a:t>
            </a:r>
            <a:r>
              <a:rPr lang="it-IT" sz="3200" b="1" spc="-5" dirty="0">
                <a:solidFill>
                  <a:schemeClr val="tx1"/>
                </a:solidFill>
                <a:cs typeface="Tahoma"/>
              </a:rPr>
              <a:t>dei prodotti </a:t>
            </a:r>
            <a:r>
              <a:rPr lang="it-IT" sz="3200" b="1" dirty="0">
                <a:solidFill>
                  <a:schemeClr val="tx1"/>
                </a:solidFill>
                <a:cs typeface="Tahoma"/>
              </a:rPr>
              <a:t>di </a:t>
            </a:r>
            <a:r>
              <a:rPr lang="it-IT" sz="3200" b="1" spc="-5" dirty="0">
                <a:solidFill>
                  <a:schemeClr val="tx1"/>
                </a:solidFill>
                <a:cs typeface="Tahoma"/>
              </a:rPr>
              <a:t>PCR mediante  elettroforesi</a:t>
            </a:r>
            <a:r>
              <a:rPr lang="it-IT" sz="3200" b="1" spc="-10" dirty="0">
                <a:solidFill>
                  <a:schemeClr val="tx1"/>
                </a:solidFill>
                <a:cs typeface="Tahoma"/>
              </a:rPr>
              <a:t> </a:t>
            </a:r>
            <a:r>
              <a:rPr lang="it-IT" sz="3200" b="1" spc="-5" dirty="0" smtClean="0">
                <a:solidFill>
                  <a:schemeClr val="tx1"/>
                </a:solidFill>
                <a:cs typeface="Tahoma"/>
              </a:rPr>
              <a:t>capillare (</a:t>
            </a:r>
            <a:r>
              <a:rPr lang="it-IT" sz="3200" b="1" spc="-5" dirty="0" err="1" smtClean="0">
                <a:solidFill>
                  <a:schemeClr val="tx1"/>
                </a:solidFill>
                <a:cs typeface="Tahoma"/>
              </a:rPr>
              <a:t>elettroferogramma</a:t>
            </a:r>
            <a:r>
              <a:rPr lang="it-IT" sz="3200" b="1" spc="-5" dirty="0" smtClean="0">
                <a:solidFill>
                  <a:schemeClr val="tx1"/>
                </a:solidFill>
                <a:cs typeface="Tahoma"/>
              </a:rPr>
              <a:t>)</a:t>
            </a:r>
            <a:br>
              <a:rPr lang="it-IT" sz="3200" b="1" spc="-5" dirty="0" smtClean="0">
                <a:solidFill>
                  <a:schemeClr val="tx1"/>
                </a:solidFill>
                <a:cs typeface="Tahoma"/>
              </a:rPr>
            </a:br>
            <a:r>
              <a:rPr lang="it-IT" sz="3200" b="1" spc="-5" dirty="0" smtClean="0">
                <a:solidFill>
                  <a:schemeClr val="tx1"/>
                </a:solidFill>
                <a:cs typeface="Tahoma"/>
              </a:rPr>
              <a:t>6) Interpretazione </a:t>
            </a:r>
            <a:r>
              <a:rPr lang="it-IT" sz="3200" b="1" spc="-5" dirty="0">
                <a:solidFill>
                  <a:schemeClr val="tx1"/>
                </a:solidFill>
                <a:cs typeface="Tahoma"/>
              </a:rPr>
              <a:t>del dato</a:t>
            </a:r>
            <a:r>
              <a:rPr lang="it-IT" sz="3200" b="1" spc="-30" dirty="0">
                <a:solidFill>
                  <a:schemeClr val="tx1"/>
                </a:solidFill>
                <a:cs typeface="Tahoma"/>
              </a:rPr>
              <a:t> </a:t>
            </a:r>
            <a:r>
              <a:rPr lang="it-IT" sz="3200" b="1" spc="-5" dirty="0" smtClean="0">
                <a:solidFill>
                  <a:schemeClr val="tx1"/>
                </a:solidFill>
                <a:cs typeface="Tahoma"/>
              </a:rPr>
              <a:t>grezzo</a:t>
            </a:r>
            <a:r>
              <a:rPr lang="it-IT" sz="3200" dirty="0">
                <a:solidFill>
                  <a:schemeClr val="tx1"/>
                </a:solidFill>
                <a:cs typeface="Tahoma"/>
              </a:rPr>
              <a:t/>
            </a:r>
            <a:br>
              <a:rPr lang="it-IT" sz="3200" dirty="0">
                <a:solidFill>
                  <a:schemeClr val="tx1"/>
                </a:solidFill>
                <a:cs typeface="Tahoma"/>
              </a:rPr>
            </a:br>
            <a:endParaRPr sz="3200" spc="-5" dirty="0">
              <a:solidFill>
                <a:schemeClr val="tx1"/>
              </a:solidFill>
            </a:endParaRPr>
          </a:p>
        </p:txBody>
      </p:sp>
      <p:sp>
        <p:nvSpPr>
          <p:cNvPr id="5" name="Rectangle 77"/>
          <p:cNvSpPr>
            <a:spLocks noChangeArrowheads="1"/>
          </p:cNvSpPr>
          <p:nvPr/>
        </p:nvSpPr>
        <p:spPr bwMode="auto">
          <a:xfrm>
            <a:off x="1524001" y="304800"/>
            <a:ext cx="5867400" cy="558512"/>
          </a:xfrm>
          <a:prstGeom prst="rect">
            <a:avLst/>
          </a:prstGeom>
          <a:ln/>
        </p:spPr>
        <p:style>
          <a:lnRef idx="1">
            <a:schemeClr val="accent1"/>
          </a:lnRef>
          <a:fillRef idx="2">
            <a:schemeClr val="accent1"/>
          </a:fillRef>
          <a:effectRef idx="1">
            <a:schemeClr val="accent1"/>
          </a:effectRef>
          <a:fontRef idx="minor">
            <a:schemeClr val="dk1"/>
          </a:fontRef>
        </p:style>
        <p:txBody>
          <a:bodyPr lIns="83705" tIns="41853" rIns="83705" bIns="41853"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it-IT" sz="3200" b="1" dirty="0" smtClean="0">
                <a:latin typeface="+mn-lt"/>
              </a:rPr>
              <a:t>PCR Multiplex</a:t>
            </a:r>
            <a:endParaRPr lang="en-US" altLang="it-IT" sz="3200" b="1" dirty="0">
              <a:latin typeface="+mn-lt"/>
            </a:endParaRPr>
          </a:p>
        </p:txBody>
      </p:sp>
    </p:spTree>
    <p:extLst>
      <p:ext uri="{BB962C8B-B14F-4D97-AF65-F5344CB8AC3E}">
        <p14:creationId xmlns:p14="http://schemas.microsoft.com/office/powerpoint/2010/main" val="9095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2387" y="80962"/>
            <a:ext cx="9039225" cy="6696075"/>
          </a:xfrm>
          <a:prstGeom prst="rect">
            <a:avLst/>
          </a:prstGeom>
        </p:spPr>
      </p:pic>
      <p:sp>
        <p:nvSpPr>
          <p:cNvPr id="5" name="object 26"/>
          <p:cNvSpPr txBox="1">
            <a:spLocks/>
          </p:cNvSpPr>
          <p:nvPr/>
        </p:nvSpPr>
        <p:spPr>
          <a:xfrm>
            <a:off x="185737" y="0"/>
            <a:ext cx="8905875" cy="51603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84327" rIns="0" bIns="0" rtlCol="0">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478915" marR="5080" indent="-1254760" algn="just">
              <a:lnSpc>
                <a:spcPct val="100000"/>
              </a:lnSpc>
              <a:spcBef>
                <a:spcPts val="100"/>
              </a:spcBef>
            </a:pPr>
            <a:r>
              <a:rPr lang="en-US" sz="2800" dirty="0" smtClean="0"/>
              <a:t>Position of Forensic STRs Markers</a:t>
            </a:r>
            <a:r>
              <a:rPr lang="en-US" sz="2800" spc="-150" dirty="0" smtClean="0"/>
              <a:t> </a:t>
            </a:r>
            <a:r>
              <a:rPr lang="en-US" sz="2800" dirty="0" smtClean="0"/>
              <a:t>on  Human</a:t>
            </a:r>
            <a:r>
              <a:rPr lang="en-US" sz="2800" spc="-25" dirty="0" smtClean="0"/>
              <a:t> </a:t>
            </a:r>
            <a:r>
              <a:rPr lang="en-US" sz="2800" dirty="0" smtClean="0"/>
              <a:t>Chromosomes</a:t>
            </a:r>
            <a:endParaRPr lang="en-US" sz="2800" dirty="0"/>
          </a:p>
        </p:txBody>
      </p:sp>
      <p:sp>
        <p:nvSpPr>
          <p:cNvPr id="6" name="CasellaDiTesto 5"/>
          <p:cNvSpPr txBox="1"/>
          <p:nvPr/>
        </p:nvSpPr>
        <p:spPr>
          <a:xfrm>
            <a:off x="1676400" y="511608"/>
            <a:ext cx="60198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spcBef>
                <a:spcPct val="0"/>
              </a:spcBef>
              <a:buClrTx/>
            </a:pPr>
            <a:r>
              <a:rPr lang="en-US" altLang="it-IT" sz="2000" b="1" dirty="0"/>
              <a:t>CODIS: </a:t>
            </a:r>
            <a:r>
              <a:rPr lang="en-US" altLang="it-IT" sz="2000" b="1" u="sng" dirty="0" err="1"/>
              <a:t>CO</a:t>
            </a:r>
            <a:r>
              <a:rPr lang="en-US" altLang="it-IT" sz="2000" b="1" dirty="0" err="1"/>
              <a:t>mbined</a:t>
            </a:r>
            <a:r>
              <a:rPr lang="en-US" altLang="it-IT" sz="2000" b="1" dirty="0"/>
              <a:t> </a:t>
            </a:r>
            <a:r>
              <a:rPr lang="en-US" altLang="it-IT" sz="2000" b="1" u="sng" dirty="0"/>
              <a:t>D</a:t>
            </a:r>
            <a:r>
              <a:rPr lang="en-US" altLang="it-IT" sz="2000" b="1" dirty="0"/>
              <a:t>NA </a:t>
            </a:r>
            <a:r>
              <a:rPr lang="en-US" altLang="it-IT" sz="2000" b="1" u="sng" dirty="0"/>
              <a:t>I</a:t>
            </a:r>
            <a:r>
              <a:rPr lang="en-US" altLang="it-IT" sz="2000" b="1" dirty="0"/>
              <a:t>ndex </a:t>
            </a:r>
            <a:r>
              <a:rPr lang="en-US" altLang="it-IT" sz="2000" b="1" u="sng" dirty="0"/>
              <a:t>S</a:t>
            </a:r>
            <a:r>
              <a:rPr lang="en-US" altLang="it-IT" sz="2000" b="1" dirty="0"/>
              <a:t>ystem</a:t>
            </a:r>
          </a:p>
        </p:txBody>
      </p:sp>
      <p:sp>
        <p:nvSpPr>
          <p:cNvPr id="7" name="object 28"/>
          <p:cNvSpPr/>
          <p:nvPr/>
        </p:nvSpPr>
        <p:spPr>
          <a:xfrm>
            <a:off x="7753348" y="1295400"/>
            <a:ext cx="1338264" cy="130503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35415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1736" y="901944"/>
            <a:ext cx="6289430" cy="54182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971800" y="3367087"/>
            <a:ext cx="1143000" cy="367030"/>
          </a:xfrm>
          <a:custGeom>
            <a:avLst/>
            <a:gdLst/>
            <a:ahLst/>
            <a:cxnLst/>
            <a:rect l="l" t="t" r="r" b="b"/>
            <a:pathLst>
              <a:path w="1143000" h="367029">
                <a:moveTo>
                  <a:pt x="0" y="366712"/>
                </a:moveTo>
                <a:lnTo>
                  <a:pt x="1143000" y="366712"/>
                </a:lnTo>
                <a:lnTo>
                  <a:pt x="1143000" y="0"/>
                </a:lnTo>
                <a:lnTo>
                  <a:pt x="0" y="0"/>
                </a:lnTo>
                <a:lnTo>
                  <a:pt x="0" y="366712"/>
                </a:lnTo>
                <a:close/>
              </a:path>
            </a:pathLst>
          </a:custGeom>
          <a:solidFill>
            <a:srgbClr val="FFFF00"/>
          </a:solidFill>
        </p:spPr>
        <p:txBody>
          <a:bodyPr wrap="square" lIns="0" tIns="0" rIns="0" bIns="0" rtlCol="0"/>
          <a:lstStyle/>
          <a:p>
            <a:endParaRPr/>
          </a:p>
        </p:txBody>
      </p:sp>
      <p:sp>
        <p:nvSpPr>
          <p:cNvPr id="4" name="object 4"/>
          <p:cNvSpPr txBox="1"/>
          <p:nvPr/>
        </p:nvSpPr>
        <p:spPr>
          <a:xfrm>
            <a:off x="2971800" y="3441700"/>
            <a:ext cx="1143000" cy="292100"/>
          </a:xfrm>
          <a:prstGeom prst="rect">
            <a:avLst/>
          </a:prstGeom>
          <a:solidFill>
            <a:srgbClr val="FFFF00"/>
          </a:solidFill>
        </p:spPr>
        <p:txBody>
          <a:bodyPr vert="horz" wrap="square" lIns="0" tIns="0" rIns="0" bIns="0" rtlCol="0">
            <a:spAutoFit/>
          </a:bodyPr>
          <a:lstStyle/>
          <a:p>
            <a:pPr marL="113664">
              <a:lnSpc>
                <a:spcPts val="1889"/>
              </a:lnSpc>
            </a:pPr>
            <a:r>
              <a:rPr sz="1800" b="1" spc="-5" dirty="0">
                <a:latin typeface="Arial"/>
                <a:cs typeface="Arial"/>
              </a:rPr>
              <a:t>CSF1PO</a:t>
            </a:r>
            <a:endParaRPr sz="1800">
              <a:latin typeface="Arial"/>
              <a:cs typeface="Arial"/>
            </a:endParaRPr>
          </a:p>
        </p:txBody>
      </p:sp>
      <p:sp>
        <p:nvSpPr>
          <p:cNvPr id="5" name="object 5"/>
          <p:cNvSpPr txBox="1"/>
          <p:nvPr/>
        </p:nvSpPr>
        <p:spPr>
          <a:xfrm>
            <a:off x="2971800" y="2681287"/>
            <a:ext cx="1143000" cy="371475"/>
          </a:xfrm>
          <a:prstGeom prst="rect">
            <a:avLst/>
          </a:prstGeom>
          <a:solidFill>
            <a:srgbClr val="FFFF00"/>
          </a:solidFill>
        </p:spPr>
        <p:txBody>
          <a:bodyPr vert="horz" wrap="square" lIns="0" tIns="40005" rIns="0" bIns="0" rtlCol="0">
            <a:spAutoFit/>
          </a:bodyPr>
          <a:lstStyle/>
          <a:p>
            <a:pPr marL="159385">
              <a:lnSpc>
                <a:spcPct val="100000"/>
              </a:lnSpc>
              <a:spcBef>
                <a:spcPts val="315"/>
              </a:spcBef>
            </a:pPr>
            <a:r>
              <a:rPr sz="1800" b="1" spc="-5" dirty="0">
                <a:latin typeface="Arial"/>
                <a:cs typeface="Arial"/>
              </a:rPr>
              <a:t>D5S818</a:t>
            </a:r>
            <a:endParaRPr sz="1800">
              <a:latin typeface="Arial"/>
              <a:cs typeface="Arial"/>
            </a:endParaRPr>
          </a:p>
        </p:txBody>
      </p:sp>
      <p:sp>
        <p:nvSpPr>
          <p:cNvPr id="6" name="object 6"/>
          <p:cNvSpPr txBox="1"/>
          <p:nvPr/>
        </p:nvSpPr>
        <p:spPr>
          <a:xfrm>
            <a:off x="5257800" y="5424487"/>
            <a:ext cx="1066800" cy="370205"/>
          </a:xfrm>
          <a:prstGeom prst="rect">
            <a:avLst/>
          </a:prstGeom>
          <a:solidFill>
            <a:srgbClr val="FFFF00"/>
          </a:solidFill>
          <a:ln w="19050">
            <a:solidFill>
              <a:srgbClr val="FF0000"/>
            </a:solidFill>
          </a:ln>
        </p:spPr>
        <p:txBody>
          <a:bodyPr vert="horz" wrap="square" lIns="0" tIns="40640" rIns="0" bIns="0" rtlCol="0">
            <a:spAutoFit/>
          </a:bodyPr>
          <a:lstStyle/>
          <a:p>
            <a:pPr marL="127635">
              <a:lnSpc>
                <a:spcPct val="100000"/>
              </a:lnSpc>
              <a:spcBef>
                <a:spcPts val="320"/>
              </a:spcBef>
            </a:pPr>
            <a:r>
              <a:rPr sz="1800" b="1" spc="-25" dirty="0">
                <a:latin typeface="Arial"/>
                <a:cs typeface="Arial"/>
              </a:rPr>
              <a:t>D21S11</a:t>
            </a:r>
            <a:endParaRPr sz="1800">
              <a:latin typeface="Arial"/>
              <a:cs typeface="Arial"/>
            </a:endParaRPr>
          </a:p>
        </p:txBody>
      </p:sp>
      <p:sp>
        <p:nvSpPr>
          <p:cNvPr id="7" name="object 7"/>
          <p:cNvSpPr/>
          <p:nvPr/>
        </p:nvSpPr>
        <p:spPr>
          <a:xfrm>
            <a:off x="6477000" y="2286063"/>
            <a:ext cx="838200" cy="370205"/>
          </a:xfrm>
          <a:custGeom>
            <a:avLst/>
            <a:gdLst/>
            <a:ahLst/>
            <a:cxnLst/>
            <a:rect l="l" t="t" r="r" b="b"/>
            <a:pathLst>
              <a:path w="838200" h="370205">
                <a:moveTo>
                  <a:pt x="0" y="369887"/>
                </a:moveTo>
                <a:lnTo>
                  <a:pt x="838200" y="369887"/>
                </a:lnTo>
                <a:lnTo>
                  <a:pt x="838200" y="0"/>
                </a:lnTo>
                <a:lnTo>
                  <a:pt x="0" y="0"/>
                </a:lnTo>
                <a:lnTo>
                  <a:pt x="0" y="369887"/>
                </a:lnTo>
                <a:close/>
              </a:path>
            </a:pathLst>
          </a:custGeom>
          <a:solidFill>
            <a:srgbClr val="FFFF00"/>
          </a:solidFill>
        </p:spPr>
        <p:txBody>
          <a:bodyPr wrap="square" lIns="0" tIns="0" rIns="0" bIns="0" rtlCol="0"/>
          <a:lstStyle/>
          <a:p>
            <a:endParaRPr/>
          </a:p>
        </p:txBody>
      </p:sp>
      <p:sp>
        <p:nvSpPr>
          <p:cNvPr id="8" name="object 8"/>
          <p:cNvSpPr/>
          <p:nvPr/>
        </p:nvSpPr>
        <p:spPr>
          <a:xfrm>
            <a:off x="6477000" y="2286063"/>
            <a:ext cx="838200" cy="370205"/>
          </a:xfrm>
          <a:custGeom>
            <a:avLst/>
            <a:gdLst/>
            <a:ahLst/>
            <a:cxnLst/>
            <a:rect l="l" t="t" r="r" b="b"/>
            <a:pathLst>
              <a:path w="838200" h="370205">
                <a:moveTo>
                  <a:pt x="0" y="369887"/>
                </a:moveTo>
                <a:lnTo>
                  <a:pt x="838200" y="369887"/>
                </a:lnTo>
                <a:lnTo>
                  <a:pt x="838200" y="0"/>
                </a:lnTo>
                <a:lnTo>
                  <a:pt x="0" y="0"/>
                </a:lnTo>
                <a:lnTo>
                  <a:pt x="0" y="369887"/>
                </a:lnTo>
                <a:close/>
              </a:path>
            </a:pathLst>
          </a:custGeom>
          <a:ln w="19050">
            <a:solidFill>
              <a:srgbClr val="FF0000"/>
            </a:solidFill>
          </a:ln>
        </p:spPr>
        <p:txBody>
          <a:bodyPr wrap="square" lIns="0" tIns="0" rIns="0" bIns="0" rtlCol="0"/>
          <a:lstStyle/>
          <a:p>
            <a:endParaRPr/>
          </a:p>
        </p:txBody>
      </p:sp>
      <p:sp>
        <p:nvSpPr>
          <p:cNvPr id="9" name="object 9"/>
          <p:cNvSpPr txBox="1"/>
          <p:nvPr/>
        </p:nvSpPr>
        <p:spPr>
          <a:xfrm>
            <a:off x="1524000" y="1233487"/>
            <a:ext cx="914400" cy="367030"/>
          </a:xfrm>
          <a:prstGeom prst="rect">
            <a:avLst/>
          </a:prstGeom>
          <a:solidFill>
            <a:srgbClr val="FFFF00"/>
          </a:solidFill>
        </p:spPr>
        <p:txBody>
          <a:bodyPr vert="horz" wrap="square" lIns="0" tIns="40005" rIns="0" bIns="0" rtlCol="0">
            <a:spAutoFit/>
          </a:bodyPr>
          <a:lstStyle/>
          <a:p>
            <a:pPr marL="145415">
              <a:lnSpc>
                <a:spcPct val="100000"/>
              </a:lnSpc>
              <a:spcBef>
                <a:spcPts val="315"/>
              </a:spcBef>
            </a:pPr>
            <a:r>
              <a:rPr sz="1800" b="1" dirty="0">
                <a:latin typeface="Arial"/>
                <a:cs typeface="Arial"/>
              </a:rPr>
              <a:t>TPOX</a:t>
            </a:r>
            <a:endParaRPr sz="1800">
              <a:latin typeface="Arial"/>
              <a:cs typeface="Arial"/>
            </a:endParaRPr>
          </a:p>
        </p:txBody>
      </p:sp>
      <p:sp>
        <p:nvSpPr>
          <p:cNvPr id="10" name="object 10"/>
          <p:cNvSpPr txBox="1"/>
          <p:nvPr/>
        </p:nvSpPr>
        <p:spPr>
          <a:xfrm>
            <a:off x="762000" y="5195887"/>
            <a:ext cx="1143000" cy="367030"/>
          </a:xfrm>
          <a:prstGeom prst="rect">
            <a:avLst/>
          </a:prstGeom>
          <a:solidFill>
            <a:srgbClr val="FFFF00"/>
          </a:solidFill>
        </p:spPr>
        <p:txBody>
          <a:bodyPr vert="horz" wrap="square" lIns="0" tIns="40640" rIns="0" bIns="0" rtlCol="0">
            <a:spAutoFit/>
          </a:bodyPr>
          <a:lstStyle/>
          <a:p>
            <a:pPr marL="96520">
              <a:lnSpc>
                <a:spcPct val="100000"/>
              </a:lnSpc>
              <a:spcBef>
                <a:spcPts val="320"/>
              </a:spcBef>
            </a:pPr>
            <a:r>
              <a:rPr sz="1800" b="1" spc="-10" dirty="0">
                <a:latin typeface="Arial"/>
                <a:cs typeface="Arial"/>
              </a:rPr>
              <a:t>D13S317</a:t>
            </a:r>
            <a:endParaRPr sz="1800">
              <a:latin typeface="Arial"/>
              <a:cs typeface="Arial"/>
            </a:endParaRPr>
          </a:p>
        </p:txBody>
      </p:sp>
      <p:sp>
        <p:nvSpPr>
          <p:cNvPr id="11" name="object 11"/>
          <p:cNvSpPr txBox="1"/>
          <p:nvPr/>
        </p:nvSpPr>
        <p:spPr>
          <a:xfrm>
            <a:off x="4114800" y="3138487"/>
            <a:ext cx="1143000" cy="367030"/>
          </a:xfrm>
          <a:prstGeom prst="rect">
            <a:avLst/>
          </a:prstGeom>
          <a:solidFill>
            <a:srgbClr val="FFFF00"/>
          </a:solidFill>
        </p:spPr>
        <p:txBody>
          <a:bodyPr vert="horz" wrap="square" lIns="0" tIns="40005" rIns="0" bIns="0" rtlCol="0">
            <a:spAutoFit/>
          </a:bodyPr>
          <a:lstStyle/>
          <a:p>
            <a:pPr marL="159385">
              <a:lnSpc>
                <a:spcPct val="100000"/>
              </a:lnSpc>
              <a:spcBef>
                <a:spcPts val="315"/>
              </a:spcBef>
            </a:pPr>
            <a:r>
              <a:rPr sz="1800" b="1" spc="-5" dirty="0">
                <a:latin typeface="Arial"/>
                <a:cs typeface="Arial"/>
              </a:rPr>
              <a:t>D7S820</a:t>
            </a:r>
            <a:endParaRPr sz="1800">
              <a:latin typeface="Arial"/>
              <a:cs typeface="Arial"/>
            </a:endParaRPr>
          </a:p>
        </p:txBody>
      </p:sp>
      <p:sp>
        <p:nvSpPr>
          <p:cNvPr id="12" name="object 12"/>
          <p:cNvSpPr txBox="1"/>
          <p:nvPr/>
        </p:nvSpPr>
        <p:spPr>
          <a:xfrm>
            <a:off x="2286000" y="5424487"/>
            <a:ext cx="1295400" cy="370205"/>
          </a:xfrm>
          <a:prstGeom prst="rect">
            <a:avLst/>
          </a:prstGeom>
          <a:solidFill>
            <a:srgbClr val="FFFF00"/>
          </a:solidFill>
          <a:ln w="19050">
            <a:solidFill>
              <a:srgbClr val="3333FF"/>
            </a:solidFill>
          </a:ln>
        </p:spPr>
        <p:txBody>
          <a:bodyPr vert="horz" wrap="square" lIns="0" tIns="40640" rIns="0" bIns="0" rtlCol="0">
            <a:spAutoFit/>
          </a:bodyPr>
          <a:lstStyle/>
          <a:p>
            <a:pPr marL="172720">
              <a:lnSpc>
                <a:spcPct val="100000"/>
              </a:lnSpc>
              <a:spcBef>
                <a:spcPts val="320"/>
              </a:spcBef>
            </a:pPr>
            <a:r>
              <a:rPr sz="1800" b="1" spc="-5" dirty="0">
                <a:latin typeface="Arial"/>
                <a:cs typeface="Arial"/>
              </a:rPr>
              <a:t>D16S539</a:t>
            </a:r>
            <a:endParaRPr sz="1800">
              <a:latin typeface="Arial"/>
              <a:cs typeface="Arial"/>
            </a:endParaRPr>
          </a:p>
        </p:txBody>
      </p:sp>
      <p:sp>
        <p:nvSpPr>
          <p:cNvPr id="13" name="object 13"/>
          <p:cNvSpPr txBox="1"/>
          <p:nvPr/>
        </p:nvSpPr>
        <p:spPr>
          <a:xfrm>
            <a:off x="3657600" y="5424487"/>
            <a:ext cx="1066800" cy="370205"/>
          </a:xfrm>
          <a:prstGeom prst="rect">
            <a:avLst/>
          </a:prstGeom>
          <a:solidFill>
            <a:srgbClr val="FFFF00"/>
          </a:solidFill>
          <a:ln w="19050">
            <a:solidFill>
              <a:srgbClr val="FF0000"/>
            </a:solidFill>
          </a:ln>
        </p:spPr>
        <p:txBody>
          <a:bodyPr vert="horz" wrap="square" lIns="0" tIns="40640" rIns="0" bIns="0" rtlCol="0">
            <a:spAutoFit/>
          </a:bodyPr>
          <a:lstStyle/>
          <a:p>
            <a:pPr marL="121285">
              <a:lnSpc>
                <a:spcPct val="100000"/>
              </a:lnSpc>
              <a:spcBef>
                <a:spcPts val="320"/>
              </a:spcBef>
            </a:pPr>
            <a:r>
              <a:rPr sz="1800" b="1" spc="-5" dirty="0">
                <a:latin typeface="Arial"/>
                <a:cs typeface="Arial"/>
              </a:rPr>
              <a:t>D18S51</a:t>
            </a:r>
            <a:endParaRPr sz="1800">
              <a:latin typeface="Arial"/>
              <a:cs typeface="Arial"/>
            </a:endParaRPr>
          </a:p>
        </p:txBody>
      </p:sp>
      <p:sp>
        <p:nvSpPr>
          <p:cNvPr id="14" name="object 14"/>
          <p:cNvSpPr txBox="1"/>
          <p:nvPr/>
        </p:nvSpPr>
        <p:spPr>
          <a:xfrm>
            <a:off x="4572000" y="2528887"/>
            <a:ext cx="1219200" cy="370205"/>
          </a:xfrm>
          <a:prstGeom prst="rect">
            <a:avLst/>
          </a:prstGeom>
          <a:solidFill>
            <a:srgbClr val="FFFF00"/>
          </a:solidFill>
          <a:ln w="19050">
            <a:solidFill>
              <a:srgbClr val="FF0000"/>
            </a:solidFill>
          </a:ln>
        </p:spPr>
        <p:txBody>
          <a:bodyPr vert="horz" wrap="square" lIns="0" tIns="40005" rIns="0" bIns="0" rtlCol="0">
            <a:spAutoFit/>
          </a:bodyPr>
          <a:lstStyle/>
          <a:p>
            <a:pPr marL="141605">
              <a:lnSpc>
                <a:spcPct val="100000"/>
              </a:lnSpc>
              <a:spcBef>
                <a:spcPts val="315"/>
              </a:spcBef>
            </a:pPr>
            <a:r>
              <a:rPr sz="1800" b="1" spc="-20" dirty="0">
                <a:latin typeface="Arial"/>
                <a:cs typeface="Arial"/>
              </a:rPr>
              <a:t>D8S1179</a:t>
            </a:r>
            <a:endParaRPr sz="1800">
              <a:latin typeface="Arial"/>
              <a:cs typeface="Arial"/>
            </a:endParaRPr>
          </a:p>
        </p:txBody>
      </p:sp>
      <p:sp>
        <p:nvSpPr>
          <p:cNvPr id="15" name="object 15"/>
          <p:cNvSpPr txBox="1"/>
          <p:nvPr/>
        </p:nvSpPr>
        <p:spPr>
          <a:xfrm>
            <a:off x="1828800" y="1766887"/>
            <a:ext cx="1295400" cy="370205"/>
          </a:xfrm>
          <a:prstGeom prst="rect">
            <a:avLst/>
          </a:prstGeom>
          <a:solidFill>
            <a:srgbClr val="FFFF00"/>
          </a:solidFill>
          <a:ln w="19050">
            <a:solidFill>
              <a:srgbClr val="FF0000"/>
            </a:solidFill>
          </a:ln>
        </p:spPr>
        <p:txBody>
          <a:bodyPr vert="horz" wrap="square" lIns="0" tIns="40005" rIns="0" bIns="0" rtlCol="0">
            <a:spAutoFit/>
          </a:bodyPr>
          <a:lstStyle/>
          <a:p>
            <a:pPr marL="172720">
              <a:lnSpc>
                <a:spcPct val="100000"/>
              </a:lnSpc>
              <a:spcBef>
                <a:spcPts val="315"/>
              </a:spcBef>
            </a:pPr>
            <a:r>
              <a:rPr sz="1800" b="1" spc="-5" dirty="0">
                <a:latin typeface="Arial"/>
                <a:cs typeface="Arial"/>
              </a:rPr>
              <a:t>D3S1358</a:t>
            </a:r>
            <a:endParaRPr sz="1800">
              <a:latin typeface="Arial"/>
              <a:cs typeface="Arial"/>
            </a:endParaRPr>
          </a:p>
        </p:txBody>
      </p:sp>
      <p:sp>
        <p:nvSpPr>
          <p:cNvPr id="16" name="object 16"/>
          <p:cNvSpPr/>
          <p:nvPr/>
        </p:nvSpPr>
        <p:spPr>
          <a:xfrm>
            <a:off x="2667000" y="3062287"/>
            <a:ext cx="685800" cy="370205"/>
          </a:xfrm>
          <a:custGeom>
            <a:avLst/>
            <a:gdLst/>
            <a:ahLst/>
            <a:cxnLst/>
            <a:rect l="l" t="t" r="r" b="b"/>
            <a:pathLst>
              <a:path w="685800" h="370204">
                <a:moveTo>
                  <a:pt x="0" y="369887"/>
                </a:moveTo>
                <a:lnTo>
                  <a:pt x="685800" y="369887"/>
                </a:lnTo>
                <a:lnTo>
                  <a:pt x="685800" y="0"/>
                </a:lnTo>
                <a:lnTo>
                  <a:pt x="0" y="0"/>
                </a:lnTo>
                <a:lnTo>
                  <a:pt x="0" y="369887"/>
                </a:lnTo>
                <a:close/>
              </a:path>
            </a:pathLst>
          </a:custGeom>
          <a:solidFill>
            <a:srgbClr val="FFFF00"/>
          </a:solidFill>
        </p:spPr>
        <p:txBody>
          <a:bodyPr wrap="square" lIns="0" tIns="0" rIns="0" bIns="0" rtlCol="0"/>
          <a:lstStyle/>
          <a:p>
            <a:endParaRPr/>
          </a:p>
        </p:txBody>
      </p:sp>
      <p:sp>
        <p:nvSpPr>
          <p:cNvPr id="17" name="object 17"/>
          <p:cNvSpPr/>
          <p:nvPr/>
        </p:nvSpPr>
        <p:spPr>
          <a:xfrm>
            <a:off x="2667000" y="3062287"/>
            <a:ext cx="685800" cy="370205"/>
          </a:xfrm>
          <a:custGeom>
            <a:avLst/>
            <a:gdLst/>
            <a:ahLst/>
            <a:cxnLst/>
            <a:rect l="l" t="t" r="r" b="b"/>
            <a:pathLst>
              <a:path w="685800" h="370204">
                <a:moveTo>
                  <a:pt x="0" y="369887"/>
                </a:moveTo>
                <a:lnTo>
                  <a:pt x="685800" y="369887"/>
                </a:lnTo>
                <a:lnTo>
                  <a:pt x="685800" y="0"/>
                </a:lnTo>
                <a:lnTo>
                  <a:pt x="0" y="0"/>
                </a:lnTo>
                <a:lnTo>
                  <a:pt x="0" y="369887"/>
                </a:lnTo>
                <a:close/>
              </a:path>
            </a:pathLst>
          </a:custGeom>
          <a:ln w="19050">
            <a:solidFill>
              <a:srgbClr val="FF0000"/>
            </a:solidFill>
          </a:ln>
        </p:spPr>
        <p:txBody>
          <a:bodyPr wrap="square" lIns="0" tIns="0" rIns="0" bIns="0" rtlCol="0"/>
          <a:lstStyle/>
          <a:p>
            <a:endParaRPr/>
          </a:p>
        </p:txBody>
      </p:sp>
      <p:sp>
        <p:nvSpPr>
          <p:cNvPr id="18" name="object 18"/>
          <p:cNvSpPr txBox="1"/>
          <p:nvPr/>
        </p:nvSpPr>
        <p:spPr>
          <a:xfrm>
            <a:off x="2676525" y="3071812"/>
            <a:ext cx="666750" cy="295275"/>
          </a:xfrm>
          <a:prstGeom prst="rect">
            <a:avLst/>
          </a:prstGeom>
          <a:solidFill>
            <a:srgbClr val="FFFF00"/>
          </a:solidFill>
        </p:spPr>
        <p:txBody>
          <a:bodyPr vert="horz" wrap="square" lIns="0" tIns="30480" rIns="0" bIns="0" rtlCol="0">
            <a:spAutoFit/>
          </a:bodyPr>
          <a:lstStyle/>
          <a:p>
            <a:pPr marL="94615">
              <a:lnSpc>
                <a:spcPts val="2085"/>
              </a:lnSpc>
              <a:spcBef>
                <a:spcPts val="240"/>
              </a:spcBef>
            </a:pPr>
            <a:r>
              <a:rPr sz="1800" b="1" dirty="0">
                <a:latin typeface="Arial"/>
                <a:cs typeface="Arial"/>
              </a:rPr>
              <a:t>FGA</a:t>
            </a:r>
            <a:endParaRPr sz="1800">
              <a:latin typeface="Arial"/>
              <a:cs typeface="Arial"/>
            </a:endParaRPr>
          </a:p>
        </p:txBody>
      </p:sp>
      <p:sp>
        <p:nvSpPr>
          <p:cNvPr id="19" name="object 19"/>
          <p:cNvSpPr/>
          <p:nvPr/>
        </p:nvSpPr>
        <p:spPr>
          <a:xfrm>
            <a:off x="7086600" y="2738437"/>
            <a:ext cx="762000" cy="370205"/>
          </a:xfrm>
          <a:custGeom>
            <a:avLst/>
            <a:gdLst/>
            <a:ahLst/>
            <a:cxnLst/>
            <a:rect l="l" t="t" r="r" b="b"/>
            <a:pathLst>
              <a:path w="762000" h="370205">
                <a:moveTo>
                  <a:pt x="0" y="369887"/>
                </a:moveTo>
                <a:lnTo>
                  <a:pt x="762000" y="369887"/>
                </a:lnTo>
                <a:lnTo>
                  <a:pt x="762000" y="0"/>
                </a:lnTo>
                <a:lnTo>
                  <a:pt x="0" y="0"/>
                </a:lnTo>
                <a:lnTo>
                  <a:pt x="0" y="369887"/>
                </a:lnTo>
                <a:close/>
              </a:path>
            </a:pathLst>
          </a:custGeom>
          <a:solidFill>
            <a:srgbClr val="FFFF00"/>
          </a:solidFill>
        </p:spPr>
        <p:txBody>
          <a:bodyPr wrap="square" lIns="0" tIns="0" rIns="0" bIns="0" rtlCol="0"/>
          <a:lstStyle/>
          <a:p>
            <a:endParaRPr/>
          </a:p>
        </p:txBody>
      </p:sp>
      <p:sp>
        <p:nvSpPr>
          <p:cNvPr id="20" name="object 20"/>
          <p:cNvSpPr/>
          <p:nvPr/>
        </p:nvSpPr>
        <p:spPr>
          <a:xfrm>
            <a:off x="7086600" y="2738437"/>
            <a:ext cx="762000" cy="370205"/>
          </a:xfrm>
          <a:custGeom>
            <a:avLst/>
            <a:gdLst/>
            <a:ahLst/>
            <a:cxnLst/>
            <a:rect l="l" t="t" r="r" b="b"/>
            <a:pathLst>
              <a:path w="762000" h="370205">
                <a:moveTo>
                  <a:pt x="0" y="369887"/>
                </a:moveTo>
                <a:lnTo>
                  <a:pt x="762000" y="369887"/>
                </a:lnTo>
                <a:lnTo>
                  <a:pt x="762000" y="0"/>
                </a:lnTo>
                <a:lnTo>
                  <a:pt x="0" y="0"/>
                </a:lnTo>
                <a:lnTo>
                  <a:pt x="0" y="369887"/>
                </a:lnTo>
                <a:close/>
              </a:path>
            </a:pathLst>
          </a:custGeom>
          <a:ln w="19050">
            <a:solidFill>
              <a:srgbClr val="FF0000"/>
            </a:solidFill>
          </a:ln>
        </p:spPr>
        <p:txBody>
          <a:bodyPr wrap="square" lIns="0" tIns="0" rIns="0" bIns="0" rtlCol="0"/>
          <a:lstStyle/>
          <a:p>
            <a:endParaRPr/>
          </a:p>
        </p:txBody>
      </p:sp>
      <p:sp>
        <p:nvSpPr>
          <p:cNvPr id="21" name="object 21"/>
          <p:cNvSpPr txBox="1"/>
          <p:nvPr/>
        </p:nvSpPr>
        <p:spPr>
          <a:xfrm>
            <a:off x="6604507" y="2313559"/>
            <a:ext cx="1140460" cy="75247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TH01</a:t>
            </a:r>
            <a:endParaRPr sz="1800">
              <a:latin typeface="Arial"/>
              <a:cs typeface="Arial"/>
            </a:endParaRPr>
          </a:p>
          <a:p>
            <a:pPr marL="605790">
              <a:lnSpc>
                <a:spcPct val="100000"/>
              </a:lnSpc>
              <a:spcBef>
                <a:spcPts val="1400"/>
              </a:spcBef>
            </a:pPr>
            <a:r>
              <a:rPr sz="1800" b="1" dirty="0">
                <a:latin typeface="Arial"/>
                <a:cs typeface="Arial"/>
              </a:rPr>
              <a:t>V</a:t>
            </a:r>
            <a:r>
              <a:rPr sz="1800" b="1" spc="-95" dirty="0">
                <a:latin typeface="Arial"/>
                <a:cs typeface="Arial"/>
              </a:rPr>
              <a:t>W</a:t>
            </a:r>
            <a:r>
              <a:rPr sz="1800" b="1" spc="-5" dirty="0">
                <a:latin typeface="Arial"/>
                <a:cs typeface="Arial"/>
              </a:rPr>
              <a:t>A</a:t>
            </a:r>
            <a:endParaRPr sz="1800">
              <a:latin typeface="Arial"/>
              <a:cs typeface="Arial"/>
            </a:endParaRPr>
          </a:p>
        </p:txBody>
      </p:sp>
      <p:sp>
        <p:nvSpPr>
          <p:cNvPr id="22" name="object 22"/>
          <p:cNvSpPr txBox="1"/>
          <p:nvPr/>
        </p:nvSpPr>
        <p:spPr>
          <a:xfrm>
            <a:off x="3411601" y="1219200"/>
            <a:ext cx="3675379" cy="304800"/>
          </a:xfrm>
          <a:prstGeom prst="rect">
            <a:avLst/>
          </a:prstGeom>
          <a:solidFill>
            <a:srgbClr val="FFFF00"/>
          </a:solidFill>
        </p:spPr>
        <p:txBody>
          <a:bodyPr vert="horz" wrap="square" lIns="0" tIns="0" rIns="0" bIns="0" rtlCol="0">
            <a:spAutoFit/>
          </a:bodyPr>
          <a:lstStyle/>
          <a:p>
            <a:pPr marL="236854">
              <a:lnSpc>
                <a:spcPts val="2400"/>
              </a:lnSpc>
            </a:pPr>
            <a:r>
              <a:rPr sz="2400" b="1" spc="-5" dirty="0">
                <a:solidFill>
                  <a:srgbClr val="C0504D"/>
                </a:solidFill>
                <a:latin typeface="Arial"/>
                <a:cs typeface="Arial"/>
              </a:rPr>
              <a:t>13 Core </a:t>
            </a:r>
            <a:r>
              <a:rPr sz="2400" b="1" dirty="0">
                <a:solidFill>
                  <a:srgbClr val="C0504D"/>
                </a:solidFill>
                <a:latin typeface="Arial"/>
                <a:cs typeface="Arial"/>
              </a:rPr>
              <a:t>U.S. STR</a:t>
            </a:r>
            <a:r>
              <a:rPr sz="2400" b="1" spc="-45" dirty="0">
                <a:solidFill>
                  <a:srgbClr val="C0504D"/>
                </a:solidFill>
                <a:latin typeface="Arial"/>
                <a:cs typeface="Arial"/>
              </a:rPr>
              <a:t> </a:t>
            </a:r>
            <a:r>
              <a:rPr sz="2400" b="1" spc="-5" dirty="0">
                <a:solidFill>
                  <a:srgbClr val="C0504D"/>
                </a:solidFill>
                <a:latin typeface="Arial"/>
                <a:cs typeface="Arial"/>
              </a:rPr>
              <a:t>Loci</a:t>
            </a:r>
            <a:endParaRPr sz="2400">
              <a:latin typeface="Arial"/>
              <a:cs typeface="Arial"/>
            </a:endParaRPr>
          </a:p>
        </p:txBody>
      </p:sp>
      <p:sp>
        <p:nvSpPr>
          <p:cNvPr id="23" name="object 23"/>
          <p:cNvSpPr txBox="1"/>
          <p:nvPr/>
        </p:nvSpPr>
        <p:spPr>
          <a:xfrm>
            <a:off x="6477000" y="4495736"/>
            <a:ext cx="838200" cy="367030"/>
          </a:xfrm>
          <a:prstGeom prst="rect">
            <a:avLst/>
          </a:prstGeom>
          <a:solidFill>
            <a:srgbClr val="00FF00"/>
          </a:solidFill>
        </p:spPr>
        <p:txBody>
          <a:bodyPr vert="horz" wrap="square" lIns="0" tIns="40640" rIns="0" bIns="0" rtlCol="0">
            <a:spAutoFit/>
          </a:bodyPr>
          <a:lstStyle/>
          <a:p>
            <a:pPr marL="98425">
              <a:lnSpc>
                <a:spcPct val="100000"/>
              </a:lnSpc>
              <a:spcBef>
                <a:spcPts val="320"/>
              </a:spcBef>
            </a:pPr>
            <a:r>
              <a:rPr sz="1800" b="1" spc="-15" dirty="0">
                <a:latin typeface="Arial"/>
                <a:cs typeface="Arial"/>
              </a:rPr>
              <a:t>AMEL</a:t>
            </a:r>
            <a:endParaRPr sz="1800">
              <a:latin typeface="Arial"/>
              <a:cs typeface="Arial"/>
            </a:endParaRPr>
          </a:p>
        </p:txBody>
      </p:sp>
      <p:sp>
        <p:nvSpPr>
          <p:cNvPr id="24" name="object 24"/>
          <p:cNvSpPr txBox="1"/>
          <p:nvPr/>
        </p:nvSpPr>
        <p:spPr>
          <a:xfrm>
            <a:off x="7086600" y="5410200"/>
            <a:ext cx="838200" cy="367030"/>
          </a:xfrm>
          <a:prstGeom prst="rect">
            <a:avLst/>
          </a:prstGeom>
          <a:solidFill>
            <a:srgbClr val="00FF00"/>
          </a:solidFill>
        </p:spPr>
        <p:txBody>
          <a:bodyPr vert="horz" wrap="square" lIns="0" tIns="40640" rIns="0" bIns="0" rtlCol="0">
            <a:spAutoFit/>
          </a:bodyPr>
          <a:lstStyle/>
          <a:p>
            <a:pPr marL="99060">
              <a:lnSpc>
                <a:spcPct val="100000"/>
              </a:lnSpc>
              <a:spcBef>
                <a:spcPts val="320"/>
              </a:spcBef>
            </a:pPr>
            <a:r>
              <a:rPr sz="1800" b="1" spc="-15" dirty="0">
                <a:latin typeface="Arial"/>
                <a:cs typeface="Arial"/>
              </a:rPr>
              <a:t>AMEL</a:t>
            </a:r>
            <a:endParaRPr sz="1800">
              <a:latin typeface="Arial"/>
              <a:cs typeface="Arial"/>
            </a:endParaRPr>
          </a:p>
        </p:txBody>
      </p:sp>
      <p:sp>
        <p:nvSpPr>
          <p:cNvPr id="25" name="object 25"/>
          <p:cNvSpPr txBox="1"/>
          <p:nvPr/>
        </p:nvSpPr>
        <p:spPr>
          <a:xfrm>
            <a:off x="7185406" y="4826889"/>
            <a:ext cx="1327785" cy="330835"/>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FF0000"/>
                </a:solidFill>
                <a:latin typeface="Arial"/>
                <a:cs typeface="Arial"/>
              </a:rPr>
              <a:t>Se</a:t>
            </a:r>
            <a:r>
              <a:rPr sz="2000" b="1" i="1" spc="-5" dirty="0">
                <a:solidFill>
                  <a:srgbClr val="FF0000"/>
                </a:solidFill>
                <a:latin typeface="Arial"/>
                <a:cs typeface="Arial"/>
              </a:rPr>
              <a:t>x</a:t>
            </a:r>
            <a:r>
              <a:rPr sz="2000" b="1" i="1" dirty="0">
                <a:solidFill>
                  <a:srgbClr val="FF0000"/>
                </a:solidFill>
                <a:latin typeface="Arial"/>
                <a:cs typeface="Arial"/>
              </a:rPr>
              <a:t>-typing</a:t>
            </a:r>
            <a:endParaRPr sz="2000">
              <a:latin typeface="Arial"/>
              <a:cs typeface="Arial"/>
            </a:endParaRPr>
          </a:p>
        </p:txBody>
      </p:sp>
      <p:sp>
        <p:nvSpPr>
          <p:cNvPr id="26" name="object 26"/>
          <p:cNvSpPr txBox="1">
            <a:spLocks noGrp="1"/>
          </p:cNvSpPr>
          <p:nvPr>
            <p:ph type="title"/>
          </p:nvPr>
        </p:nvSpPr>
        <p:spPr>
          <a:xfrm>
            <a:off x="85725" y="32640"/>
            <a:ext cx="8972550" cy="531427"/>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84327" rIns="0" bIns="0" rtlCol="0">
            <a:spAutoFit/>
          </a:bodyPr>
          <a:lstStyle/>
          <a:p>
            <a:pPr marL="1478915" marR="5080" indent="-1254760" algn="just">
              <a:lnSpc>
                <a:spcPct val="100000"/>
              </a:lnSpc>
              <a:spcBef>
                <a:spcPts val="100"/>
              </a:spcBef>
            </a:pPr>
            <a:r>
              <a:rPr sz="2800" dirty="0"/>
              <a:t>Position of Forensic STR Markers</a:t>
            </a:r>
            <a:r>
              <a:rPr sz="2800" spc="-150" dirty="0"/>
              <a:t> </a:t>
            </a:r>
            <a:r>
              <a:rPr sz="2800" dirty="0"/>
              <a:t>on  Human</a:t>
            </a:r>
            <a:r>
              <a:rPr sz="2800" spc="-25" dirty="0"/>
              <a:t> </a:t>
            </a:r>
            <a:r>
              <a:rPr sz="2800" dirty="0"/>
              <a:t>Chromosomes</a:t>
            </a:r>
          </a:p>
        </p:txBody>
      </p:sp>
      <p:sp>
        <p:nvSpPr>
          <p:cNvPr id="27" name="object 27"/>
          <p:cNvSpPr txBox="1"/>
          <p:nvPr/>
        </p:nvSpPr>
        <p:spPr>
          <a:xfrm>
            <a:off x="815975" y="4241800"/>
            <a:ext cx="5556250" cy="400050"/>
          </a:xfrm>
          <a:prstGeom prst="rect">
            <a:avLst/>
          </a:prstGeom>
          <a:ln w="38100">
            <a:solidFill>
              <a:srgbClr val="FF0000"/>
            </a:solidFill>
          </a:ln>
        </p:spPr>
        <p:txBody>
          <a:bodyPr vert="horz" wrap="square" lIns="0" tIns="39370" rIns="0" bIns="0" rtlCol="0">
            <a:spAutoFit/>
          </a:bodyPr>
          <a:lstStyle/>
          <a:p>
            <a:pPr marL="118110">
              <a:lnSpc>
                <a:spcPct val="100000"/>
              </a:lnSpc>
              <a:spcBef>
                <a:spcPts val="310"/>
              </a:spcBef>
            </a:pPr>
            <a:r>
              <a:rPr sz="2000" b="1" dirty="0">
                <a:latin typeface="Arial"/>
                <a:cs typeface="Arial"/>
              </a:rPr>
              <a:t>8 </a:t>
            </a:r>
            <a:r>
              <a:rPr sz="2000" b="1" spc="-5" dirty="0">
                <a:latin typeface="Arial"/>
                <a:cs typeface="Arial"/>
              </a:rPr>
              <a:t>STR </a:t>
            </a:r>
            <a:r>
              <a:rPr sz="2000" b="1" dirty="0">
                <a:latin typeface="Arial"/>
                <a:cs typeface="Arial"/>
              </a:rPr>
              <a:t>loci </a:t>
            </a:r>
            <a:r>
              <a:rPr sz="2000" b="1" spc="-5" dirty="0">
                <a:latin typeface="Arial"/>
                <a:cs typeface="Arial"/>
              </a:rPr>
              <a:t>overlap </a:t>
            </a:r>
            <a:r>
              <a:rPr sz="2000" b="1" dirty="0">
                <a:latin typeface="Arial"/>
                <a:cs typeface="Arial"/>
              </a:rPr>
              <a:t>between U.S. and</a:t>
            </a:r>
            <a:r>
              <a:rPr sz="2000" b="1" spc="-95" dirty="0">
                <a:latin typeface="Arial"/>
                <a:cs typeface="Arial"/>
              </a:rPr>
              <a:t> </a:t>
            </a:r>
            <a:r>
              <a:rPr sz="2000" b="1" dirty="0">
                <a:latin typeface="Arial"/>
                <a:cs typeface="Arial"/>
              </a:rPr>
              <a:t>Europe</a:t>
            </a:r>
            <a:endParaRPr sz="2000" dirty="0">
              <a:latin typeface="Arial"/>
              <a:cs typeface="Arial"/>
            </a:endParaRPr>
          </a:p>
        </p:txBody>
      </p:sp>
      <p:sp>
        <p:nvSpPr>
          <p:cNvPr id="28" name="object 28"/>
          <p:cNvSpPr/>
          <p:nvPr/>
        </p:nvSpPr>
        <p:spPr>
          <a:xfrm>
            <a:off x="7156450" y="541273"/>
            <a:ext cx="1657350" cy="1711325"/>
          </a:xfrm>
          <a:prstGeom prst="rect">
            <a:avLst/>
          </a:prstGeom>
          <a:blipFill>
            <a:blip r:embed="rId3" cstate="print"/>
            <a:stretch>
              <a:fillRect/>
            </a:stretch>
          </a:blipFill>
        </p:spPr>
        <p:txBody>
          <a:bodyPr wrap="square" lIns="0" tIns="0" rIns="0" bIns="0" rtlCol="0"/>
          <a:lstStyle/>
          <a:p>
            <a:endParaRPr/>
          </a:p>
        </p:txBody>
      </p:sp>
      <p:sp>
        <p:nvSpPr>
          <p:cNvPr id="29" name="object 29"/>
          <p:cNvSpPr txBox="1"/>
          <p:nvPr/>
        </p:nvSpPr>
        <p:spPr>
          <a:xfrm>
            <a:off x="8081009" y="2312034"/>
            <a:ext cx="70231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00FF"/>
                </a:solidFill>
                <a:latin typeface="Arial"/>
                <a:cs typeface="Arial"/>
              </a:rPr>
              <a:t>1997</a:t>
            </a:r>
            <a:endParaRPr sz="2400">
              <a:latin typeface="Arial"/>
              <a:cs typeface="Arial"/>
            </a:endParaRPr>
          </a:p>
        </p:txBody>
      </p:sp>
      <p:sp>
        <p:nvSpPr>
          <p:cNvPr id="30" name="CasellaDiTesto 29"/>
          <p:cNvSpPr txBox="1"/>
          <p:nvPr/>
        </p:nvSpPr>
        <p:spPr>
          <a:xfrm>
            <a:off x="1936016" y="570835"/>
            <a:ext cx="4953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spcBef>
                <a:spcPct val="0"/>
              </a:spcBef>
              <a:buClrTx/>
            </a:pPr>
            <a:r>
              <a:rPr lang="en-US" altLang="it-IT" sz="2000" b="1" dirty="0"/>
              <a:t>CODIS: </a:t>
            </a:r>
            <a:r>
              <a:rPr lang="en-US" altLang="it-IT" sz="2000" b="1" u="sng" dirty="0" err="1"/>
              <a:t>CO</a:t>
            </a:r>
            <a:r>
              <a:rPr lang="en-US" altLang="it-IT" sz="2000" b="1" dirty="0" err="1"/>
              <a:t>mbined</a:t>
            </a:r>
            <a:r>
              <a:rPr lang="en-US" altLang="it-IT" sz="2000" b="1" dirty="0"/>
              <a:t> </a:t>
            </a:r>
            <a:r>
              <a:rPr lang="en-US" altLang="it-IT" sz="2000" b="1" u="sng" dirty="0"/>
              <a:t>D</a:t>
            </a:r>
            <a:r>
              <a:rPr lang="en-US" altLang="it-IT" sz="2000" b="1" dirty="0"/>
              <a:t>NA </a:t>
            </a:r>
            <a:r>
              <a:rPr lang="en-US" altLang="it-IT" sz="2000" b="1" u="sng" dirty="0"/>
              <a:t>I</a:t>
            </a:r>
            <a:r>
              <a:rPr lang="en-US" altLang="it-IT" sz="2000" b="1" dirty="0"/>
              <a:t>ndex </a:t>
            </a:r>
            <a:r>
              <a:rPr lang="en-US" altLang="it-IT" sz="2000" b="1" u="sng" dirty="0"/>
              <a:t>S</a:t>
            </a:r>
            <a:r>
              <a:rPr lang="en-US" altLang="it-IT" sz="2000" b="1" dirty="0"/>
              <a:t>ystem</a:t>
            </a:r>
          </a:p>
        </p:txBody>
      </p:sp>
    </p:spTree>
    <p:extLst>
      <p:ext uri="{BB962C8B-B14F-4D97-AF65-F5344CB8AC3E}">
        <p14:creationId xmlns:p14="http://schemas.microsoft.com/office/powerpoint/2010/main" val="147410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228600" y="1905000"/>
            <a:ext cx="8686800" cy="3735638"/>
          </a:xfrm>
          <a:prstGeom prst="rect">
            <a:avLst/>
          </a:prstGeom>
          <a:ln>
            <a:noFill/>
          </a:ln>
        </p:spPr>
        <p:style>
          <a:lnRef idx="2">
            <a:schemeClr val="accent1"/>
          </a:lnRef>
          <a:fillRef idx="1003">
            <a:schemeClr val="lt2"/>
          </a:fillRef>
          <a:effectRef idx="0">
            <a:schemeClr val="accent1"/>
          </a:effectRef>
          <a:fontRef idx="minor">
            <a:schemeClr val="dk1"/>
          </a:fontRef>
        </p:style>
        <p:txBody>
          <a:bodyPr vert="horz" wrap="square" lIns="0" tIns="12700" rIns="0" bIns="0" rtlCol="0">
            <a:spAutoFit/>
          </a:bodyPr>
          <a:lstStyle/>
          <a:p>
            <a:pPr marL="3689985" marR="657225" algn="ctr">
              <a:lnSpc>
                <a:spcPct val="100000"/>
              </a:lnSpc>
            </a:pPr>
            <a:endParaRPr sz="2800" dirty="0">
              <a:cs typeface="Calibri"/>
            </a:endParaRPr>
          </a:p>
          <a:p>
            <a:pPr marL="292100" marR="5080" indent="-279400" algn="just">
              <a:lnSpc>
                <a:spcPct val="128499"/>
              </a:lnSpc>
              <a:buFont typeface="Arial"/>
              <a:buChar char="•"/>
              <a:tabLst>
                <a:tab pos="297815" algn="l"/>
                <a:tab pos="298450" algn="l"/>
              </a:tabLst>
            </a:pPr>
            <a:r>
              <a:rPr sz="2800" spc="-5" dirty="0" err="1" smtClean="0">
                <a:cs typeface="Calibri"/>
              </a:rPr>
              <a:t>Attualmente</a:t>
            </a:r>
            <a:r>
              <a:rPr sz="2800" spc="-5" dirty="0" smtClean="0">
                <a:cs typeface="Calibri"/>
              </a:rPr>
              <a:t> </a:t>
            </a:r>
            <a:r>
              <a:rPr sz="2800" dirty="0">
                <a:cs typeface="Calibri"/>
              </a:rPr>
              <a:t>il </a:t>
            </a:r>
            <a:r>
              <a:rPr sz="2800" b="1" dirty="0">
                <a:solidFill>
                  <a:srgbClr val="FF0000"/>
                </a:solidFill>
                <a:cs typeface="Calibri"/>
              </a:rPr>
              <a:t>CODIS </a:t>
            </a:r>
            <a:r>
              <a:rPr sz="2800" b="1" spc="-5" dirty="0" smtClean="0">
                <a:solidFill>
                  <a:srgbClr val="FF0000"/>
                </a:solidFill>
                <a:cs typeface="Calibri"/>
              </a:rPr>
              <a:t>USA</a:t>
            </a:r>
            <a:r>
              <a:rPr lang="it-IT" sz="2800" b="1" spc="-5" dirty="0" smtClean="0">
                <a:solidFill>
                  <a:srgbClr val="FF0000"/>
                </a:solidFill>
                <a:cs typeface="Calibri"/>
              </a:rPr>
              <a:t>: </a:t>
            </a:r>
            <a:r>
              <a:rPr sz="2800" b="1" u="heavy" spc="-5" dirty="0" smtClean="0">
                <a:uFill>
                  <a:solidFill>
                    <a:srgbClr val="000000"/>
                  </a:solidFill>
                </a:uFill>
                <a:cs typeface="Calibri"/>
              </a:rPr>
              <a:t>13 </a:t>
            </a:r>
            <a:r>
              <a:rPr sz="2800" b="1" u="heavy" spc="-5" dirty="0">
                <a:uFill>
                  <a:solidFill>
                    <a:srgbClr val="000000"/>
                  </a:solidFill>
                </a:uFill>
                <a:cs typeface="Calibri"/>
              </a:rPr>
              <a:t>microsatelliti</a:t>
            </a:r>
            <a:r>
              <a:rPr sz="2800" b="1" spc="-5" dirty="0">
                <a:cs typeface="Calibri"/>
              </a:rPr>
              <a:t> </a:t>
            </a:r>
            <a:r>
              <a:rPr sz="2800" spc="-5" dirty="0">
                <a:cs typeface="Calibri"/>
              </a:rPr>
              <a:t>selezionati  </a:t>
            </a:r>
            <a:r>
              <a:rPr sz="2800" dirty="0">
                <a:cs typeface="Calibri"/>
              </a:rPr>
              <a:t>a </a:t>
            </a:r>
            <a:r>
              <a:rPr sz="2800" spc="-5" dirty="0">
                <a:cs typeface="Calibri"/>
              </a:rPr>
              <a:t>partire </a:t>
            </a:r>
            <a:r>
              <a:rPr sz="2800" dirty="0">
                <a:cs typeface="Calibri"/>
              </a:rPr>
              <a:t>da </a:t>
            </a:r>
            <a:r>
              <a:rPr sz="2800" spc="-5" dirty="0">
                <a:cs typeface="Calibri"/>
              </a:rPr>
              <a:t>17 loci </a:t>
            </a:r>
            <a:r>
              <a:rPr sz="2800" dirty="0">
                <a:cs typeface="Calibri"/>
              </a:rPr>
              <a:t>candidati sulla base della </a:t>
            </a:r>
            <a:r>
              <a:rPr sz="2800" spc="-5" dirty="0">
                <a:cs typeface="Calibri"/>
              </a:rPr>
              <a:t>loro </a:t>
            </a:r>
            <a:r>
              <a:rPr sz="2800" spc="-5" dirty="0" err="1">
                <a:cs typeface="Calibri"/>
              </a:rPr>
              <a:t>variabilità</a:t>
            </a:r>
            <a:r>
              <a:rPr sz="2800" spc="20" dirty="0">
                <a:cs typeface="Calibri"/>
              </a:rPr>
              <a:t> </a:t>
            </a:r>
            <a:r>
              <a:rPr sz="2800" dirty="0" smtClean="0">
                <a:cs typeface="Calibri"/>
              </a:rPr>
              <a:t>e</a:t>
            </a:r>
            <a:r>
              <a:rPr lang="it-IT" sz="2800" dirty="0" smtClean="0">
                <a:cs typeface="Calibri"/>
              </a:rPr>
              <a:t> </a:t>
            </a:r>
            <a:r>
              <a:rPr sz="2800" spc="-5" dirty="0" err="1" smtClean="0">
                <a:cs typeface="Calibri"/>
              </a:rPr>
              <a:t>facilità</a:t>
            </a:r>
            <a:r>
              <a:rPr sz="2800" spc="-5" dirty="0" smtClean="0">
                <a:cs typeface="Calibri"/>
              </a:rPr>
              <a:t> </a:t>
            </a:r>
            <a:r>
              <a:rPr sz="2800" dirty="0">
                <a:cs typeface="Calibri"/>
              </a:rPr>
              <a:t>di </a:t>
            </a:r>
            <a:r>
              <a:rPr sz="2800" spc="-5" dirty="0" err="1">
                <a:cs typeface="Calibri"/>
              </a:rPr>
              <a:t>interpretazione</a:t>
            </a:r>
            <a:r>
              <a:rPr sz="2800" spc="-5" dirty="0" smtClean="0">
                <a:cs typeface="Calibri"/>
              </a:rPr>
              <a:t>.</a:t>
            </a:r>
            <a:endParaRPr lang="it-IT" sz="2800" dirty="0" smtClean="0">
              <a:cs typeface="Calibri"/>
            </a:endParaRPr>
          </a:p>
          <a:p>
            <a:pPr marL="292100" marR="270510" indent="-279400" algn="just">
              <a:lnSpc>
                <a:spcPct val="128499"/>
              </a:lnSpc>
              <a:spcBef>
                <a:spcPts val="100"/>
              </a:spcBef>
              <a:buFont typeface="Arial"/>
              <a:buChar char="•"/>
              <a:tabLst>
                <a:tab pos="297815" algn="l"/>
                <a:tab pos="298450" algn="l"/>
              </a:tabLst>
            </a:pPr>
            <a:endParaRPr lang="it-IT" sz="2800" b="1" dirty="0">
              <a:cs typeface="Calibri"/>
            </a:endParaRPr>
          </a:p>
          <a:p>
            <a:pPr marL="292100" marR="270510" indent="-279400" algn="just">
              <a:lnSpc>
                <a:spcPct val="128499"/>
              </a:lnSpc>
              <a:spcBef>
                <a:spcPts val="100"/>
              </a:spcBef>
              <a:buFont typeface="Arial"/>
              <a:buChar char="•"/>
              <a:tabLst>
                <a:tab pos="297815" algn="l"/>
                <a:tab pos="298450" algn="l"/>
              </a:tabLst>
            </a:pPr>
            <a:r>
              <a:rPr sz="2800" b="1" dirty="0" smtClean="0">
                <a:cs typeface="Calibri"/>
              </a:rPr>
              <a:t>UK </a:t>
            </a:r>
            <a:r>
              <a:rPr sz="2800" b="1" dirty="0">
                <a:cs typeface="Calibri"/>
              </a:rPr>
              <a:t>e alcuni altri </a:t>
            </a:r>
            <a:r>
              <a:rPr sz="2800" b="1" spc="-5" dirty="0" err="1">
                <a:cs typeface="Calibri"/>
              </a:rPr>
              <a:t>stati</a:t>
            </a:r>
            <a:r>
              <a:rPr sz="2800" b="1" spc="-5" dirty="0">
                <a:cs typeface="Calibri"/>
              </a:rPr>
              <a:t> </a:t>
            </a:r>
            <a:r>
              <a:rPr sz="2800" b="1" dirty="0" err="1" smtClean="0">
                <a:cs typeface="Calibri"/>
              </a:rPr>
              <a:t>Europei</a:t>
            </a:r>
            <a:r>
              <a:rPr lang="it-IT" sz="2800" b="1" dirty="0" smtClean="0">
                <a:cs typeface="Calibri"/>
              </a:rPr>
              <a:t>: </a:t>
            </a:r>
            <a:r>
              <a:rPr sz="2800" spc="-5" dirty="0" smtClean="0">
                <a:cs typeface="Calibri"/>
              </a:rPr>
              <a:t>10 </a:t>
            </a:r>
            <a:r>
              <a:rPr sz="2800" dirty="0">
                <a:cs typeface="Calibri"/>
              </a:rPr>
              <a:t>STR, 8  dei quali in </a:t>
            </a:r>
            <a:r>
              <a:rPr sz="2800" spc="-5" dirty="0">
                <a:cs typeface="Calibri"/>
              </a:rPr>
              <a:t>comune con </a:t>
            </a:r>
            <a:r>
              <a:rPr sz="2800" dirty="0">
                <a:cs typeface="Calibri"/>
              </a:rPr>
              <a:t>il </a:t>
            </a:r>
            <a:r>
              <a:rPr sz="2800" spc="-5" dirty="0">
                <a:cs typeface="Calibri"/>
              </a:rPr>
              <a:t>CODIS</a:t>
            </a:r>
            <a:endParaRPr sz="2800" dirty="0">
              <a:cs typeface="Calibri"/>
            </a:endParaRPr>
          </a:p>
        </p:txBody>
      </p:sp>
      <p:sp>
        <p:nvSpPr>
          <p:cNvPr id="4" name="object 4"/>
          <p:cNvSpPr txBox="1">
            <a:spLocks noGrp="1"/>
          </p:cNvSpPr>
          <p:nvPr>
            <p:ph type="title"/>
          </p:nvPr>
        </p:nvSpPr>
        <p:spPr>
          <a:xfrm>
            <a:off x="76200" y="366355"/>
            <a:ext cx="8763000" cy="907940"/>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45719" rIns="0" bIns="0" rtlCol="0">
            <a:spAutoFit/>
          </a:bodyPr>
          <a:lstStyle/>
          <a:p>
            <a:pPr marL="91440" algn="just">
              <a:lnSpc>
                <a:spcPct val="100000"/>
              </a:lnSpc>
              <a:spcBef>
                <a:spcPts val="359"/>
              </a:spcBef>
            </a:pPr>
            <a:r>
              <a:rPr sz="2800" b="1" spc="-5" dirty="0" err="1" smtClean="0">
                <a:cs typeface="Calibri"/>
              </a:rPr>
              <a:t>Microsatelliti</a:t>
            </a:r>
            <a:r>
              <a:rPr lang="it-IT" sz="2800" b="1" spc="-5" dirty="0" smtClean="0">
                <a:cs typeface="Calibri"/>
              </a:rPr>
              <a:t> (</a:t>
            </a:r>
            <a:r>
              <a:rPr lang="it-IT" sz="2800" b="1" spc="-5" dirty="0" err="1" smtClean="0">
                <a:cs typeface="Calibri"/>
              </a:rPr>
              <a:t>STRs</a:t>
            </a:r>
            <a:r>
              <a:rPr lang="it-IT" sz="2800" b="1" spc="-5" dirty="0" smtClean="0">
                <a:cs typeface="Calibri"/>
              </a:rPr>
              <a:t>–Short tandem </a:t>
            </a:r>
            <a:r>
              <a:rPr lang="it-IT" sz="2800" b="1" spc="-5" dirty="0" err="1" smtClean="0">
                <a:cs typeface="Calibri"/>
              </a:rPr>
              <a:t>repeat</a:t>
            </a:r>
            <a:r>
              <a:rPr lang="it-IT" sz="2800" b="1" spc="-5" dirty="0" smtClean="0">
                <a:cs typeface="Calibri"/>
              </a:rPr>
              <a:t> </a:t>
            </a:r>
            <a:r>
              <a:rPr lang="it-IT" sz="2800" b="1" spc="-5" dirty="0">
                <a:cs typeface="Calibri"/>
              </a:rPr>
              <a:t>o SSR Simple </a:t>
            </a:r>
            <a:r>
              <a:rPr lang="it-IT" sz="2800" b="1" spc="-5" dirty="0" err="1" smtClean="0">
                <a:cs typeface="Calibri"/>
              </a:rPr>
              <a:t>sequence</a:t>
            </a:r>
            <a:r>
              <a:rPr lang="it-IT" sz="2800" b="1" spc="-5" dirty="0" smtClean="0">
                <a:cs typeface="Calibri"/>
              </a:rPr>
              <a:t> </a:t>
            </a:r>
            <a:r>
              <a:rPr lang="it-IT" sz="2800" b="1" spc="-5" dirty="0" err="1" smtClean="0">
                <a:cs typeface="Calibri"/>
              </a:rPr>
              <a:t>repeat</a:t>
            </a:r>
            <a:r>
              <a:rPr lang="it-IT" sz="2800" b="1" spc="-5" dirty="0" smtClean="0">
                <a:cs typeface="Calibri"/>
              </a:rPr>
              <a:t>)</a:t>
            </a:r>
            <a:endParaRPr sz="2800" dirty="0">
              <a:cs typeface="Calibri"/>
            </a:endParaRPr>
          </a:p>
        </p:txBody>
      </p:sp>
    </p:spTree>
    <p:extLst>
      <p:ext uri="{BB962C8B-B14F-4D97-AF65-F5344CB8AC3E}">
        <p14:creationId xmlns:p14="http://schemas.microsoft.com/office/powerpoint/2010/main" val="94199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30237" y="371666"/>
            <a:ext cx="7829550" cy="549274"/>
          </a:xfrm>
        </p:spPr>
        <p:style>
          <a:lnRef idx="1">
            <a:schemeClr val="accent1"/>
          </a:lnRef>
          <a:fillRef idx="2">
            <a:schemeClr val="accent1"/>
          </a:fillRef>
          <a:effectRef idx="1">
            <a:schemeClr val="accent1"/>
          </a:effectRef>
          <a:fontRef idx="minor">
            <a:schemeClr val="dk1"/>
          </a:fontRef>
        </p:style>
        <p:txBody>
          <a:bodyPr/>
          <a:lstStyle/>
          <a:p>
            <a:pPr algn="ctr"/>
            <a:r>
              <a:rPr lang="en-US" altLang="it-IT" sz="3200" b="1" dirty="0">
                <a:latin typeface="+mn-lt"/>
              </a:rPr>
              <a:t>Categories</a:t>
            </a:r>
            <a:r>
              <a:rPr lang="en-US" altLang="it-IT" b="1" dirty="0">
                <a:latin typeface="+mn-lt"/>
              </a:rPr>
              <a:t> for STR </a:t>
            </a:r>
            <a:r>
              <a:rPr lang="en-US" altLang="it-IT" b="1" dirty="0" smtClean="0">
                <a:latin typeface="+mn-lt"/>
              </a:rPr>
              <a:t>Markers </a:t>
            </a:r>
            <a:endParaRPr lang="en-US" altLang="it-IT" b="1" dirty="0">
              <a:latin typeface="+mn-lt"/>
            </a:endParaRPr>
          </a:p>
        </p:txBody>
      </p:sp>
      <p:graphicFrame>
        <p:nvGraphicFramePr>
          <p:cNvPr id="8195" name="Group 3"/>
          <p:cNvGraphicFramePr>
            <a:graphicFrameLocks noGrp="1"/>
          </p:cNvGraphicFramePr>
          <p:nvPr>
            <p:extLst/>
          </p:nvPr>
        </p:nvGraphicFramePr>
        <p:xfrm>
          <a:off x="247650" y="1404143"/>
          <a:ext cx="8366125" cy="4852416"/>
        </p:xfrm>
        <a:graphic>
          <a:graphicData uri="http://schemas.openxmlformats.org/drawingml/2006/table">
            <a:tbl>
              <a:tblPr/>
              <a:tblGrid>
                <a:gridCol w="2787650"/>
                <a:gridCol w="2790825"/>
                <a:gridCol w="2787650"/>
              </a:tblGrid>
              <a:tr h="746760">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it-IT" sz="2400" b="0" i="0" u="none" strike="noStrike" cap="none" normalizeH="0" baseline="0" dirty="0" smtClean="0">
                          <a:ln>
                            <a:noFill/>
                          </a:ln>
                          <a:solidFill>
                            <a:schemeClr val="tx1"/>
                          </a:solidFill>
                          <a:effectLst/>
                          <a:latin typeface="Arial" panose="020B0604020202020204" pitchFamily="34"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it-IT" sz="2400" b="0" i="0" u="none" strike="noStrike" cap="none" normalizeH="0" baseline="0" dirty="0" smtClean="0">
                          <a:ln>
                            <a:noFill/>
                          </a:ln>
                          <a:solidFill>
                            <a:schemeClr val="tx1"/>
                          </a:solidFill>
                          <a:effectLst/>
                          <a:latin typeface="Arial" panose="020B0604020202020204" pitchFamily="34" charset="0"/>
                        </a:rPr>
                        <a:t>Example Repeat Structure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it-IT" sz="2400" b="0" i="0" u="none" strike="noStrike" cap="none" normalizeH="0" baseline="0" dirty="0" smtClean="0">
                          <a:ln>
                            <a:noFill/>
                          </a:ln>
                          <a:solidFill>
                            <a:schemeClr val="tx1"/>
                          </a:solidFill>
                          <a:effectLst/>
                          <a:latin typeface="Arial" panose="020B0604020202020204" pitchFamily="34" charset="0"/>
                        </a:rPr>
                        <a:t>13 CODIS Loci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r>
              <a:tr h="812800">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dirty="0" smtClean="0">
                          <a:ln>
                            <a:noFill/>
                          </a:ln>
                          <a:solidFill>
                            <a:schemeClr val="tx1"/>
                          </a:solidFill>
                          <a:effectLst/>
                          <a:latin typeface="Arial" panose="020B0604020202020204" pitchFamily="34" charset="0"/>
                        </a:rPr>
                        <a:t>Simple repeats: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it-IT" sz="1600" b="0" i="0" u="none" strike="noStrike" cap="none" normalizeH="0" baseline="0" dirty="0" err="1" smtClean="0">
                          <a:ln>
                            <a:noFill/>
                          </a:ln>
                          <a:solidFill>
                            <a:schemeClr val="tx1"/>
                          </a:solidFill>
                          <a:effectLst/>
                          <a:latin typeface="Arial" panose="020B0604020202020204" pitchFamily="34" charset="0"/>
                        </a:rPr>
                        <a:t>Contiene</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unità</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identiche</a:t>
                      </a:r>
                      <a:r>
                        <a:rPr kumimoji="0" lang="en-US" altLang="it-IT" sz="1600" b="0" i="0" u="none" strike="noStrike" cap="none" normalizeH="0" baseline="0" dirty="0" smtClean="0">
                          <a:ln>
                            <a:noFill/>
                          </a:ln>
                          <a:solidFill>
                            <a:schemeClr val="tx1"/>
                          </a:solidFill>
                          <a:effectLst/>
                          <a:latin typeface="Arial" panose="020B0604020202020204" pitchFamily="34" charset="0"/>
                        </a:rPr>
                        <a:t> di </a:t>
                      </a:r>
                      <a:r>
                        <a:rPr kumimoji="0" lang="en-US" altLang="it-IT" sz="1600" b="0" i="0" u="none" strike="noStrike" cap="none" normalizeH="0" baseline="0" dirty="0" err="1" smtClean="0">
                          <a:ln>
                            <a:noFill/>
                          </a:ln>
                          <a:solidFill>
                            <a:schemeClr val="tx1"/>
                          </a:solidFill>
                          <a:effectLst/>
                          <a:latin typeface="Arial" panose="020B0604020202020204" pitchFamily="34" charset="0"/>
                        </a:rPr>
                        <a:t>identiche</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lunghezza</a:t>
                      </a:r>
                      <a:r>
                        <a:rPr kumimoji="0" lang="en-US" altLang="it-IT" sz="1600" b="0" i="0" u="none" strike="noStrike" cap="none" normalizeH="0" baseline="0" dirty="0" smtClean="0">
                          <a:ln>
                            <a:noFill/>
                          </a:ln>
                          <a:solidFill>
                            <a:schemeClr val="tx1"/>
                          </a:solidFill>
                          <a:effectLst/>
                          <a:latin typeface="Arial" panose="020B0604020202020204" pitchFamily="34" charset="0"/>
                        </a:rPr>
                        <a:t> e </a:t>
                      </a:r>
                      <a:r>
                        <a:rPr kumimoji="0" lang="en-US" altLang="it-IT" sz="1600" b="0" i="0" u="none" strike="noStrike" cap="none" normalizeH="0" baseline="0" dirty="0" err="1" smtClean="0">
                          <a:ln>
                            <a:noFill/>
                          </a:ln>
                          <a:solidFill>
                            <a:schemeClr val="tx1"/>
                          </a:solidFill>
                          <a:effectLst/>
                          <a:latin typeface="Arial" panose="020B0604020202020204" pitchFamily="34" charset="0"/>
                        </a:rPr>
                        <a:t>sequenza</a:t>
                      </a:r>
                      <a:endParaRPr kumimoji="0" lang="en-US" altLang="it-IT" sz="16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FF"/>
                          </a:solidFill>
                          <a:effectLst/>
                          <a:latin typeface="Arial" panose="020B0604020202020204" pitchFamily="34" charset="0"/>
                        </a:rPr>
                        <a:t>(GATA)(GATA)(GATA)</a:t>
                      </a:r>
                      <a:endParaRPr kumimoji="0" lang="en-US" altLang="it-IT" sz="16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dirty="0" smtClean="0">
                          <a:ln>
                            <a:noFill/>
                          </a:ln>
                          <a:solidFill>
                            <a:schemeClr val="tx1"/>
                          </a:solidFill>
                          <a:effectLst/>
                          <a:latin typeface="Arial" panose="020B0604020202020204" pitchFamily="34" charset="0"/>
                        </a:rPr>
                        <a:t>TPOX, CSF1PO, D5S818, D13S317, D16S539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dirty="0" smtClean="0">
                          <a:ln>
                            <a:noFill/>
                          </a:ln>
                          <a:solidFill>
                            <a:schemeClr val="tx1"/>
                          </a:solidFill>
                          <a:effectLst/>
                          <a:latin typeface="Arial" panose="020B0604020202020204" pitchFamily="34" charset="0"/>
                        </a:rPr>
                        <a:t>Simple repeats with non-consensus alleles</a:t>
                      </a:r>
                      <a:r>
                        <a:rPr kumimoji="0" lang="en-US" altLang="it-IT" sz="1600" b="0" i="0" u="none" strike="noStrike" cap="none" normalizeH="0" baseline="0" dirty="0" smtClean="0">
                          <a:ln>
                            <a:noFill/>
                          </a:ln>
                          <a:solidFill>
                            <a:schemeClr val="tx1"/>
                          </a:solidFill>
                          <a:effectLst/>
                          <a:latin typeface="Arial" panose="020B0604020202020204" pitchFamily="34"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it-IT" sz="1600" b="0" i="0" u="none" strike="noStrike" cap="none" normalizeH="0" baseline="0" dirty="0" smtClean="0">
                          <a:ln>
                            <a:noFill/>
                          </a:ln>
                          <a:solidFill>
                            <a:schemeClr val="tx1"/>
                          </a:solidFill>
                          <a:effectLst/>
                          <a:latin typeface="Arial" panose="020B0604020202020204" pitchFamily="34" charset="0"/>
                        </a:rPr>
                        <a:t>(e.g., TH01 9.3)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FF"/>
                          </a:solidFill>
                          <a:effectLst/>
                          <a:latin typeface="Arial" panose="020B0604020202020204" pitchFamily="34" charset="0"/>
                        </a:rPr>
                        <a:t>(GATA)(</a:t>
                      </a:r>
                      <a:r>
                        <a:rPr kumimoji="0" lang="en-US" altLang="it-IT" sz="1600" b="1" i="0" u="none" strike="noStrike" cap="none" normalizeH="0" baseline="0" dirty="0" smtClean="0">
                          <a:ln>
                            <a:noFill/>
                          </a:ln>
                          <a:solidFill>
                            <a:srgbClr val="FF3300"/>
                          </a:solidFill>
                          <a:effectLst/>
                          <a:latin typeface="Arial" panose="020B0604020202020204" pitchFamily="34" charset="0"/>
                        </a:rPr>
                        <a:t>GAT-</a:t>
                      </a:r>
                      <a:r>
                        <a:rPr kumimoji="0" lang="en-US" altLang="it-IT" sz="1600" b="1" i="0" u="none" strike="noStrike" cap="none" normalizeH="0" baseline="0" dirty="0" smtClean="0">
                          <a:ln>
                            <a:noFill/>
                          </a:ln>
                          <a:solidFill>
                            <a:srgbClr val="0000FF"/>
                          </a:solidFill>
                          <a:effectLst/>
                          <a:latin typeface="Arial" panose="020B0604020202020204" pitchFamily="34" charset="0"/>
                        </a:rPr>
                        <a:t>)(GATA)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6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dirty="0" smtClean="0">
                          <a:ln>
                            <a:noFill/>
                          </a:ln>
                          <a:solidFill>
                            <a:schemeClr val="tx1"/>
                          </a:solidFill>
                          <a:effectLst/>
                          <a:latin typeface="Arial" panose="020B0604020202020204" pitchFamily="34" charset="0"/>
                        </a:rPr>
                        <a:t>TH01, D18S51, D7S820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dirty="0" smtClean="0">
                          <a:ln>
                            <a:noFill/>
                          </a:ln>
                          <a:solidFill>
                            <a:schemeClr val="tx1"/>
                          </a:solidFill>
                          <a:effectLst/>
                          <a:latin typeface="Arial" panose="020B0604020202020204" pitchFamily="34" charset="0"/>
                        </a:rPr>
                        <a:t>Repeats </a:t>
                      </a:r>
                      <a:r>
                        <a:rPr kumimoji="0" lang="en-US" altLang="it-IT" sz="1800" b="1" i="0" u="none" strike="noStrike" cap="none" normalizeH="0" baseline="0" dirty="0" err="1" smtClean="0">
                          <a:ln>
                            <a:noFill/>
                          </a:ln>
                          <a:solidFill>
                            <a:schemeClr val="tx1"/>
                          </a:solidFill>
                          <a:effectLst/>
                          <a:latin typeface="Arial" panose="020B0604020202020204" pitchFamily="34" charset="0"/>
                        </a:rPr>
                        <a:t>composito</a:t>
                      </a:r>
                      <a:r>
                        <a:rPr kumimoji="0" lang="en-US" altLang="it-IT" sz="1800" b="1"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comprende</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unità</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semplici</a:t>
                      </a:r>
                      <a:r>
                        <a:rPr kumimoji="0" lang="en-US" altLang="it-IT" sz="1600" b="0" i="0" u="none" strike="noStrike" cap="none" normalizeH="0" baseline="0" dirty="0" smtClean="0">
                          <a:ln>
                            <a:noFill/>
                          </a:ln>
                          <a:solidFill>
                            <a:schemeClr val="tx1"/>
                          </a:solidFill>
                          <a:effectLst/>
                          <a:latin typeface="Arial" panose="020B0604020202020204" pitchFamily="34" charset="0"/>
                        </a:rPr>
                        <a:t> di repeats, </a:t>
                      </a:r>
                      <a:r>
                        <a:rPr kumimoji="0" lang="en-US" altLang="it-IT" sz="1600" b="0" i="0" u="none" strike="noStrike" cap="none" normalizeH="0" baseline="0" dirty="0" err="1" smtClean="0">
                          <a:ln>
                            <a:noFill/>
                          </a:ln>
                          <a:solidFill>
                            <a:schemeClr val="tx1"/>
                          </a:solidFill>
                          <a:effectLst/>
                          <a:latin typeface="Arial" panose="020B0604020202020204" pitchFamily="34" charset="0"/>
                        </a:rPr>
                        <a:t>adiacenti</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pari</a:t>
                      </a:r>
                      <a:r>
                        <a:rPr kumimoji="0" lang="en-US" altLang="it-IT" sz="1600" b="0" i="0" u="none" strike="noStrike" cap="none" normalizeH="0" baseline="0" dirty="0" smtClean="0">
                          <a:ln>
                            <a:noFill/>
                          </a:ln>
                          <a:solidFill>
                            <a:schemeClr val="tx1"/>
                          </a:solidFill>
                          <a:effectLst/>
                          <a:latin typeface="Arial" panose="020B0604020202020204" pitchFamily="34" charset="0"/>
                        </a:rPr>
                        <a:t> a 2 o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600" b="1" i="0" u="none" strike="noStrike" cap="none" normalizeH="0" baseline="0" dirty="0" smtClean="0">
                          <a:ln>
                            <a:noFill/>
                          </a:ln>
                          <a:solidFill>
                            <a:srgbClr val="0000FF"/>
                          </a:solidFill>
                          <a:effectLst/>
                          <a:latin typeface="Arial" panose="020B0604020202020204" pitchFamily="34" charset="0"/>
                        </a:rPr>
                        <a:t>(GATA)(GATA)(</a:t>
                      </a:r>
                      <a:r>
                        <a:rPr kumimoji="0" lang="en-US" altLang="it-IT" sz="1600" b="1" i="0" u="none" strike="noStrike" cap="none" normalizeH="0" baseline="0" dirty="0" smtClean="0">
                          <a:ln>
                            <a:noFill/>
                          </a:ln>
                          <a:solidFill>
                            <a:srgbClr val="FF3300"/>
                          </a:solidFill>
                          <a:effectLst/>
                          <a:latin typeface="Arial" panose="020B0604020202020204" pitchFamily="34" charset="0"/>
                        </a:rPr>
                        <a:t>GACA</a:t>
                      </a:r>
                      <a:r>
                        <a:rPr kumimoji="0" lang="en-US" altLang="it-IT" sz="1600" b="1" i="0" u="none" strike="noStrike" cap="none" normalizeH="0" baseline="0" dirty="0" smtClean="0">
                          <a:ln>
                            <a:noFill/>
                          </a:ln>
                          <a:solidFill>
                            <a:srgbClr val="0000FF"/>
                          </a:solidFill>
                          <a:effectLst/>
                          <a:latin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dirty="0" smtClean="0">
                          <a:ln>
                            <a:noFill/>
                          </a:ln>
                          <a:solidFill>
                            <a:schemeClr val="tx1"/>
                          </a:solidFill>
                          <a:effectLst/>
                          <a:latin typeface="Arial" panose="020B0604020202020204" pitchFamily="34" charset="0"/>
                        </a:rPr>
                        <a:t>VWA, FGA, D3S1358, D8S1179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dirty="0" smtClean="0">
                          <a:ln>
                            <a:noFill/>
                          </a:ln>
                          <a:solidFill>
                            <a:schemeClr val="tx1"/>
                          </a:solidFill>
                          <a:effectLst/>
                          <a:latin typeface="Arial" panose="020B0604020202020204" pitchFamily="34" charset="0"/>
                        </a:rPr>
                        <a:t>Repeats </a:t>
                      </a:r>
                      <a:r>
                        <a:rPr kumimoji="0" lang="en-US" altLang="it-IT" sz="1800" b="1" i="0" u="none" strike="noStrike" cap="none" normalizeH="0" baseline="0" dirty="0" err="1" smtClean="0">
                          <a:ln>
                            <a:noFill/>
                          </a:ln>
                          <a:solidFill>
                            <a:schemeClr val="tx1"/>
                          </a:solidFill>
                          <a:effectLst/>
                          <a:latin typeface="Arial" panose="020B0604020202020204" pitchFamily="34" charset="0"/>
                        </a:rPr>
                        <a:t>complesso</a:t>
                      </a:r>
                      <a:r>
                        <a:rPr kumimoji="0" lang="en-US" altLang="it-IT" sz="1800" b="1" i="0" u="none" strike="noStrike" cap="none" normalizeH="0" baseline="0" dirty="0" smtClean="0">
                          <a:ln>
                            <a:noFill/>
                          </a:ln>
                          <a:solidFill>
                            <a:schemeClr val="tx1"/>
                          </a:solidFill>
                          <a:effectLst/>
                          <a:latin typeface="Arial" panose="020B0604020202020204" pitchFamily="34" charset="0"/>
                        </a:rPr>
                        <a:t>:</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contiene</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diversi</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blocchi</a:t>
                      </a:r>
                      <a:r>
                        <a:rPr kumimoji="0" lang="en-US" altLang="it-IT" sz="1600" b="0" i="0" u="none" strike="noStrike" cap="none" normalizeH="0" baseline="0" dirty="0" smtClean="0">
                          <a:ln>
                            <a:noFill/>
                          </a:ln>
                          <a:solidFill>
                            <a:schemeClr val="tx1"/>
                          </a:solidFill>
                          <a:effectLst/>
                          <a:latin typeface="Arial" panose="020B0604020202020204" pitchFamily="34" charset="0"/>
                        </a:rPr>
                        <a:t> di </a:t>
                      </a:r>
                      <a:r>
                        <a:rPr kumimoji="0" lang="en-US" altLang="it-IT" sz="1600" b="0" i="0" u="none" strike="noStrike" cap="none" normalizeH="0" baseline="0" dirty="0" err="1" smtClean="0">
                          <a:ln>
                            <a:noFill/>
                          </a:ln>
                          <a:solidFill>
                            <a:schemeClr val="tx1"/>
                          </a:solidFill>
                          <a:effectLst/>
                          <a:latin typeface="Arial" panose="020B0604020202020204" pitchFamily="34" charset="0"/>
                        </a:rPr>
                        <a:t>unità</a:t>
                      </a:r>
                      <a:r>
                        <a:rPr kumimoji="0" lang="en-US" altLang="it-IT" sz="1600" b="0" i="0" u="none" strike="noStrike" cap="none" normalizeH="0" baseline="0" dirty="0" smtClean="0">
                          <a:ln>
                            <a:noFill/>
                          </a:ln>
                          <a:solidFill>
                            <a:schemeClr val="tx1"/>
                          </a:solidFill>
                          <a:effectLst/>
                          <a:latin typeface="Arial" panose="020B0604020202020204" pitchFamily="34" charset="0"/>
                        </a:rPr>
                        <a:t> </a:t>
                      </a:r>
                      <a:r>
                        <a:rPr kumimoji="0" lang="en-US" altLang="it-IT" sz="1600" b="0" i="0" u="none" strike="noStrike" cap="none" normalizeH="0" baseline="0" dirty="0" err="1" smtClean="0">
                          <a:ln>
                            <a:noFill/>
                          </a:ln>
                          <a:solidFill>
                            <a:schemeClr val="tx1"/>
                          </a:solidFill>
                          <a:effectLst/>
                          <a:latin typeface="Arial" panose="020B0604020202020204" pitchFamily="34" charset="0"/>
                        </a:rPr>
                        <a:t>variabile</a:t>
                      </a:r>
                      <a:endParaRPr kumimoji="0" lang="en-US" altLang="it-IT" sz="16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FF"/>
                          </a:solidFill>
                          <a:effectLst/>
                          <a:latin typeface="Arial" panose="020B0604020202020204" pitchFamily="34" charset="0"/>
                        </a:rPr>
                        <a:t>(GATA)(</a:t>
                      </a:r>
                      <a:r>
                        <a:rPr kumimoji="0" lang="en-US" altLang="it-IT" sz="1600" b="1" i="0" u="none" strike="noStrike" cap="none" normalizeH="0" baseline="0" dirty="0" smtClean="0">
                          <a:ln>
                            <a:noFill/>
                          </a:ln>
                          <a:solidFill>
                            <a:srgbClr val="FF3300"/>
                          </a:solidFill>
                          <a:effectLst/>
                          <a:latin typeface="Arial" panose="020B0604020202020204" pitchFamily="34" charset="0"/>
                        </a:rPr>
                        <a:t>GACA</a:t>
                      </a:r>
                      <a:r>
                        <a:rPr kumimoji="0" lang="en-US" altLang="it-IT" sz="1600" b="1" i="0" u="none" strike="noStrike" cap="none" normalizeH="0" baseline="0" dirty="0" smtClean="0">
                          <a:ln>
                            <a:noFill/>
                          </a:ln>
                          <a:solidFill>
                            <a:srgbClr val="0000FF"/>
                          </a:solidFill>
                          <a:effectLst/>
                          <a:latin typeface="Arial" panose="020B0604020202020204" pitchFamily="34" charset="0"/>
                        </a:rPr>
                        <a:t>)(</a:t>
                      </a:r>
                      <a:r>
                        <a:rPr kumimoji="0" lang="en-US" altLang="it-IT" sz="1600" b="1" i="0" u="none" strike="noStrike" cap="none" normalizeH="0" baseline="0" dirty="0" smtClean="0">
                          <a:ln>
                            <a:noFill/>
                          </a:ln>
                          <a:solidFill>
                            <a:srgbClr val="008000"/>
                          </a:solidFill>
                          <a:effectLst/>
                          <a:latin typeface="Arial" panose="020B0604020202020204" pitchFamily="34" charset="0"/>
                        </a:rPr>
                        <a:t>CA</a:t>
                      </a:r>
                      <a:r>
                        <a:rPr kumimoji="0" lang="en-US" altLang="it-IT" sz="1600" b="1" i="0" u="none" strike="noStrike" cap="none" normalizeH="0" baseline="0" dirty="0" smtClean="0">
                          <a:ln>
                            <a:noFill/>
                          </a:ln>
                          <a:solidFill>
                            <a:srgbClr val="0000FF"/>
                          </a:solidFill>
                          <a:effectLst/>
                          <a:latin typeface="Arial" panose="020B0604020202020204" pitchFamily="34" charset="0"/>
                        </a:rPr>
                        <a:t>)(</a:t>
                      </a:r>
                      <a:r>
                        <a:rPr kumimoji="0" lang="en-US" altLang="it-IT" sz="1600" b="1" i="0" u="none" strike="noStrike" cap="none" normalizeH="0" baseline="0" dirty="0" smtClean="0">
                          <a:ln>
                            <a:noFill/>
                          </a:ln>
                          <a:solidFill>
                            <a:srgbClr val="996633"/>
                          </a:solidFill>
                          <a:effectLst/>
                          <a:latin typeface="Arial" panose="020B0604020202020204" pitchFamily="34" charset="0"/>
                        </a:rPr>
                        <a:t>CATA</a:t>
                      </a:r>
                      <a:r>
                        <a:rPr kumimoji="0" lang="en-US" altLang="it-IT" sz="1600" b="1" i="0" u="none" strike="noStrike" cap="none" normalizeH="0" baseline="0" dirty="0" smtClean="0">
                          <a:ln>
                            <a:noFill/>
                          </a:ln>
                          <a:solidFill>
                            <a:srgbClr val="0000FF"/>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6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dirty="0" smtClean="0">
                          <a:ln>
                            <a:noFill/>
                          </a:ln>
                          <a:solidFill>
                            <a:schemeClr val="tx1"/>
                          </a:solidFill>
                          <a:effectLst/>
                          <a:latin typeface="Arial" panose="020B0604020202020204" pitchFamily="34" charset="0"/>
                        </a:rPr>
                        <a:t>D21S11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21" name="Text Box 29"/>
          <p:cNvSpPr txBox="1">
            <a:spLocks noChangeArrowheads="1"/>
          </p:cNvSpPr>
          <p:nvPr/>
        </p:nvSpPr>
        <p:spPr bwMode="auto">
          <a:xfrm>
            <a:off x="247650" y="6321425"/>
            <a:ext cx="859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600" dirty="0"/>
              <a:t>These categories were first described by </a:t>
            </a:r>
            <a:r>
              <a:rPr lang="en-US" altLang="it-IT" sz="1600" b="1" dirty="0"/>
              <a:t>Urquhart </a:t>
            </a:r>
            <a:r>
              <a:rPr lang="en-US" altLang="it-IT" sz="1600" b="1" i="1" dirty="0"/>
              <a:t>et al.</a:t>
            </a:r>
            <a:r>
              <a:rPr lang="en-US" altLang="it-IT" sz="1600" b="1" dirty="0"/>
              <a:t> (1994) </a:t>
            </a:r>
            <a:r>
              <a:rPr lang="en-US" altLang="it-IT" sz="1600" b="1" i="1" dirty="0"/>
              <a:t>Int. J. Legal Med.</a:t>
            </a:r>
            <a:r>
              <a:rPr lang="en-US" altLang="it-IT" sz="1600" b="1" dirty="0"/>
              <a:t> 107:13-20</a:t>
            </a:r>
          </a:p>
        </p:txBody>
      </p:sp>
    </p:spTree>
    <p:extLst>
      <p:ext uri="{BB962C8B-B14F-4D97-AF65-F5344CB8AC3E}">
        <p14:creationId xmlns:p14="http://schemas.microsoft.com/office/powerpoint/2010/main" val="64098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3">
            <a:lum bright="-32000" contrast="48000"/>
            <a:extLst>
              <a:ext uri="{28A0092B-C50C-407E-A947-70E740481C1C}">
                <a14:useLocalDpi xmlns:a14="http://schemas.microsoft.com/office/drawing/2010/main" val="0"/>
              </a:ext>
            </a:extLst>
          </a:blip>
          <a:srcRect l="4283" t="4506" r="36510" b="3268"/>
          <a:stretch>
            <a:fillRect/>
          </a:stretch>
        </p:blipFill>
        <p:spPr bwMode="auto">
          <a:xfrm>
            <a:off x="228600" y="1108075"/>
            <a:ext cx="4376738"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4605338" y="889882"/>
            <a:ext cx="4462462" cy="5847755"/>
          </a:xfrm>
          <a:prstGeom prst="rect">
            <a:avLst/>
          </a:prstGeom>
          <a:ln>
            <a:noFill/>
            <a:headEnd/>
            <a:tailEnd/>
          </a:ln>
        </p:spPr>
        <p:style>
          <a:lnRef idx="1">
            <a:schemeClr val="accent1"/>
          </a:lnRef>
          <a:fillRef idx="1003">
            <a:schemeClr val="lt2"/>
          </a:fillRef>
          <a:effectRef idx="1">
            <a:schemeClr val="accent1"/>
          </a:effectRef>
          <a:fontRef idx="minor">
            <a:schemeClr val="dk1"/>
          </a:fontRef>
        </p:style>
        <p:txBody>
          <a:bodyPr wrap="square">
            <a:spAutoFit/>
          </a:bodyPr>
          <a:lstStyle>
            <a:lvl1pPr>
              <a:defRPr sz="2400">
                <a:solidFill>
                  <a:schemeClr val="tx1"/>
                </a:solidFill>
                <a:latin typeface="Futura" pitchFamily="96" charset="0"/>
              </a:defRPr>
            </a:lvl1pPr>
            <a:lvl2pPr marL="742950" indent="-285750">
              <a:defRPr sz="2400">
                <a:solidFill>
                  <a:schemeClr val="tx1"/>
                </a:solidFill>
                <a:latin typeface="Futura" pitchFamily="96" charset="0"/>
              </a:defRPr>
            </a:lvl2pPr>
            <a:lvl3pPr marL="1143000" indent="-228600">
              <a:defRPr sz="2400">
                <a:solidFill>
                  <a:schemeClr val="tx1"/>
                </a:solidFill>
                <a:latin typeface="Futura" pitchFamily="96" charset="0"/>
              </a:defRPr>
            </a:lvl3pPr>
            <a:lvl4pPr marL="1600200" indent="-228600">
              <a:defRPr sz="2400">
                <a:solidFill>
                  <a:schemeClr val="tx1"/>
                </a:solidFill>
                <a:latin typeface="Futura" pitchFamily="96" charset="0"/>
              </a:defRPr>
            </a:lvl4pPr>
            <a:lvl5pPr marL="2057400" indent="-228600">
              <a:defRPr sz="2400">
                <a:solidFill>
                  <a:schemeClr val="tx1"/>
                </a:solidFill>
                <a:latin typeface="Futura" pitchFamily="96" charset="0"/>
              </a:defRPr>
            </a:lvl5pPr>
            <a:lvl6pPr marL="2514600" indent="-228600" eaLnBrk="0" fontAlgn="base" hangingPunct="0">
              <a:spcBef>
                <a:spcPct val="0"/>
              </a:spcBef>
              <a:spcAft>
                <a:spcPct val="0"/>
              </a:spcAft>
              <a:defRPr sz="2400">
                <a:solidFill>
                  <a:schemeClr val="tx1"/>
                </a:solidFill>
                <a:latin typeface="Futura" pitchFamily="96" charset="0"/>
              </a:defRPr>
            </a:lvl6pPr>
            <a:lvl7pPr marL="2971800" indent="-228600" eaLnBrk="0" fontAlgn="base" hangingPunct="0">
              <a:spcBef>
                <a:spcPct val="0"/>
              </a:spcBef>
              <a:spcAft>
                <a:spcPct val="0"/>
              </a:spcAft>
              <a:defRPr sz="2400">
                <a:solidFill>
                  <a:schemeClr val="tx1"/>
                </a:solidFill>
                <a:latin typeface="Futura" pitchFamily="96" charset="0"/>
              </a:defRPr>
            </a:lvl7pPr>
            <a:lvl8pPr marL="3429000" indent="-228600" eaLnBrk="0" fontAlgn="base" hangingPunct="0">
              <a:spcBef>
                <a:spcPct val="0"/>
              </a:spcBef>
              <a:spcAft>
                <a:spcPct val="0"/>
              </a:spcAft>
              <a:defRPr sz="2400">
                <a:solidFill>
                  <a:schemeClr val="tx1"/>
                </a:solidFill>
                <a:latin typeface="Futura" pitchFamily="96" charset="0"/>
              </a:defRPr>
            </a:lvl8pPr>
            <a:lvl9pPr marL="3886200" indent="-228600" eaLnBrk="0" fontAlgn="base" hangingPunct="0">
              <a:spcBef>
                <a:spcPct val="0"/>
              </a:spcBef>
              <a:spcAft>
                <a:spcPct val="0"/>
              </a:spcAft>
              <a:defRPr sz="2400">
                <a:solidFill>
                  <a:schemeClr val="tx1"/>
                </a:solidFill>
                <a:latin typeface="Futura" pitchFamily="96" charset="0"/>
              </a:defRPr>
            </a:lvl9pPr>
          </a:lstStyle>
          <a:p>
            <a:pPr algn="just"/>
            <a:r>
              <a:rPr lang="en-US" altLang="it-IT" sz="2200" u="sng" dirty="0" err="1" smtClean="0"/>
              <a:t>Denaturazione</a:t>
            </a:r>
            <a:r>
              <a:rPr lang="en-US" altLang="it-IT" sz="2200" dirty="0" smtClean="0"/>
              <a:t> 94°C: s</a:t>
            </a:r>
            <a:r>
              <a:rPr lang="en-US" altLang="it-IT" sz="2200" dirty="0" smtClean="0">
                <a:sym typeface="Wingdings" panose="05000000000000000000" pitchFamily="2" charset="2"/>
              </a:rPr>
              <a:t>sDNA (</a:t>
            </a:r>
            <a:r>
              <a:rPr lang="en-US" altLang="it-IT" sz="2200" b="1" dirty="0" err="1" smtClean="0">
                <a:solidFill>
                  <a:srgbClr val="FF0000"/>
                </a:solidFill>
                <a:sym typeface="Wingdings" panose="05000000000000000000" pitchFamily="2" charset="2"/>
              </a:rPr>
              <a:t>stDNA</a:t>
            </a:r>
            <a:r>
              <a:rPr lang="en-US" altLang="it-IT" sz="2200" dirty="0" smtClean="0">
                <a:sym typeface="Wingdings" panose="05000000000000000000" pitchFamily="2" charset="2"/>
              </a:rPr>
              <a:t>)</a:t>
            </a:r>
            <a:endParaRPr lang="en-US" altLang="it-IT" sz="2200" dirty="0"/>
          </a:p>
          <a:p>
            <a:pPr algn="just"/>
            <a:endParaRPr lang="en-US" altLang="it-IT" sz="2200" dirty="0"/>
          </a:p>
          <a:p>
            <a:pPr algn="just"/>
            <a:r>
              <a:rPr lang="en-US" altLang="it-IT" sz="2200" u="sng" dirty="0" smtClean="0"/>
              <a:t>Annealing</a:t>
            </a:r>
            <a:r>
              <a:rPr lang="en-US" altLang="it-IT" sz="2200" dirty="0" smtClean="0"/>
              <a:t> 45°C</a:t>
            </a:r>
            <a:r>
              <a:rPr lang="en-US" altLang="it-IT" sz="2200" dirty="0"/>
              <a:t>: </a:t>
            </a:r>
            <a:r>
              <a:rPr lang="en-US" altLang="it-IT" sz="2200" dirty="0" smtClean="0"/>
              <a:t>primer </a:t>
            </a:r>
            <a:r>
              <a:rPr lang="en-US" altLang="it-IT" sz="2200" dirty="0" err="1" smtClean="0"/>
              <a:t>marcato</a:t>
            </a:r>
            <a:r>
              <a:rPr lang="en-US" altLang="it-IT" sz="2200" dirty="0" smtClean="0"/>
              <a:t> </a:t>
            </a:r>
            <a:r>
              <a:rPr lang="it-IT" altLang="it-IT" sz="2200" dirty="0" smtClean="0"/>
              <a:t>con colorante fluorescente</a:t>
            </a:r>
            <a:r>
              <a:rPr lang="it-IT" sz="2000" dirty="0" smtClean="0"/>
              <a:t> </a:t>
            </a:r>
            <a:r>
              <a:rPr lang="it-IT" sz="2200" dirty="0" smtClean="0"/>
              <a:t>si appaia</a:t>
            </a:r>
            <a:endParaRPr lang="en-US" altLang="it-IT" sz="2200" dirty="0"/>
          </a:p>
          <a:p>
            <a:pPr algn="just"/>
            <a:r>
              <a:rPr lang="en-US" altLang="it-IT" sz="2200" u="sng" dirty="0" err="1" smtClean="0"/>
              <a:t>Estensione</a:t>
            </a:r>
            <a:r>
              <a:rPr lang="en-US" altLang="it-IT" sz="2200" dirty="0" smtClean="0"/>
              <a:t> 60-72°C: </a:t>
            </a:r>
            <a:r>
              <a:rPr lang="en-US" altLang="it-IT" sz="2200" dirty="0" err="1" smtClean="0"/>
              <a:t>Taq</a:t>
            </a:r>
            <a:r>
              <a:rPr lang="en-US" altLang="it-IT" sz="2200" dirty="0" smtClean="0"/>
              <a:t> DNA </a:t>
            </a:r>
            <a:r>
              <a:rPr lang="en-US" altLang="it-IT" sz="2200" dirty="0"/>
              <a:t>pol </a:t>
            </a:r>
            <a:r>
              <a:rPr lang="en-US" altLang="it-IT" sz="2200" dirty="0" err="1" smtClean="0"/>
              <a:t>amplifica</a:t>
            </a:r>
            <a:r>
              <a:rPr lang="en-US" altLang="it-IT" sz="2200" dirty="0" smtClean="0"/>
              <a:t> a </a:t>
            </a:r>
            <a:r>
              <a:rPr lang="en-US" altLang="it-IT" sz="2200" dirty="0" err="1" smtClean="0"/>
              <a:t>partire</a:t>
            </a:r>
            <a:r>
              <a:rPr lang="en-US" altLang="it-IT" sz="2200" dirty="0" smtClean="0"/>
              <a:t> dal primer, + dNTPs e </a:t>
            </a:r>
            <a:r>
              <a:rPr lang="en-US" altLang="it-IT" sz="2200" dirty="0" err="1" smtClean="0"/>
              <a:t>ddNTP</a:t>
            </a:r>
            <a:r>
              <a:rPr lang="en-US" altLang="it-IT" sz="2200" dirty="0" smtClean="0"/>
              <a:t> </a:t>
            </a:r>
            <a:r>
              <a:rPr lang="en-US" altLang="it-IT" sz="2200" dirty="0" err="1" smtClean="0"/>
              <a:t>marcati</a:t>
            </a:r>
            <a:endParaRPr lang="en-US" altLang="it-IT" sz="2200" dirty="0"/>
          </a:p>
          <a:p>
            <a:pPr algn="just"/>
            <a:endParaRPr lang="en-US" altLang="it-IT" sz="2200" dirty="0"/>
          </a:p>
          <a:p>
            <a:pPr algn="just"/>
            <a:r>
              <a:rPr lang="en-US" altLang="it-IT" sz="2200" u="sng" dirty="0" err="1" smtClean="0"/>
              <a:t>Cicli</a:t>
            </a:r>
            <a:r>
              <a:rPr lang="en-US" altLang="it-IT" sz="2200" dirty="0" smtClean="0"/>
              <a:t> : </a:t>
            </a:r>
            <a:r>
              <a:rPr lang="en-US" altLang="it-IT" sz="2200" dirty="0"/>
              <a:t>25-35 </a:t>
            </a:r>
          </a:p>
          <a:p>
            <a:pPr algn="just"/>
            <a:endParaRPr lang="en-US" altLang="it-IT" sz="2200" dirty="0"/>
          </a:p>
          <a:p>
            <a:pPr algn="just"/>
            <a:r>
              <a:rPr lang="en-US" altLang="it-IT" sz="2200" u="dbl" dirty="0" smtClean="0"/>
              <a:t>Lati </a:t>
            </a:r>
            <a:r>
              <a:rPr lang="en-US" altLang="it-IT" sz="2200" b="1" u="dbl" dirty="0" smtClean="0">
                <a:solidFill>
                  <a:srgbClr val="FF0000"/>
                </a:solidFill>
                <a:sym typeface="Wingdings" panose="05000000000000000000" pitchFamily="2" charset="2"/>
              </a:rPr>
              <a:t></a:t>
            </a:r>
            <a:r>
              <a:rPr lang="en-US" altLang="it-IT" sz="2200" u="dbl" dirty="0" smtClean="0">
                <a:sym typeface="Wingdings" panose="05000000000000000000" pitchFamily="2" charset="2"/>
              </a:rPr>
              <a:t>:</a:t>
            </a:r>
            <a:r>
              <a:rPr lang="en-US" altLang="it-IT" sz="2200" dirty="0" smtClean="0">
                <a:sym typeface="Wingdings" panose="05000000000000000000" pitchFamily="2" charset="2"/>
              </a:rPr>
              <a:t> </a:t>
            </a:r>
            <a:r>
              <a:rPr lang="en-US" altLang="it-IT" sz="2200" dirty="0" smtClean="0"/>
              <a:t> </a:t>
            </a:r>
            <a:r>
              <a:rPr lang="en-US" altLang="it-IT" sz="2200" b="1" dirty="0" smtClean="0"/>
              <a:t>NON </a:t>
            </a:r>
            <a:r>
              <a:rPr lang="en-US" altLang="it-IT" sz="2200" b="1" dirty="0" err="1" smtClean="0"/>
              <a:t>richiede</a:t>
            </a:r>
            <a:r>
              <a:rPr lang="en-US" altLang="it-IT" sz="2200" b="1" dirty="0" smtClean="0"/>
              <a:t> </a:t>
            </a:r>
            <a:r>
              <a:rPr lang="en-US" altLang="it-IT" sz="2200" b="1" dirty="0" err="1" smtClean="0"/>
              <a:t>troppo</a:t>
            </a:r>
            <a:r>
              <a:rPr lang="en-US" altLang="it-IT" sz="2200" b="1" dirty="0" smtClean="0"/>
              <a:t> DNA </a:t>
            </a:r>
            <a:r>
              <a:rPr lang="en-US" altLang="it-IT" sz="2200" b="1" dirty="0" err="1" smtClean="0"/>
              <a:t>templato</a:t>
            </a:r>
            <a:endParaRPr lang="en-US" altLang="it-IT" sz="2200" b="1" dirty="0"/>
          </a:p>
          <a:p>
            <a:pPr algn="just"/>
            <a:endParaRPr lang="en-US" altLang="it-IT" sz="2200" dirty="0"/>
          </a:p>
          <a:p>
            <a:pPr algn="just"/>
            <a:r>
              <a:rPr lang="en-US" altLang="it-IT" sz="2200" u="dbl" dirty="0" smtClean="0"/>
              <a:t>Lati </a:t>
            </a:r>
            <a:r>
              <a:rPr lang="en-US" altLang="it-IT" sz="2200" b="1" u="dbl" dirty="0" smtClean="0">
                <a:solidFill>
                  <a:srgbClr val="0070C0"/>
                </a:solidFill>
                <a:sym typeface="Wingdings" panose="05000000000000000000" pitchFamily="2" charset="2"/>
              </a:rPr>
              <a:t></a:t>
            </a:r>
            <a:r>
              <a:rPr lang="en-US" altLang="it-IT" sz="2200" dirty="0" smtClean="0"/>
              <a:t>: </a:t>
            </a:r>
            <a:r>
              <a:rPr lang="en-US" altLang="it-IT" sz="2200" b="1" dirty="0"/>
              <a:t>DNA </a:t>
            </a:r>
            <a:r>
              <a:rPr lang="en-US" altLang="it-IT" sz="2200" b="1" dirty="0" err="1" smtClean="0"/>
              <a:t>polimerasi</a:t>
            </a:r>
            <a:r>
              <a:rPr lang="en-US" altLang="it-IT" sz="2200" b="1" dirty="0" smtClean="0"/>
              <a:t> </a:t>
            </a:r>
            <a:r>
              <a:rPr lang="en-US" altLang="it-IT" sz="2200" b="1" dirty="0" err="1" smtClean="0"/>
              <a:t>può</a:t>
            </a:r>
            <a:r>
              <a:rPr lang="en-US" altLang="it-IT" sz="2200" b="1" dirty="0" smtClean="0"/>
              <a:t> </a:t>
            </a:r>
            <a:r>
              <a:rPr lang="en-US" altLang="it-IT" sz="2200" b="1" dirty="0" err="1" smtClean="0"/>
              <a:t>incorporare</a:t>
            </a:r>
            <a:r>
              <a:rPr lang="en-US" altLang="it-IT" sz="2200" b="1" dirty="0" smtClean="0"/>
              <a:t> </a:t>
            </a:r>
            <a:r>
              <a:rPr lang="en-US" altLang="it-IT" sz="2200" b="1" dirty="0" err="1" smtClean="0"/>
              <a:t>pochi</a:t>
            </a:r>
            <a:r>
              <a:rPr lang="en-US" altLang="it-IT" sz="2200" b="1" dirty="0" smtClean="0"/>
              <a:t> </a:t>
            </a:r>
            <a:r>
              <a:rPr lang="en-US" altLang="it-IT" sz="2200" b="1" dirty="0" err="1" smtClean="0"/>
              <a:t>ddNTPs</a:t>
            </a:r>
            <a:r>
              <a:rPr lang="en-US" altLang="it-IT" sz="2200" b="1" dirty="0" smtClean="0"/>
              <a:t> </a:t>
            </a:r>
            <a:endParaRPr lang="en-US" altLang="it-IT" sz="2200" b="1" dirty="0"/>
          </a:p>
        </p:txBody>
      </p:sp>
      <p:sp>
        <p:nvSpPr>
          <p:cNvPr id="6" name="Rettangolo 5"/>
          <p:cNvSpPr/>
          <p:nvPr/>
        </p:nvSpPr>
        <p:spPr>
          <a:xfrm>
            <a:off x="228600" y="121816"/>
            <a:ext cx="86868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altLang="it-IT" sz="2800" b="1" dirty="0" smtClean="0"/>
              <a:t>1) Il </a:t>
            </a:r>
            <a:r>
              <a:rPr lang="it-IT" altLang="it-IT" sz="2800" b="1" dirty="0"/>
              <a:t>sequenziamento a ciclo </a:t>
            </a:r>
            <a:r>
              <a:rPr lang="it-IT" altLang="it-IT" sz="2800" b="1" dirty="0" smtClean="0"/>
              <a:t>termico (PCR asimmetrica)</a:t>
            </a:r>
            <a:endParaRPr lang="it-IT" altLang="it-IT" sz="2800" b="1" dirty="0"/>
          </a:p>
        </p:txBody>
      </p:sp>
    </p:spTree>
    <p:extLst>
      <p:ext uri="{BB962C8B-B14F-4D97-AF65-F5344CB8AC3E}">
        <p14:creationId xmlns:p14="http://schemas.microsoft.com/office/powerpoint/2010/main" val="163348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1000"/>
                                        <p:tgtEl>
                                          <p:spTgt spid="40964">
                                            <p:txEl>
                                              <p:pRg st="0" end="0"/>
                                            </p:txEl>
                                          </p:spTgt>
                                        </p:tgtEl>
                                      </p:cBhvr>
                                    </p:animEffect>
                                    <p:anim calcmode="lin" valueType="num">
                                      <p:cBhvr>
                                        <p:cTn id="8" dur="10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64">
                                            <p:txEl>
                                              <p:pRg st="2" end="2"/>
                                            </p:txEl>
                                          </p:spTgt>
                                        </p:tgtEl>
                                        <p:attrNameLst>
                                          <p:attrName>style.visibility</p:attrName>
                                        </p:attrNameLst>
                                      </p:cBhvr>
                                      <p:to>
                                        <p:strVal val="visible"/>
                                      </p:to>
                                    </p:set>
                                    <p:animEffect transition="in" filter="fade">
                                      <p:cBhvr>
                                        <p:cTn id="14" dur="1000"/>
                                        <p:tgtEl>
                                          <p:spTgt spid="40964">
                                            <p:txEl>
                                              <p:pRg st="2" end="2"/>
                                            </p:txEl>
                                          </p:spTgt>
                                        </p:tgtEl>
                                      </p:cBhvr>
                                    </p:animEffect>
                                    <p:anim calcmode="lin" valueType="num">
                                      <p:cBhvr>
                                        <p:cTn id="15" dur="10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09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64">
                                            <p:txEl>
                                              <p:pRg st="3" end="3"/>
                                            </p:txEl>
                                          </p:spTgt>
                                        </p:tgtEl>
                                        <p:attrNameLst>
                                          <p:attrName>style.visibility</p:attrName>
                                        </p:attrNameLst>
                                      </p:cBhvr>
                                      <p:to>
                                        <p:strVal val="visible"/>
                                      </p:to>
                                    </p:set>
                                    <p:animEffect transition="in" filter="fade">
                                      <p:cBhvr>
                                        <p:cTn id="21" dur="1000"/>
                                        <p:tgtEl>
                                          <p:spTgt spid="40964">
                                            <p:txEl>
                                              <p:pRg st="3" end="3"/>
                                            </p:txEl>
                                          </p:spTgt>
                                        </p:tgtEl>
                                      </p:cBhvr>
                                    </p:animEffect>
                                    <p:anim calcmode="lin" valueType="num">
                                      <p:cBhvr>
                                        <p:cTn id="22" dur="1000" fill="hold"/>
                                        <p:tgtEl>
                                          <p:spTgt spid="4096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09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64">
                                            <p:txEl>
                                              <p:pRg st="5" end="5"/>
                                            </p:txEl>
                                          </p:spTgt>
                                        </p:tgtEl>
                                        <p:attrNameLst>
                                          <p:attrName>style.visibility</p:attrName>
                                        </p:attrNameLst>
                                      </p:cBhvr>
                                      <p:to>
                                        <p:strVal val="visible"/>
                                      </p:to>
                                    </p:set>
                                    <p:animEffect transition="in" filter="fade">
                                      <p:cBhvr>
                                        <p:cTn id="28" dur="1000"/>
                                        <p:tgtEl>
                                          <p:spTgt spid="40964">
                                            <p:txEl>
                                              <p:pRg st="5" end="5"/>
                                            </p:txEl>
                                          </p:spTgt>
                                        </p:tgtEl>
                                      </p:cBhvr>
                                    </p:animEffect>
                                    <p:anim calcmode="lin" valueType="num">
                                      <p:cBhvr>
                                        <p:cTn id="29" dur="1000" fill="hold"/>
                                        <p:tgtEl>
                                          <p:spTgt spid="4096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09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964">
                                            <p:txEl>
                                              <p:pRg st="7" end="7"/>
                                            </p:txEl>
                                          </p:spTgt>
                                        </p:tgtEl>
                                        <p:attrNameLst>
                                          <p:attrName>style.visibility</p:attrName>
                                        </p:attrNameLst>
                                      </p:cBhvr>
                                      <p:to>
                                        <p:strVal val="visible"/>
                                      </p:to>
                                    </p:set>
                                    <p:animEffect transition="in" filter="fade">
                                      <p:cBhvr>
                                        <p:cTn id="35" dur="1000"/>
                                        <p:tgtEl>
                                          <p:spTgt spid="40964">
                                            <p:txEl>
                                              <p:pRg st="7" end="7"/>
                                            </p:txEl>
                                          </p:spTgt>
                                        </p:tgtEl>
                                      </p:cBhvr>
                                    </p:animEffect>
                                    <p:anim calcmode="lin" valueType="num">
                                      <p:cBhvr>
                                        <p:cTn id="36" dur="1000" fill="hold"/>
                                        <p:tgtEl>
                                          <p:spTgt spid="4096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096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964">
                                            <p:txEl>
                                              <p:pRg st="9" end="9"/>
                                            </p:txEl>
                                          </p:spTgt>
                                        </p:tgtEl>
                                        <p:attrNameLst>
                                          <p:attrName>style.visibility</p:attrName>
                                        </p:attrNameLst>
                                      </p:cBhvr>
                                      <p:to>
                                        <p:strVal val="visible"/>
                                      </p:to>
                                    </p:set>
                                    <p:animEffect transition="in" filter="fade">
                                      <p:cBhvr>
                                        <p:cTn id="42" dur="1000"/>
                                        <p:tgtEl>
                                          <p:spTgt spid="40964">
                                            <p:txEl>
                                              <p:pRg st="9" end="9"/>
                                            </p:txEl>
                                          </p:spTgt>
                                        </p:tgtEl>
                                      </p:cBhvr>
                                    </p:animEffect>
                                    <p:anim calcmode="lin" valueType="num">
                                      <p:cBhvr>
                                        <p:cTn id="43" dur="1000" fill="hold"/>
                                        <p:tgtEl>
                                          <p:spTgt spid="4096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096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36638" y="1896507"/>
            <a:ext cx="8610600" cy="629660"/>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13970" rIns="0" bIns="0" rtlCol="0">
            <a:spAutoFit/>
          </a:bodyPr>
          <a:lstStyle/>
          <a:p>
            <a:pPr marL="12065" marR="5080" algn="just">
              <a:lnSpc>
                <a:spcPct val="99500"/>
              </a:lnSpc>
              <a:spcBef>
                <a:spcPts val="110"/>
              </a:spcBef>
            </a:pPr>
            <a:r>
              <a:rPr sz="2000" b="1" dirty="0">
                <a:cs typeface="Tahoma"/>
              </a:rPr>
              <a:t>I </a:t>
            </a:r>
            <a:r>
              <a:rPr sz="2000" b="1" spc="-5" dirty="0">
                <a:cs typeface="Tahoma"/>
              </a:rPr>
              <a:t>kit </a:t>
            </a:r>
            <a:r>
              <a:rPr sz="2000" b="1" spc="-5" dirty="0" err="1">
                <a:cs typeface="Tahoma"/>
              </a:rPr>
              <a:t>commerciali</a:t>
            </a:r>
            <a:r>
              <a:rPr sz="2000" b="1" spc="-5" dirty="0">
                <a:cs typeface="Tahoma"/>
              </a:rPr>
              <a:t> </a:t>
            </a:r>
            <a:r>
              <a:rPr lang="it-IT" sz="2000" b="1" spc="-5" dirty="0" smtClean="0">
                <a:cs typeface="Tahoma"/>
              </a:rPr>
              <a:t>(A</a:t>
            </a:r>
            <a:r>
              <a:rPr sz="2000" b="1" dirty="0" err="1" smtClean="0">
                <a:cs typeface="Tahoma"/>
              </a:rPr>
              <a:t>pplied</a:t>
            </a:r>
            <a:r>
              <a:rPr sz="2000" b="1" dirty="0" smtClean="0">
                <a:cs typeface="Tahoma"/>
              </a:rPr>
              <a:t> </a:t>
            </a:r>
            <a:r>
              <a:rPr sz="2000" b="1" spc="-5" dirty="0" smtClean="0">
                <a:cs typeface="Tahoma"/>
              </a:rPr>
              <a:t>Biosystems </a:t>
            </a:r>
            <a:r>
              <a:rPr sz="2000" b="1" dirty="0">
                <a:cs typeface="Tahoma"/>
              </a:rPr>
              <a:t>e  </a:t>
            </a:r>
            <a:r>
              <a:rPr sz="2000" b="1" spc="-5" dirty="0" err="1" smtClean="0">
                <a:cs typeface="Tahoma"/>
              </a:rPr>
              <a:t>Promega</a:t>
            </a:r>
            <a:r>
              <a:rPr sz="2000" b="1" spc="-10" dirty="0" smtClean="0">
                <a:cs typeface="Tahoma"/>
              </a:rPr>
              <a:t>) </a:t>
            </a:r>
            <a:r>
              <a:rPr sz="2000" b="1" spc="-5" dirty="0">
                <a:cs typeface="Tahoma"/>
              </a:rPr>
              <a:t>permettono di </a:t>
            </a:r>
            <a:r>
              <a:rPr lang="it-IT" sz="2000" b="1" spc="-5" dirty="0" smtClean="0">
                <a:cs typeface="Tahoma"/>
              </a:rPr>
              <a:t>co</a:t>
            </a:r>
            <a:r>
              <a:rPr sz="2000" b="1" spc="-5" dirty="0" err="1" smtClean="0">
                <a:cs typeface="Tahoma"/>
              </a:rPr>
              <a:t>amplificare</a:t>
            </a:r>
            <a:r>
              <a:rPr sz="2000" b="1" spc="-5" dirty="0" smtClean="0">
                <a:cs typeface="Tahoma"/>
              </a:rPr>
              <a:t> </a:t>
            </a:r>
            <a:r>
              <a:rPr lang="it-IT" sz="2000" b="1" spc="-5" dirty="0" smtClean="0">
                <a:cs typeface="Tahoma"/>
              </a:rPr>
              <a:t>(PCR multiplex) </a:t>
            </a:r>
            <a:r>
              <a:rPr sz="2000" b="1" dirty="0" err="1" smtClean="0">
                <a:cs typeface="Tahoma"/>
              </a:rPr>
              <a:t>i</a:t>
            </a:r>
            <a:r>
              <a:rPr sz="2000" b="1" dirty="0" smtClean="0">
                <a:cs typeface="Tahoma"/>
              </a:rPr>
              <a:t> </a:t>
            </a:r>
            <a:r>
              <a:rPr sz="2000" b="1" dirty="0">
                <a:cs typeface="Tahoma"/>
              </a:rPr>
              <a:t>13 </a:t>
            </a:r>
            <a:r>
              <a:rPr lang="it-IT" sz="2000" b="1" dirty="0" smtClean="0">
                <a:cs typeface="Tahoma"/>
              </a:rPr>
              <a:t>marcatori molecolari (</a:t>
            </a:r>
            <a:r>
              <a:rPr sz="2000" b="1" spc="-5" dirty="0" smtClean="0">
                <a:cs typeface="Tahoma"/>
              </a:rPr>
              <a:t>STR</a:t>
            </a:r>
            <a:r>
              <a:rPr lang="it-IT" sz="2000" b="1" spc="-5" dirty="0" smtClean="0">
                <a:cs typeface="Tahoma"/>
              </a:rPr>
              <a:t>s)</a:t>
            </a:r>
            <a:r>
              <a:rPr sz="2000" b="1" spc="-5" dirty="0" smtClean="0">
                <a:cs typeface="Tahoma"/>
              </a:rPr>
              <a:t> </a:t>
            </a:r>
            <a:r>
              <a:rPr sz="2000" b="1" spc="-5" dirty="0">
                <a:cs typeface="Tahoma"/>
              </a:rPr>
              <a:t>del  </a:t>
            </a:r>
            <a:r>
              <a:rPr sz="2000" b="1" spc="-5" dirty="0" smtClean="0">
                <a:cs typeface="Tahoma"/>
              </a:rPr>
              <a:t>CODIS</a:t>
            </a:r>
            <a:endParaRPr sz="2000" b="1" dirty="0">
              <a:cs typeface="Tahoma"/>
            </a:endParaRPr>
          </a:p>
        </p:txBody>
      </p:sp>
      <p:sp>
        <p:nvSpPr>
          <p:cNvPr id="8" name="object 8"/>
          <p:cNvSpPr txBox="1"/>
          <p:nvPr/>
        </p:nvSpPr>
        <p:spPr>
          <a:xfrm>
            <a:off x="122222" y="3352800"/>
            <a:ext cx="8823355" cy="62966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970" rIns="0" bIns="0" rtlCol="0">
            <a:spAutoFit/>
          </a:bodyPr>
          <a:lstStyle/>
          <a:p>
            <a:pPr marL="12700" marR="5080" indent="-635" algn="just">
              <a:lnSpc>
                <a:spcPct val="99500"/>
              </a:lnSpc>
              <a:spcBef>
                <a:spcPts val="110"/>
              </a:spcBef>
            </a:pPr>
            <a:r>
              <a:rPr sz="2000" b="1" dirty="0">
                <a:cs typeface="Tahoma"/>
              </a:rPr>
              <a:t>I </a:t>
            </a:r>
            <a:r>
              <a:rPr sz="2000" b="1" spc="-5" dirty="0">
                <a:cs typeface="Tahoma"/>
              </a:rPr>
              <a:t>kit commerciali sono </a:t>
            </a:r>
            <a:r>
              <a:rPr sz="2000" b="1" dirty="0">
                <a:cs typeface="Tahoma"/>
              </a:rPr>
              <a:t>in </a:t>
            </a:r>
            <a:r>
              <a:rPr sz="2000" b="1" spc="-5" dirty="0">
                <a:cs typeface="Tahoma"/>
              </a:rPr>
              <a:t>continua «</a:t>
            </a:r>
            <a:r>
              <a:rPr sz="2000" b="1" spc="-5" dirty="0" err="1" smtClean="0">
                <a:cs typeface="Tahoma"/>
              </a:rPr>
              <a:t>evoluzione</a:t>
            </a:r>
            <a:r>
              <a:rPr sz="2000" b="1" spc="-5" dirty="0" smtClean="0">
                <a:cs typeface="Tahoma"/>
              </a:rPr>
              <a:t>»</a:t>
            </a:r>
            <a:r>
              <a:rPr lang="it-IT" sz="2000" b="1" spc="-5" dirty="0" smtClean="0">
                <a:cs typeface="Tahoma"/>
              </a:rPr>
              <a:t>: &gt;&gt;</a:t>
            </a:r>
            <a:r>
              <a:rPr sz="2000" b="1" spc="-5" dirty="0" smtClean="0">
                <a:cs typeface="Tahoma"/>
              </a:rPr>
              <a:t> </a:t>
            </a:r>
            <a:r>
              <a:rPr sz="2000" b="1" spc="-5" dirty="0">
                <a:cs typeface="Tahoma"/>
              </a:rPr>
              <a:t>numero di </a:t>
            </a:r>
            <a:r>
              <a:rPr sz="2000" b="1" dirty="0">
                <a:cs typeface="Tahoma"/>
              </a:rPr>
              <a:t>loci </a:t>
            </a:r>
            <a:r>
              <a:rPr lang="it-IT" sz="2000" b="1" spc="-5" dirty="0" smtClean="0">
                <a:cs typeface="Tahoma"/>
              </a:rPr>
              <a:t>(multiplex PCR):</a:t>
            </a:r>
            <a:r>
              <a:rPr sz="2000" b="1" spc="-5" dirty="0" smtClean="0">
                <a:cs typeface="Tahoma"/>
              </a:rPr>
              <a:t> </a:t>
            </a:r>
            <a:r>
              <a:rPr lang="it-IT" sz="2000" b="1" spc="-5" dirty="0" smtClean="0">
                <a:cs typeface="Tahoma"/>
              </a:rPr>
              <a:t>STR, </a:t>
            </a:r>
            <a:r>
              <a:rPr sz="2000" b="1" spc="-5" dirty="0" smtClean="0">
                <a:cs typeface="Tahoma"/>
              </a:rPr>
              <a:t>mini </a:t>
            </a:r>
            <a:r>
              <a:rPr sz="2000" b="1" spc="-5" dirty="0">
                <a:cs typeface="Tahoma"/>
              </a:rPr>
              <a:t>STR, </a:t>
            </a:r>
            <a:r>
              <a:rPr sz="2000" b="1" spc="-30" dirty="0" smtClean="0">
                <a:cs typeface="Tahoma"/>
              </a:rPr>
              <a:t>Y-STR</a:t>
            </a:r>
            <a:r>
              <a:rPr sz="2000" b="1" spc="-10" dirty="0" smtClean="0">
                <a:cs typeface="Tahoma"/>
              </a:rPr>
              <a:t> </a:t>
            </a:r>
            <a:r>
              <a:rPr sz="2000" b="1" spc="-20" dirty="0" err="1">
                <a:cs typeface="Tahoma"/>
              </a:rPr>
              <a:t>ecc</a:t>
            </a:r>
            <a:r>
              <a:rPr sz="2000" b="1" spc="-20" dirty="0" smtClean="0">
                <a:cs typeface="Tahoma"/>
              </a:rPr>
              <a:t>.</a:t>
            </a:r>
            <a:endParaRPr sz="2000" b="1" dirty="0">
              <a:cs typeface="Tahoma"/>
            </a:endParaRPr>
          </a:p>
        </p:txBody>
      </p:sp>
      <p:sp>
        <p:nvSpPr>
          <p:cNvPr id="13" name="object 13"/>
          <p:cNvSpPr txBox="1"/>
          <p:nvPr/>
        </p:nvSpPr>
        <p:spPr>
          <a:xfrm>
            <a:off x="1876816" y="531267"/>
            <a:ext cx="5559845" cy="538608"/>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45719" rIns="0" bIns="0" rtlCol="0">
            <a:spAutoFit/>
          </a:bodyPr>
          <a:lstStyle/>
          <a:p>
            <a:pPr marL="91440" algn="ctr">
              <a:lnSpc>
                <a:spcPct val="100000"/>
              </a:lnSpc>
              <a:spcBef>
                <a:spcPts val="359"/>
              </a:spcBef>
            </a:pPr>
            <a:r>
              <a:rPr lang="it-IT" sz="3200" b="1" spc="-5" dirty="0" smtClean="0">
                <a:latin typeface="Calibri"/>
                <a:cs typeface="Calibri"/>
              </a:rPr>
              <a:t>Kit commerciali</a:t>
            </a:r>
            <a:endParaRPr sz="3200" dirty="0">
              <a:latin typeface="Calibri"/>
              <a:cs typeface="Calibri"/>
            </a:endParaRPr>
          </a:p>
        </p:txBody>
      </p:sp>
    </p:spTree>
    <p:extLst>
      <p:ext uri="{BB962C8B-B14F-4D97-AF65-F5344CB8AC3E}">
        <p14:creationId xmlns:p14="http://schemas.microsoft.com/office/powerpoint/2010/main" val="1664383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76600" y="2862326"/>
            <a:ext cx="1981200" cy="1676400"/>
          </a:xfrm>
          <a:custGeom>
            <a:avLst/>
            <a:gdLst/>
            <a:ahLst/>
            <a:cxnLst/>
            <a:rect l="l" t="t" r="r" b="b"/>
            <a:pathLst>
              <a:path w="1981200" h="1676400">
                <a:moveTo>
                  <a:pt x="1701800" y="0"/>
                </a:moveTo>
                <a:lnTo>
                  <a:pt x="279400" y="0"/>
                </a:lnTo>
                <a:lnTo>
                  <a:pt x="234080" y="3653"/>
                </a:lnTo>
                <a:lnTo>
                  <a:pt x="191089" y="14232"/>
                </a:lnTo>
                <a:lnTo>
                  <a:pt x="151001" y="31162"/>
                </a:lnTo>
                <a:lnTo>
                  <a:pt x="114391" y="53872"/>
                </a:lnTo>
                <a:lnTo>
                  <a:pt x="81835" y="81788"/>
                </a:lnTo>
                <a:lnTo>
                  <a:pt x="53908" y="114336"/>
                </a:lnTo>
                <a:lnTo>
                  <a:pt x="31186" y="150945"/>
                </a:lnTo>
                <a:lnTo>
                  <a:pt x="14244" y="191040"/>
                </a:lnTo>
                <a:lnTo>
                  <a:pt x="3656" y="234049"/>
                </a:lnTo>
                <a:lnTo>
                  <a:pt x="0" y="279400"/>
                </a:lnTo>
                <a:lnTo>
                  <a:pt x="0" y="1396873"/>
                </a:lnTo>
                <a:lnTo>
                  <a:pt x="3656" y="1442226"/>
                </a:lnTo>
                <a:lnTo>
                  <a:pt x="14244" y="1485245"/>
                </a:lnTo>
                <a:lnTo>
                  <a:pt x="31186" y="1525355"/>
                </a:lnTo>
                <a:lnTo>
                  <a:pt x="53908" y="1561981"/>
                </a:lnTo>
                <a:lnTo>
                  <a:pt x="81835" y="1594548"/>
                </a:lnTo>
                <a:lnTo>
                  <a:pt x="114391" y="1622482"/>
                </a:lnTo>
                <a:lnTo>
                  <a:pt x="151001" y="1645209"/>
                </a:lnTo>
                <a:lnTo>
                  <a:pt x="191089" y="1662154"/>
                </a:lnTo>
                <a:lnTo>
                  <a:pt x="234080" y="1672742"/>
                </a:lnTo>
                <a:lnTo>
                  <a:pt x="279400" y="1676400"/>
                </a:lnTo>
                <a:lnTo>
                  <a:pt x="1701800" y="1676400"/>
                </a:lnTo>
                <a:lnTo>
                  <a:pt x="1747119" y="1672742"/>
                </a:lnTo>
                <a:lnTo>
                  <a:pt x="1790110" y="1662154"/>
                </a:lnTo>
                <a:lnTo>
                  <a:pt x="1830198" y="1645209"/>
                </a:lnTo>
                <a:lnTo>
                  <a:pt x="1866808" y="1622482"/>
                </a:lnTo>
                <a:lnTo>
                  <a:pt x="1899364" y="1594548"/>
                </a:lnTo>
                <a:lnTo>
                  <a:pt x="1927291" y="1561981"/>
                </a:lnTo>
                <a:lnTo>
                  <a:pt x="1950013" y="1525355"/>
                </a:lnTo>
                <a:lnTo>
                  <a:pt x="1966955" y="1485245"/>
                </a:lnTo>
                <a:lnTo>
                  <a:pt x="1977543" y="1442226"/>
                </a:lnTo>
                <a:lnTo>
                  <a:pt x="1981200" y="1396873"/>
                </a:lnTo>
                <a:lnTo>
                  <a:pt x="1981200" y="279400"/>
                </a:lnTo>
                <a:lnTo>
                  <a:pt x="1977543" y="234049"/>
                </a:lnTo>
                <a:lnTo>
                  <a:pt x="1966955" y="191040"/>
                </a:lnTo>
                <a:lnTo>
                  <a:pt x="1950013" y="150945"/>
                </a:lnTo>
                <a:lnTo>
                  <a:pt x="1927291" y="114336"/>
                </a:lnTo>
                <a:lnTo>
                  <a:pt x="1899364" y="81788"/>
                </a:lnTo>
                <a:lnTo>
                  <a:pt x="1866808" y="53872"/>
                </a:lnTo>
                <a:lnTo>
                  <a:pt x="1830198" y="31162"/>
                </a:lnTo>
                <a:lnTo>
                  <a:pt x="1790110" y="14232"/>
                </a:lnTo>
                <a:lnTo>
                  <a:pt x="1747119" y="3653"/>
                </a:lnTo>
                <a:lnTo>
                  <a:pt x="1701800" y="0"/>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1758823" y="151333"/>
            <a:ext cx="5614035" cy="574675"/>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F0000"/>
                </a:solidFill>
                <a:latin typeface="Arial"/>
                <a:cs typeface="Arial"/>
              </a:rPr>
              <a:t>29 </a:t>
            </a:r>
            <a:r>
              <a:rPr sz="3600" b="0" dirty="0">
                <a:latin typeface="Arial"/>
                <a:cs typeface="Arial"/>
              </a:rPr>
              <a:t>Autosomal STR</a:t>
            </a:r>
            <a:r>
              <a:rPr sz="3600" b="0" spc="-285" dirty="0">
                <a:latin typeface="Arial"/>
                <a:cs typeface="Arial"/>
              </a:rPr>
              <a:t> </a:t>
            </a:r>
            <a:r>
              <a:rPr sz="3600" b="0" spc="-5" dirty="0">
                <a:latin typeface="Arial"/>
                <a:cs typeface="Arial"/>
              </a:rPr>
              <a:t>Markers</a:t>
            </a:r>
            <a:endParaRPr sz="3600">
              <a:latin typeface="Arial"/>
              <a:cs typeface="Arial"/>
            </a:endParaRPr>
          </a:p>
        </p:txBody>
      </p:sp>
      <p:sp>
        <p:nvSpPr>
          <p:cNvPr id="4" name="object 4"/>
          <p:cNvSpPr txBox="1"/>
          <p:nvPr/>
        </p:nvSpPr>
        <p:spPr>
          <a:xfrm>
            <a:off x="3386709" y="1757299"/>
            <a:ext cx="768350" cy="3654425"/>
          </a:xfrm>
          <a:prstGeom prst="rect">
            <a:avLst/>
          </a:prstGeom>
        </p:spPr>
        <p:txBody>
          <a:bodyPr vert="horz" wrap="square" lIns="0" tIns="13335" rIns="0" bIns="0" rtlCol="0">
            <a:spAutoFit/>
          </a:bodyPr>
          <a:lstStyle/>
          <a:p>
            <a:pPr marL="12700" marR="5080" indent="-1905" algn="ctr">
              <a:lnSpc>
                <a:spcPct val="100000"/>
              </a:lnSpc>
              <a:spcBef>
                <a:spcPts val="105"/>
              </a:spcBef>
            </a:pPr>
            <a:r>
              <a:rPr sz="1400" dirty="0">
                <a:latin typeface="Arial"/>
                <a:cs typeface="Arial"/>
              </a:rPr>
              <a:t>TPOX  </a:t>
            </a:r>
            <a:r>
              <a:rPr sz="1400" spc="-5" dirty="0">
                <a:latin typeface="Arial"/>
                <a:cs typeface="Arial"/>
              </a:rPr>
              <a:t>CSF1PO  </a:t>
            </a:r>
            <a:r>
              <a:rPr sz="1400" dirty="0">
                <a:latin typeface="Arial"/>
                <a:cs typeface="Arial"/>
              </a:rPr>
              <a:t>D5S818  D7S820  </a:t>
            </a:r>
            <a:r>
              <a:rPr sz="1400" spc="-10" dirty="0">
                <a:latin typeface="Arial"/>
                <a:cs typeface="Arial"/>
              </a:rPr>
              <a:t>D</a:t>
            </a:r>
            <a:r>
              <a:rPr sz="1400" dirty="0">
                <a:latin typeface="Arial"/>
                <a:cs typeface="Arial"/>
              </a:rPr>
              <a:t>13S317  </a:t>
            </a:r>
            <a:r>
              <a:rPr sz="1400" spc="-5" dirty="0">
                <a:latin typeface="Arial"/>
                <a:cs typeface="Arial"/>
              </a:rPr>
              <a:t>FGA</a:t>
            </a:r>
            <a:endParaRPr sz="1400">
              <a:latin typeface="Arial"/>
              <a:cs typeface="Arial"/>
            </a:endParaRPr>
          </a:p>
          <a:p>
            <a:pPr marL="12700" marR="5080" indent="-635" algn="ctr">
              <a:lnSpc>
                <a:spcPct val="100000"/>
              </a:lnSpc>
            </a:pPr>
            <a:r>
              <a:rPr sz="1400" spc="-15" dirty="0">
                <a:latin typeface="Arial"/>
                <a:cs typeface="Arial"/>
              </a:rPr>
              <a:t>vWA  </a:t>
            </a:r>
            <a:r>
              <a:rPr sz="1400" spc="-10" dirty="0">
                <a:latin typeface="Arial"/>
                <a:cs typeface="Arial"/>
              </a:rPr>
              <a:t>D</a:t>
            </a:r>
            <a:r>
              <a:rPr sz="1400" dirty="0">
                <a:latin typeface="Arial"/>
                <a:cs typeface="Arial"/>
              </a:rPr>
              <a:t>3S1358  </a:t>
            </a:r>
            <a:r>
              <a:rPr sz="1400" spc="-10" dirty="0">
                <a:latin typeface="Arial"/>
                <a:cs typeface="Arial"/>
              </a:rPr>
              <a:t>D</a:t>
            </a:r>
            <a:r>
              <a:rPr sz="1400" dirty="0">
                <a:latin typeface="Arial"/>
                <a:cs typeface="Arial"/>
              </a:rPr>
              <a:t>8S</a:t>
            </a:r>
            <a:r>
              <a:rPr sz="1400" spc="-110" dirty="0">
                <a:latin typeface="Arial"/>
                <a:cs typeface="Arial"/>
              </a:rPr>
              <a:t>1</a:t>
            </a:r>
            <a:r>
              <a:rPr sz="1400" dirty="0">
                <a:latin typeface="Arial"/>
                <a:cs typeface="Arial"/>
              </a:rPr>
              <a:t>179  D18S51  </a:t>
            </a:r>
            <a:r>
              <a:rPr sz="1400" spc="-20" dirty="0">
                <a:latin typeface="Arial"/>
                <a:cs typeface="Arial"/>
              </a:rPr>
              <a:t>D21S11  </a:t>
            </a:r>
            <a:r>
              <a:rPr sz="1400" spc="-5" dirty="0">
                <a:latin typeface="Arial"/>
                <a:cs typeface="Arial"/>
              </a:rPr>
              <a:t>TH01  </a:t>
            </a:r>
            <a:r>
              <a:rPr sz="1400" spc="-10" dirty="0">
                <a:latin typeface="Arial"/>
                <a:cs typeface="Arial"/>
              </a:rPr>
              <a:t>D</a:t>
            </a:r>
            <a:r>
              <a:rPr sz="1400" dirty="0">
                <a:latin typeface="Arial"/>
                <a:cs typeface="Arial"/>
              </a:rPr>
              <a:t>16S539  </a:t>
            </a:r>
            <a:r>
              <a:rPr sz="1400" spc="-10" dirty="0">
                <a:latin typeface="Arial"/>
                <a:cs typeface="Arial"/>
              </a:rPr>
              <a:t>D</a:t>
            </a:r>
            <a:r>
              <a:rPr sz="1400" dirty="0">
                <a:latin typeface="Arial"/>
                <a:cs typeface="Arial"/>
              </a:rPr>
              <a:t>2S1338  </a:t>
            </a:r>
            <a:r>
              <a:rPr sz="1400" spc="-10" dirty="0">
                <a:latin typeface="Arial"/>
                <a:cs typeface="Arial"/>
              </a:rPr>
              <a:t>D</a:t>
            </a:r>
            <a:r>
              <a:rPr sz="1400" dirty="0">
                <a:latin typeface="Arial"/>
                <a:cs typeface="Arial"/>
              </a:rPr>
              <a:t>19S433</a:t>
            </a:r>
            <a:endParaRPr sz="1400">
              <a:latin typeface="Arial"/>
              <a:cs typeface="Arial"/>
            </a:endParaRPr>
          </a:p>
          <a:p>
            <a:pPr marL="62865" marR="56515" algn="ctr">
              <a:lnSpc>
                <a:spcPct val="100000"/>
              </a:lnSpc>
              <a:spcBef>
                <a:spcPts val="5"/>
              </a:spcBef>
            </a:pPr>
            <a:r>
              <a:rPr sz="1400" dirty="0">
                <a:latin typeface="Arial"/>
                <a:cs typeface="Arial"/>
              </a:rPr>
              <a:t>Penta</a:t>
            </a:r>
            <a:r>
              <a:rPr sz="1400" spc="-120" dirty="0">
                <a:latin typeface="Arial"/>
                <a:cs typeface="Arial"/>
              </a:rPr>
              <a:t> </a:t>
            </a:r>
            <a:r>
              <a:rPr sz="1400" dirty="0">
                <a:latin typeface="Arial"/>
                <a:cs typeface="Arial"/>
              </a:rPr>
              <a:t>D  Penta</a:t>
            </a:r>
            <a:r>
              <a:rPr sz="1400" spc="-110" dirty="0">
                <a:latin typeface="Arial"/>
                <a:cs typeface="Arial"/>
              </a:rPr>
              <a:t> </a:t>
            </a:r>
            <a:r>
              <a:rPr sz="1400" dirty="0">
                <a:latin typeface="Arial"/>
                <a:cs typeface="Arial"/>
              </a:rPr>
              <a:t>E</a:t>
            </a:r>
            <a:endParaRPr sz="1400">
              <a:latin typeface="Arial"/>
              <a:cs typeface="Arial"/>
            </a:endParaRPr>
          </a:p>
        </p:txBody>
      </p:sp>
      <p:sp>
        <p:nvSpPr>
          <p:cNvPr id="5" name="object 5"/>
          <p:cNvSpPr txBox="1"/>
          <p:nvPr/>
        </p:nvSpPr>
        <p:spPr>
          <a:xfrm>
            <a:off x="1722247" y="704850"/>
            <a:ext cx="5683885" cy="865505"/>
          </a:xfrm>
          <a:prstGeom prst="rect">
            <a:avLst/>
          </a:prstGeom>
          <a:ln>
            <a:solidFill>
              <a:srgbClr val="FF0000"/>
            </a:solidFill>
          </a:ln>
        </p:spPr>
        <p:txBody>
          <a:bodyPr vert="horz" wrap="square" lIns="0" tIns="12700" rIns="0" bIns="0" rtlCol="0">
            <a:spAutoFit/>
          </a:bodyPr>
          <a:lstStyle/>
          <a:p>
            <a:pPr marL="12700">
              <a:lnSpc>
                <a:spcPct val="100000"/>
              </a:lnSpc>
              <a:spcBef>
                <a:spcPts val="100"/>
              </a:spcBef>
            </a:pPr>
            <a:r>
              <a:rPr sz="2400" spc="-5" dirty="0">
                <a:solidFill>
                  <a:srgbClr val="0000FF"/>
                </a:solidFill>
                <a:latin typeface="Arial"/>
                <a:cs typeface="Arial"/>
              </a:rPr>
              <a:t>Present in Commercial </a:t>
            </a:r>
            <a:r>
              <a:rPr sz="2400" dirty="0">
                <a:solidFill>
                  <a:srgbClr val="0000FF"/>
                </a:solidFill>
                <a:latin typeface="Arial"/>
                <a:cs typeface="Arial"/>
              </a:rPr>
              <a:t>STR </a:t>
            </a:r>
            <a:r>
              <a:rPr sz="2400" spc="-5" dirty="0">
                <a:solidFill>
                  <a:srgbClr val="0000FF"/>
                </a:solidFill>
                <a:latin typeface="Arial"/>
                <a:cs typeface="Arial"/>
              </a:rPr>
              <a:t>Multiplex</a:t>
            </a:r>
            <a:r>
              <a:rPr sz="2400" spc="50" dirty="0">
                <a:solidFill>
                  <a:srgbClr val="0000FF"/>
                </a:solidFill>
                <a:latin typeface="Arial"/>
                <a:cs typeface="Arial"/>
              </a:rPr>
              <a:t> </a:t>
            </a:r>
            <a:r>
              <a:rPr sz="2400" spc="-5" dirty="0">
                <a:solidFill>
                  <a:srgbClr val="0000FF"/>
                </a:solidFill>
                <a:latin typeface="Arial"/>
                <a:cs typeface="Arial"/>
              </a:rPr>
              <a:t>Kits</a:t>
            </a:r>
            <a:endParaRPr sz="2400" dirty="0">
              <a:latin typeface="Arial"/>
              <a:cs typeface="Arial"/>
            </a:endParaRPr>
          </a:p>
          <a:p>
            <a:pPr marL="1873250">
              <a:lnSpc>
                <a:spcPct val="100000"/>
              </a:lnSpc>
              <a:spcBef>
                <a:spcPts val="2050"/>
              </a:spcBef>
              <a:tabLst>
                <a:tab pos="2789555" algn="l"/>
              </a:tabLst>
            </a:pPr>
            <a:r>
              <a:rPr sz="1400" b="1" u="heavy" spc="-5" dirty="0">
                <a:solidFill>
                  <a:srgbClr val="FF0000"/>
                </a:solidFill>
                <a:uFill>
                  <a:solidFill>
                    <a:srgbClr val="000000"/>
                  </a:solidFill>
                </a:uFill>
                <a:latin typeface="Arial"/>
                <a:cs typeface="Arial"/>
              </a:rPr>
              <a:t>U.S.</a:t>
            </a:r>
            <a:r>
              <a:rPr sz="1400" b="1" spc="-5" dirty="0">
                <a:solidFill>
                  <a:srgbClr val="FF0000"/>
                </a:solidFill>
                <a:latin typeface="Arial"/>
                <a:cs typeface="Arial"/>
              </a:rPr>
              <a:t>	</a:t>
            </a:r>
            <a:r>
              <a:rPr sz="1400" b="1" u="heavy" spc="-5" dirty="0">
                <a:solidFill>
                  <a:srgbClr val="FF0000"/>
                </a:solidFill>
                <a:uFill>
                  <a:solidFill>
                    <a:srgbClr val="000000"/>
                  </a:solidFill>
                </a:uFill>
                <a:latin typeface="Arial"/>
                <a:cs typeface="Arial"/>
              </a:rPr>
              <a:t>Europe</a:t>
            </a:r>
            <a:endParaRPr sz="1400" b="1" dirty="0">
              <a:solidFill>
                <a:srgbClr val="FF0000"/>
              </a:solidFill>
              <a:latin typeface="Arial"/>
              <a:cs typeface="Arial"/>
            </a:endParaRPr>
          </a:p>
        </p:txBody>
      </p:sp>
      <p:sp>
        <p:nvSpPr>
          <p:cNvPr id="6" name="object 6"/>
          <p:cNvSpPr txBox="1"/>
          <p:nvPr/>
        </p:nvSpPr>
        <p:spPr>
          <a:xfrm>
            <a:off x="4415790" y="2824352"/>
            <a:ext cx="768350" cy="2160270"/>
          </a:xfrm>
          <a:prstGeom prst="rect">
            <a:avLst/>
          </a:prstGeom>
        </p:spPr>
        <p:txBody>
          <a:bodyPr vert="horz" wrap="square" lIns="0" tIns="13335" rIns="0" bIns="0" rtlCol="0">
            <a:spAutoFit/>
          </a:bodyPr>
          <a:lstStyle/>
          <a:p>
            <a:pPr algn="ctr">
              <a:lnSpc>
                <a:spcPct val="100000"/>
              </a:lnSpc>
              <a:spcBef>
                <a:spcPts val="105"/>
              </a:spcBef>
            </a:pPr>
            <a:r>
              <a:rPr sz="1400" spc="-5" dirty="0">
                <a:latin typeface="Arial"/>
                <a:cs typeface="Arial"/>
              </a:rPr>
              <a:t>FGA</a:t>
            </a:r>
            <a:endParaRPr sz="1400">
              <a:latin typeface="Arial"/>
              <a:cs typeface="Arial"/>
            </a:endParaRPr>
          </a:p>
          <a:p>
            <a:pPr marL="12700" marR="5080" indent="-635" algn="ctr">
              <a:lnSpc>
                <a:spcPct val="100000"/>
              </a:lnSpc>
            </a:pPr>
            <a:r>
              <a:rPr sz="1400" spc="-15" dirty="0">
                <a:latin typeface="Arial"/>
                <a:cs typeface="Arial"/>
              </a:rPr>
              <a:t>vWA  </a:t>
            </a:r>
            <a:r>
              <a:rPr sz="1400" spc="-10" dirty="0">
                <a:latin typeface="Arial"/>
                <a:cs typeface="Arial"/>
              </a:rPr>
              <a:t>D</a:t>
            </a:r>
            <a:r>
              <a:rPr sz="1400" dirty="0">
                <a:latin typeface="Arial"/>
                <a:cs typeface="Arial"/>
              </a:rPr>
              <a:t>3S1358  </a:t>
            </a:r>
            <a:r>
              <a:rPr sz="1400" spc="-10" dirty="0">
                <a:latin typeface="Arial"/>
                <a:cs typeface="Arial"/>
              </a:rPr>
              <a:t>D</a:t>
            </a:r>
            <a:r>
              <a:rPr sz="1400" dirty="0">
                <a:latin typeface="Arial"/>
                <a:cs typeface="Arial"/>
              </a:rPr>
              <a:t>8S</a:t>
            </a:r>
            <a:r>
              <a:rPr sz="1400" spc="-110" dirty="0">
                <a:latin typeface="Arial"/>
                <a:cs typeface="Arial"/>
              </a:rPr>
              <a:t>1</a:t>
            </a:r>
            <a:r>
              <a:rPr sz="1400" dirty="0">
                <a:latin typeface="Arial"/>
                <a:cs typeface="Arial"/>
              </a:rPr>
              <a:t>179  D18S51  </a:t>
            </a:r>
            <a:r>
              <a:rPr sz="1400" spc="-20" dirty="0">
                <a:latin typeface="Arial"/>
                <a:cs typeface="Arial"/>
              </a:rPr>
              <a:t>D21S11  </a:t>
            </a:r>
            <a:r>
              <a:rPr sz="1400" spc="-5" dirty="0">
                <a:latin typeface="Arial"/>
                <a:cs typeface="Arial"/>
              </a:rPr>
              <a:t>TH01  </a:t>
            </a:r>
            <a:r>
              <a:rPr sz="1400" spc="-10" dirty="0">
                <a:latin typeface="Arial"/>
                <a:cs typeface="Arial"/>
              </a:rPr>
              <a:t>D</a:t>
            </a:r>
            <a:r>
              <a:rPr sz="1400" dirty="0">
                <a:latin typeface="Arial"/>
                <a:cs typeface="Arial"/>
              </a:rPr>
              <a:t>16S539  </a:t>
            </a:r>
            <a:r>
              <a:rPr sz="1400" spc="-10" dirty="0">
                <a:latin typeface="Arial"/>
                <a:cs typeface="Arial"/>
              </a:rPr>
              <a:t>D</a:t>
            </a:r>
            <a:r>
              <a:rPr sz="1400" dirty="0">
                <a:latin typeface="Arial"/>
                <a:cs typeface="Arial"/>
              </a:rPr>
              <a:t>2S1338  </a:t>
            </a:r>
            <a:r>
              <a:rPr sz="1400" spc="-10" dirty="0">
                <a:latin typeface="Arial"/>
                <a:cs typeface="Arial"/>
              </a:rPr>
              <a:t>D</a:t>
            </a:r>
            <a:r>
              <a:rPr sz="1400" dirty="0">
                <a:latin typeface="Arial"/>
                <a:cs typeface="Arial"/>
              </a:rPr>
              <a:t>19S433</a:t>
            </a:r>
            <a:endParaRPr sz="1400">
              <a:latin typeface="Arial"/>
              <a:cs typeface="Arial"/>
            </a:endParaRPr>
          </a:p>
        </p:txBody>
      </p:sp>
      <p:sp>
        <p:nvSpPr>
          <p:cNvPr id="7" name="object 7"/>
          <p:cNvSpPr txBox="1"/>
          <p:nvPr/>
        </p:nvSpPr>
        <p:spPr>
          <a:xfrm>
            <a:off x="4365497" y="5385308"/>
            <a:ext cx="867410" cy="1306195"/>
          </a:xfrm>
          <a:prstGeom prst="rect">
            <a:avLst/>
          </a:prstGeom>
        </p:spPr>
        <p:txBody>
          <a:bodyPr vert="horz" wrap="square" lIns="0" tIns="12700" rIns="0" bIns="0" rtlCol="0">
            <a:spAutoFit/>
          </a:bodyPr>
          <a:lstStyle/>
          <a:p>
            <a:pPr marL="12065" marR="5080" indent="1270" algn="ctr">
              <a:lnSpc>
                <a:spcPct val="100000"/>
              </a:lnSpc>
              <a:spcBef>
                <a:spcPts val="100"/>
              </a:spcBef>
            </a:pPr>
            <a:r>
              <a:rPr sz="1400" dirty="0">
                <a:latin typeface="Arial"/>
                <a:cs typeface="Arial"/>
              </a:rPr>
              <a:t>D12S391  D1S1656  D2S441  </a:t>
            </a:r>
            <a:r>
              <a:rPr sz="1400" spc="-10" dirty="0">
                <a:latin typeface="Arial"/>
                <a:cs typeface="Arial"/>
              </a:rPr>
              <a:t>D</a:t>
            </a:r>
            <a:r>
              <a:rPr sz="1400" dirty="0">
                <a:latin typeface="Arial"/>
                <a:cs typeface="Arial"/>
              </a:rPr>
              <a:t>10S1248  </a:t>
            </a:r>
            <a:r>
              <a:rPr sz="1400" spc="-10" dirty="0">
                <a:latin typeface="Arial"/>
                <a:cs typeface="Arial"/>
              </a:rPr>
              <a:t>D</a:t>
            </a:r>
            <a:r>
              <a:rPr sz="1400" dirty="0">
                <a:latin typeface="Arial"/>
                <a:cs typeface="Arial"/>
              </a:rPr>
              <a:t>22S1045  </a:t>
            </a:r>
            <a:r>
              <a:rPr sz="1400" spc="-5" dirty="0">
                <a:latin typeface="Arial"/>
                <a:cs typeface="Arial"/>
              </a:rPr>
              <a:t>SE33</a:t>
            </a:r>
            <a:endParaRPr sz="1400">
              <a:latin typeface="Arial"/>
              <a:cs typeface="Arial"/>
            </a:endParaRPr>
          </a:p>
        </p:txBody>
      </p:sp>
      <p:sp>
        <p:nvSpPr>
          <p:cNvPr id="8" name="object 8"/>
          <p:cNvSpPr/>
          <p:nvPr/>
        </p:nvSpPr>
        <p:spPr>
          <a:xfrm>
            <a:off x="3200400" y="1719326"/>
            <a:ext cx="198755" cy="2819400"/>
          </a:xfrm>
          <a:custGeom>
            <a:avLst/>
            <a:gdLst/>
            <a:ahLst/>
            <a:cxnLst/>
            <a:rect l="l" t="t" r="r" b="b"/>
            <a:pathLst>
              <a:path w="198754" h="2819400">
                <a:moveTo>
                  <a:pt x="198500" y="2819273"/>
                </a:moveTo>
                <a:lnTo>
                  <a:pt x="121247" y="2817979"/>
                </a:lnTo>
                <a:lnTo>
                  <a:pt x="58150" y="2814447"/>
                </a:lnTo>
                <a:lnTo>
                  <a:pt x="15603" y="2809200"/>
                </a:lnTo>
                <a:lnTo>
                  <a:pt x="0" y="2802763"/>
                </a:lnTo>
                <a:lnTo>
                  <a:pt x="0" y="16510"/>
                </a:lnTo>
                <a:lnTo>
                  <a:pt x="15603" y="10072"/>
                </a:lnTo>
                <a:lnTo>
                  <a:pt x="58150" y="4825"/>
                </a:lnTo>
                <a:lnTo>
                  <a:pt x="121247" y="1293"/>
                </a:lnTo>
                <a:lnTo>
                  <a:pt x="198500" y="0"/>
                </a:lnTo>
              </a:path>
            </a:pathLst>
          </a:custGeom>
          <a:ln w="28575">
            <a:solidFill>
              <a:srgbClr val="0000FF"/>
            </a:solidFill>
          </a:ln>
        </p:spPr>
        <p:txBody>
          <a:bodyPr wrap="square" lIns="0" tIns="0" rIns="0" bIns="0" rtlCol="0"/>
          <a:lstStyle/>
          <a:p>
            <a:endParaRPr/>
          </a:p>
        </p:txBody>
      </p:sp>
      <p:sp>
        <p:nvSpPr>
          <p:cNvPr id="9" name="object 9"/>
          <p:cNvSpPr/>
          <p:nvPr/>
        </p:nvSpPr>
        <p:spPr>
          <a:xfrm>
            <a:off x="5181600" y="2862326"/>
            <a:ext cx="152400" cy="1447800"/>
          </a:xfrm>
          <a:custGeom>
            <a:avLst/>
            <a:gdLst/>
            <a:ahLst/>
            <a:cxnLst/>
            <a:rect l="l" t="t" r="r" b="b"/>
            <a:pathLst>
              <a:path w="152400" h="1447800">
                <a:moveTo>
                  <a:pt x="0" y="0"/>
                </a:moveTo>
                <a:lnTo>
                  <a:pt x="59334" y="982"/>
                </a:lnTo>
                <a:lnTo>
                  <a:pt x="107775" y="3667"/>
                </a:lnTo>
                <a:lnTo>
                  <a:pt x="140428" y="7661"/>
                </a:lnTo>
                <a:lnTo>
                  <a:pt x="152400" y="12573"/>
                </a:lnTo>
                <a:lnTo>
                  <a:pt x="152400" y="1435100"/>
                </a:lnTo>
                <a:lnTo>
                  <a:pt x="140428" y="1440031"/>
                </a:lnTo>
                <a:lnTo>
                  <a:pt x="107775" y="1444069"/>
                </a:lnTo>
                <a:lnTo>
                  <a:pt x="59334" y="1446797"/>
                </a:lnTo>
                <a:lnTo>
                  <a:pt x="0" y="1447800"/>
                </a:lnTo>
              </a:path>
            </a:pathLst>
          </a:custGeom>
          <a:ln w="28575">
            <a:solidFill>
              <a:srgbClr val="009900"/>
            </a:solidFill>
          </a:ln>
        </p:spPr>
        <p:txBody>
          <a:bodyPr wrap="square" lIns="0" tIns="0" rIns="0" bIns="0" rtlCol="0"/>
          <a:lstStyle/>
          <a:p>
            <a:endParaRPr/>
          </a:p>
        </p:txBody>
      </p:sp>
      <p:sp>
        <p:nvSpPr>
          <p:cNvPr id="10" name="object 10"/>
          <p:cNvSpPr txBox="1"/>
          <p:nvPr/>
        </p:nvSpPr>
        <p:spPr>
          <a:xfrm>
            <a:off x="916939" y="2769234"/>
            <a:ext cx="2026285" cy="3911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13 </a:t>
            </a:r>
            <a:r>
              <a:rPr sz="2400" b="1" dirty="0">
                <a:solidFill>
                  <a:srgbClr val="0000FF"/>
                </a:solidFill>
                <a:latin typeface="Arial"/>
                <a:cs typeface="Arial"/>
              </a:rPr>
              <a:t>CODIS</a:t>
            </a:r>
            <a:r>
              <a:rPr sz="2400" b="1" spc="-75" dirty="0">
                <a:solidFill>
                  <a:srgbClr val="0000FF"/>
                </a:solidFill>
                <a:latin typeface="Arial"/>
                <a:cs typeface="Arial"/>
              </a:rPr>
              <a:t> </a:t>
            </a:r>
            <a:r>
              <a:rPr sz="2400" b="1" dirty="0">
                <a:solidFill>
                  <a:srgbClr val="0000FF"/>
                </a:solidFill>
                <a:latin typeface="Arial"/>
                <a:cs typeface="Arial"/>
              </a:rPr>
              <a:t>loci</a:t>
            </a:r>
            <a:endParaRPr sz="2400" dirty="0">
              <a:latin typeface="Arial"/>
              <a:cs typeface="Arial"/>
            </a:endParaRPr>
          </a:p>
        </p:txBody>
      </p:sp>
      <p:sp>
        <p:nvSpPr>
          <p:cNvPr id="11" name="object 11"/>
          <p:cNvSpPr txBox="1"/>
          <p:nvPr/>
        </p:nvSpPr>
        <p:spPr>
          <a:xfrm>
            <a:off x="5718428" y="3504438"/>
            <a:ext cx="125476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9900"/>
                </a:solidFill>
                <a:latin typeface="Arial"/>
                <a:cs typeface="Arial"/>
              </a:rPr>
              <a:t>7 </a:t>
            </a:r>
            <a:r>
              <a:rPr sz="2000" b="1" spc="-5" dirty="0">
                <a:solidFill>
                  <a:srgbClr val="009900"/>
                </a:solidFill>
                <a:latin typeface="Arial"/>
                <a:cs typeface="Arial"/>
              </a:rPr>
              <a:t>ESS</a:t>
            </a:r>
            <a:r>
              <a:rPr sz="2000" b="1" spc="-80" dirty="0">
                <a:solidFill>
                  <a:srgbClr val="009900"/>
                </a:solidFill>
                <a:latin typeface="Arial"/>
                <a:cs typeface="Arial"/>
              </a:rPr>
              <a:t> </a:t>
            </a:r>
            <a:r>
              <a:rPr sz="2000" b="1" dirty="0">
                <a:solidFill>
                  <a:srgbClr val="009900"/>
                </a:solidFill>
                <a:latin typeface="Arial"/>
                <a:cs typeface="Arial"/>
              </a:rPr>
              <a:t>loci</a:t>
            </a:r>
            <a:endParaRPr sz="2000" dirty="0">
              <a:latin typeface="Arial"/>
              <a:cs typeface="Arial"/>
            </a:endParaRPr>
          </a:p>
        </p:txBody>
      </p:sp>
      <p:sp>
        <p:nvSpPr>
          <p:cNvPr id="12" name="object 12"/>
          <p:cNvSpPr/>
          <p:nvPr/>
        </p:nvSpPr>
        <p:spPr>
          <a:xfrm>
            <a:off x="5256276" y="5402326"/>
            <a:ext cx="228600" cy="1066800"/>
          </a:xfrm>
          <a:custGeom>
            <a:avLst/>
            <a:gdLst/>
            <a:ahLst/>
            <a:cxnLst/>
            <a:rect l="l" t="t" r="r" b="b"/>
            <a:pathLst>
              <a:path w="228600" h="1066800">
                <a:moveTo>
                  <a:pt x="0" y="0"/>
                </a:moveTo>
                <a:lnTo>
                  <a:pt x="72249" y="968"/>
                </a:lnTo>
                <a:lnTo>
                  <a:pt x="135002" y="3661"/>
                </a:lnTo>
                <a:lnTo>
                  <a:pt x="184489" y="7763"/>
                </a:lnTo>
                <a:lnTo>
                  <a:pt x="228600" y="18923"/>
                </a:lnTo>
                <a:lnTo>
                  <a:pt x="228600" y="1047686"/>
                </a:lnTo>
                <a:lnTo>
                  <a:pt x="216944" y="1053705"/>
                </a:lnTo>
                <a:lnTo>
                  <a:pt x="184489" y="1058934"/>
                </a:lnTo>
                <a:lnTo>
                  <a:pt x="135002" y="1063059"/>
                </a:lnTo>
                <a:lnTo>
                  <a:pt x="72249" y="1065764"/>
                </a:lnTo>
                <a:lnTo>
                  <a:pt x="0" y="1066736"/>
                </a:lnTo>
              </a:path>
            </a:pathLst>
          </a:custGeom>
          <a:ln w="28575">
            <a:solidFill>
              <a:srgbClr val="FF0000"/>
            </a:solidFill>
          </a:ln>
        </p:spPr>
        <p:txBody>
          <a:bodyPr wrap="square" lIns="0" tIns="0" rIns="0" bIns="0" rtlCol="0"/>
          <a:lstStyle/>
          <a:p>
            <a:endParaRPr/>
          </a:p>
        </p:txBody>
      </p:sp>
      <p:sp>
        <p:nvSpPr>
          <p:cNvPr id="13" name="object 13"/>
          <p:cNvSpPr txBox="1"/>
          <p:nvPr/>
        </p:nvSpPr>
        <p:spPr>
          <a:xfrm>
            <a:off x="5607177" y="5638291"/>
            <a:ext cx="2974975" cy="636270"/>
          </a:xfrm>
          <a:prstGeom prst="rect">
            <a:avLst/>
          </a:prstGeom>
        </p:spPr>
        <p:txBody>
          <a:bodyPr vert="horz" wrap="square" lIns="0" tIns="12700" rIns="0" bIns="0" rtlCol="0">
            <a:spAutoFit/>
          </a:bodyPr>
          <a:lstStyle/>
          <a:p>
            <a:pPr marL="12700" marR="5080" indent="120014">
              <a:lnSpc>
                <a:spcPct val="100000"/>
              </a:lnSpc>
              <a:spcBef>
                <a:spcPts val="100"/>
              </a:spcBef>
            </a:pPr>
            <a:r>
              <a:rPr sz="2000" b="1" dirty="0">
                <a:solidFill>
                  <a:srgbClr val="FF0000"/>
                </a:solidFill>
                <a:latin typeface="Arial"/>
                <a:cs typeface="Arial"/>
              </a:rPr>
              <a:t>5 </a:t>
            </a:r>
            <a:r>
              <a:rPr sz="2000" b="1" spc="-5" dirty="0">
                <a:solidFill>
                  <a:srgbClr val="FF0000"/>
                </a:solidFill>
                <a:latin typeface="Arial"/>
                <a:cs typeface="Arial"/>
              </a:rPr>
              <a:t>loci </a:t>
            </a:r>
            <a:r>
              <a:rPr sz="2000" b="1" dirty="0">
                <a:solidFill>
                  <a:srgbClr val="FF0000"/>
                </a:solidFill>
                <a:latin typeface="Arial"/>
                <a:cs typeface="Arial"/>
              </a:rPr>
              <a:t>adopted in 2009  to expand to 12 </a:t>
            </a:r>
            <a:r>
              <a:rPr sz="2000" b="1" spc="-5" dirty="0">
                <a:solidFill>
                  <a:srgbClr val="FF0000"/>
                </a:solidFill>
                <a:latin typeface="Arial"/>
                <a:cs typeface="Arial"/>
              </a:rPr>
              <a:t>ESS</a:t>
            </a:r>
            <a:r>
              <a:rPr sz="2000" b="1" spc="-110" dirty="0">
                <a:solidFill>
                  <a:srgbClr val="FF0000"/>
                </a:solidFill>
                <a:latin typeface="Arial"/>
                <a:cs typeface="Arial"/>
              </a:rPr>
              <a:t> </a:t>
            </a:r>
            <a:r>
              <a:rPr sz="2000" b="1" dirty="0">
                <a:solidFill>
                  <a:srgbClr val="FF0000"/>
                </a:solidFill>
                <a:latin typeface="Arial"/>
                <a:cs typeface="Arial"/>
              </a:rPr>
              <a:t>loci</a:t>
            </a:r>
            <a:endParaRPr sz="2000">
              <a:latin typeface="Arial"/>
              <a:cs typeface="Arial"/>
            </a:endParaRPr>
          </a:p>
        </p:txBody>
      </p:sp>
      <p:sp>
        <p:nvSpPr>
          <p:cNvPr id="14" name="object 14"/>
          <p:cNvSpPr txBox="1"/>
          <p:nvPr/>
        </p:nvSpPr>
        <p:spPr>
          <a:xfrm>
            <a:off x="5108828" y="2127630"/>
            <a:ext cx="3268979" cy="2997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wrap="square" lIns="0" tIns="12700" rIns="0" bIns="0" rtlCol="0">
            <a:spAutoFit/>
          </a:bodyPr>
          <a:lstStyle/>
          <a:p>
            <a:pPr marL="12700">
              <a:lnSpc>
                <a:spcPct val="100000"/>
              </a:lnSpc>
              <a:spcBef>
                <a:spcPts val="100"/>
              </a:spcBef>
            </a:pPr>
            <a:r>
              <a:rPr sz="1800" b="1" dirty="0">
                <a:latin typeface="Arial"/>
                <a:cs typeface="Arial"/>
              </a:rPr>
              <a:t>ESS = </a:t>
            </a:r>
            <a:r>
              <a:rPr sz="1800" b="1" spc="-5" dirty="0">
                <a:latin typeface="Arial"/>
                <a:cs typeface="Arial"/>
              </a:rPr>
              <a:t>European Standard</a:t>
            </a:r>
            <a:r>
              <a:rPr sz="1800" b="1" spc="-30" dirty="0">
                <a:latin typeface="Arial"/>
                <a:cs typeface="Arial"/>
              </a:rPr>
              <a:t> </a:t>
            </a:r>
            <a:r>
              <a:rPr sz="1800" b="1" spc="-5" dirty="0">
                <a:latin typeface="Arial"/>
                <a:cs typeface="Arial"/>
              </a:rPr>
              <a:t>Set</a:t>
            </a:r>
            <a:endParaRPr sz="1800" dirty="0">
              <a:latin typeface="Arial"/>
              <a:cs typeface="Arial"/>
            </a:endParaRPr>
          </a:p>
        </p:txBody>
      </p:sp>
      <p:sp>
        <p:nvSpPr>
          <p:cNvPr id="15" name="object 15"/>
          <p:cNvSpPr/>
          <p:nvPr/>
        </p:nvSpPr>
        <p:spPr>
          <a:xfrm>
            <a:off x="4170426" y="5854700"/>
            <a:ext cx="219075" cy="640080"/>
          </a:xfrm>
          <a:custGeom>
            <a:avLst/>
            <a:gdLst/>
            <a:ahLst/>
            <a:cxnLst/>
            <a:rect l="l" t="t" r="r" b="b"/>
            <a:pathLst>
              <a:path w="219075" h="640079">
                <a:moveTo>
                  <a:pt x="219075" y="639762"/>
                </a:moveTo>
                <a:lnTo>
                  <a:pt x="149815" y="638831"/>
                </a:lnTo>
                <a:lnTo>
                  <a:pt x="89675" y="636239"/>
                </a:lnTo>
                <a:lnTo>
                  <a:pt x="42257" y="632287"/>
                </a:lnTo>
                <a:lnTo>
                  <a:pt x="0" y="621512"/>
                </a:lnTo>
                <a:lnTo>
                  <a:pt x="0" y="18249"/>
                </a:lnTo>
                <a:lnTo>
                  <a:pt x="11164" y="12484"/>
                </a:lnTo>
                <a:lnTo>
                  <a:pt x="42257" y="7475"/>
                </a:lnTo>
                <a:lnTo>
                  <a:pt x="89675" y="3523"/>
                </a:lnTo>
                <a:lnTo>
                  <a:pt x="149815" y="931"/>
                </a:lnTo>
                <a:lnTo>
                  <a:pt x="219075" y="0"/>
                </a:lnTo>
              </a:path>
            </a:pathLst>
          </a:custGeom>
          <a:ln w="28575">
            <a:solidFill>
              <a:srgbClr val="6F2F9F"/>
            </a:solidFill>
          </a:ln>
        </p:spPr>
        <p:txBody>
          <a:bodyPr wrap="square" lIns="0" tIns="0" rIns="0" bIns="0" rtlCol="0"/>
          <a:lstStyle/>
          <a:p>
            <a:endParaRPr/>
          </a:p>
        </p:txBody>
      </p:sp>
      <p:sp>
        <p:nvSpPr>
          <p:cNvPr id="16" name="object 16"/>
          <p:cNvSpPr txBox="1"/>
          <p:nvPr/>
        </p:nvSpPr>
        <p:spPr>
          <a:xfrm>
            <a:off x="2044700" y="5862320"/>
            <a:ext cx="2005964" cy="574040"/>
          </a:xfrm>
          <a:prstGeom prst="rect">
            <a:avLst/>
          </a:prstGeom>
        </p:spPr>
        <p:txBody>
          <a:bodyPr vert="horz" wrap="square" lIns="0" tIns="12700" rIns="0" bIns="0" rtlCol="0">
            <a:spAutoFit/>
          </a:bodyPr>
          <a:lstStyle/>
          <a:p>
            <a:pPr marL="12700" marR="5080" indent="202565">
              <a:lnSpc>
                <a:spcPct val="100000"/>
              </a:lnSpc>
              <a:spcBef>
                <a:spcPts val="100"/>
              </a:spcBef>
            </a:pPr>
            <a:r>
              <a:rPr sz="1800" b="1" spc="-5" dirty="0">
                <a:solidFill>
                  <a:srgbClr val="6F2F9F"/>
                </a:solidFill>
                <a:latin typeface="Arial"/>
                <a:cs typeface="Arial"/>
              </a:rPr>
              <a:t>3 miniSTR </a:t>
            </a:r>
            <a:r>
              <a:rPr sz="1800" b="1" dirty="0">
                <a:solidFill>
                  <a:srgbClr val="6F2F9F"/>
                </a:solidFill>
                <a:latin typeface="Arial"/>
                <a:cs typeface="Arial"/>
              </a:rPr>
              <a:t>loci  </a:t>
            </a:r>
            <a:r>
              <a:rPr sz="1800" b="1" spc="-5" dirty="0">
                <a:solidFill>
                  <a:srgbClr val="6F2F9F"/>
                </a:solidFill>
                <a:latin typeface="Arial"/>
                <a:cs typeface="Arial"/>
              </a:rPr>
              <a:t>developed at</a:t>
            </a:r>
            <a:r>
              <a:rPr sz="1800" b="1" spc="-55" dirty="0">
                <a:solidFill>
                  <a:srgbClr val="6F2F9F"/>
                </a:solidFill>
                <a:latin typeface="Arial"/>
                <a:cs typeface="Arial"/>
              </a:rPr>
              <a:t> </a:t>
            </a:r>
            <a:r>
              <a:rPr sz="1800" b="1" dirty="0">
                <a:solidFill>
                  <a:srgbClr val="6F2F9F"/>
                </a:solidFill>
                <a:latin typeface="Arial"/>
                <a:cs typeface="Arial"/>
              </a:rPr>
              <a:t>NIST</a:t>
            </a:r>
            <a:endParaRPr sz="1800">
              <a:latin typeface="Arial"/>
              <a:cs typeface="Arial"/>
            </a:endParaRPr>
          </a:p>
        </p:txBody>
      </p:sp>
      <p:sp>
        <p:nvSpPr>
          <p:cNvPr id="17" name="object 17"/>
          <p:cNvSpPr txBox="1"/>
          <p:nvPr/>
        </p:nvSpPr>
        <p:spPr>
          <a:xfrm>
            <a:off x="441147" y="3686936"/>
            <a:ext cx="1041400" cy="1548765"/>
          </a:xfrm>
          <a:prstGeom prst="rect">
            <a:avLst/>
          </a:prstGeom>
        </p:spPr>
        <p:txBody>
          <a:bodyPr vert="horz" wrap="square" lIns="0" tIns="12065" rIns="0" bIns="0" rtlCol="0">
            <a:spAutoFit/>
          </a:bodyPr>
          <a:lstStyle/>
          <a:p>
            <a:pPr marL="12065" marR="5080" algn="ctr">
              <a:lnSpc>
                <a:spcPct val="100000"/>
              </a:lnSpc>
              <a:spcBef>
                <a:spcPts val="95"/>
              </a:spcBef>
            </a:pPr>
            <a:r>
              <a:rPr sz="1600" b="1" u="heavy" spc="-10" dirty="0">
                <a:uFill>
                  <a:solidFill>
                    <a:srgbClr val="000000"/>
                  </a:solidFill>
                </a:uFill>
                <a:latin typeface="Arial"/>
                <a:cs typeface="Arial"/>
              </a:rPr>
              <a:t>Other</a:t>
            </a:r>
            <a:r>
              <a:rPr sz="1600" b="1" u="heavy" spc="-45" dirty="0">
                <a:uFill>
                  <a:solidFill>
                    <a:srgbClr val="000000"/>
                  </a:solidFill>
                </a:uFill>
                <a:latin typeface="Arial"/>
                <a:cs typeface="Arial"/>
              </a:rPr>
              <a:t> </a:t>
            </a:r>
            <a:r>
              <a:rPr sz="1600" b="1" u="heavy" spc="-5" dirty="0">
                <a:uFill>
                  <a:solidFill>
                    <a:srgbClr val="000000"/>
                  </a:solidFill>
                </a:uFill>
                <a:latin typeface="Arial"/>
                <a:cs typeface="Arial"/>
              </a:rPr>
              <a:t>Loci </a:t>
            </a:r>
            <a:r>
              <a:rPr sz="1600" b="1" spc="-5" dirty="0">
                <a:latin typeface="Arial"/>
                <a:cs typeface="Arial"/>
              </a:rPr>
              <a:t> </a:t>
            </a:r>
            <a:r>
              <a:rPr sz="1400" dirty="0">
                <a:latin typeface="Arial"/>
                <a:cs typeface="Arial"/>
              </a:rPr>
              <a:t>D6S1043  </a:t>
            </a:r>
            <a:r>
              <a:rPr sz="1400" spc="-5" dirty="0">
                <a:latin typeface="Arial"/>
                <a:cs typeface="Arial"/>
              </a:rPr>
              <a:t>F13B  </a:t>
            </a:r>
            <a:r>
              <a:rPr sz="1400" dirty="0">
                <a:latin typeface="Arial"/>
                <a:cs typeface="Arial"/>
              </a:rPr>
              <a:t>F13A01  </a:t>
            </a:r>
            <a:r>
              <a:rPr sz="1400" spc="-5" dirty="0">
                <a:latin typeface="Arial"/>
                <a:cs typeface="Arial"/>
              </a:rPr>
              <a:t>FESFPS  LPL</a:t>
            </a:r>
            <a:endParaRPr sz="1400">
              <a:latin typeface="Arial"/>
              <a:cs typeface="Arial"/>
            </a:endParaRPr>
          </a:p>
          <a:p>
            <a:pPr algn="ctr">
              <a:lnSpc>
                <a:spcPts val="1675"/>
              </a:lnSpc>
            </a:pPr>
            <a:r>
              <a:rPr sz="1400" dirty="0">
                <a:latin typeface="Arial"/>
                <a:cs typeface="Arial"/>
              </a:rPr>
              <a:t>Penta</a:t>
            </a:r>
            <a:r>
              <a:rPr sz="1400" spc="-50" dirty="0">
                <a:latin typeface="Arial"/>
                <a:cs typeface="Arial"/>
              </a:rPr>
              <a:t> </a:t>
            </a:r>
            <a:r>
              <a:rPr sz="1400" dirty="0">
                <a:latin typeface="Arial"/>
                <a:cs typeface="Arial"/>
              </a:rPr>
              <a:t>C</a:t>
            </a:r>
            <a:endParaRPr sz="1400">
              <a:latin typeface="Arial"/>
              <a:cs typeface="Arial"/>
            </a:endParaRPr>
          </a:p>
        </p:txBody>
      </p:sp>
      <p:sp>
        <p:nvSpPr>
          <p:cNvPr id="18" name="object 18"/>
          <p:cNvSpPr/>
          <p:nvPr/>
        </p:nvSpPr>
        <p:spPr>
          <a:xfrm>
            <a:off x="1336675" y="4038600"/>
            <a:ext cx="228600" cy="0"/>
          </a:xfrm>
          <a:custGeom>
            <a:avLst/>
            <a:gdLst/>
            <a:ahLst/>
            <a:cxnLst/>
            <a:rect l="l" t="t" r="r" b="b"/>
            <a:pathLst>
              <a:path w="228600">
                <a:moveTo>
                  <a:pt x="0" y="0"/>
                </a:moveTo>
                <a:lnTo>
                  <a:pt x="228600" y="0"/>
                </a:lnTo>
              </a:path>
            </a:pathLst>
          </a:custGeom>
          <a:ln w="28575">
            <a:solidFill>
              <a:srgbClr val="FF9900"/>
            </a:solidFill>
          </a:ln>
        </p:spPr>
        <p:txBody>
          <a:bodyPr wrap="square" lIns="0" tIns="0" rIns="0" bIns="0" rtlCol="0"/>
          <a:lstStyle/>
          <a:p>
            <a:endParaRPr/>
          </a:p>
        </p:txBody>
      </p:sp>
      <p:sp>
        <p:nvSpPr>
          <p:cNvPr id="19" name="object 19"/>
          <p:cNvSpPr txBox="1"/>
          <p:nvPr/>
        </p:nvSpPr>
        <p:spPr>
          <a:xfrm>
            <a:off x="1579244" y="3896359"/>
            <a:ext cx="114173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Chinese</a:t>
            </a:r>
            <a:r>
              <a:rPr sz="1400" spc="-100" dirty="0">
                <a:latin typeface="Arial"/>
                <a:cs typeface="Arial"/>
              </a:rPr>
              <a:t> </a:t>
            </a:r>
            <a:r>
              <a:rPr sz="1400" dirty="0">
                <a:latin typeface="Arial"/>
                <a:cs typeface="Arial"/>
              </a:rPr>
              <a:t>locus</a:t>
            </a:r>
            <a:endParaRPr sz="1400">
              <a:latin typeface="Arial"/>
              <a:cs typeface="Arial"/>
            </a:endParaRPr>
          </a:p>
        </p:txBody>
      </p:sp>
      <p:sp>
        <p:nvSpPr>
          <p:cNvPr id="20" name="object 20"/>
          <p:cNvSpPr/>
          <p:nvPr/>
        </p:nvSpPr>
        <p:spPr>
          <a:xfrm>
            <a:off x="1270000" y="4160901"/>
            <a:ext cx="228600" cy="1066800"/>
          </a:xfrm>
          <a:custGeom>
            <a:avLst/>
            <a:gdLst/>
            <a:ahLst/>
            <a:cxnLst/>
            <a:rect l="l" t="t" r="r" b="b"/>
            <a:pathLst>
              <a:path w="228600" h="1066800">
                <a:moveTo>
                  <a:pt x="0" y="0"/>
                </a:moveTo>
                <a:lnTo>
                  <a:pt x="72249" y="968"/>
                </a:lnTo>
                <a:lnTo>
                  <a:pt x="135002" y="3661"/>
                </a:lnTo>
                <a:lnTo>
                  <a:pt x="184489" y="7763"/>
                </a:lnTo>
                <a:lnTo>
                  <a:pt x="228600" y="18923"/>
                </a:lnTo>
                <a:lnTo>
                  <a:pt x="228600" y="1047750"/>
                </a:lnTo>
                <a:lnTo>
                  <a:pt x="216944" y="1053730"/>
                </a:lnTo>
                <a:lnTo>
                  <a:pt x="184489" y="1058954"/>
                </a:lnTo>
                <a:lnTo>
                  <a:pt x="135002" y="1063093"/>
                </a:lnTo>
                <a:lnTo>
                  <a:pt x="72249" y="1065818"/>
                </a:lnTo>
                <a:lnTo>
                  <a:pt x="0" y="1066800"/>
                </a:lnTo>
              </a:path>
            </a:pathLst>
          </a:custGeom>
          <a:ln w="28575">
            <a:solidFill>
              <a:srgbClr val="FF00FF"/>
            </a:solidFill>
          </a:ln>
        </p:spPr>
        <p:txBody>
          <a:bodyPr wrap="square" lIns="0" tIns="0" rIns="0" bIns="0" rtlCol="0"/>
          <a:lstStyle/>
          <a:p>
            <a:endParaRPr/>
          </a:p>
        </p:txBody>
      </p:sp>
      <p:sp>
        <p:nvSpPr>
          <p:cNvPr id="21" name="object 21"/>
          <p:cNvSpPr txBox="1"/>
          <p:nvPr/>
        </p:nvSpPr>
        <p:spPr>
          <a:xfrm>
            <a:off x="1602994" y="4523613"/>
            <a:ext cx="59944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00FF"/>
                </a:solidFill>
                <a:latin typeface="Arial"/>
                <a:cs typeface="Arial"/>
              </a:rPr>
              <a:t>CS7</a:t>
            </a:r>
            <a:r>
              <a:rPr sz="1400" spc="-75" dirty="0">
                <a:solidFill>
                  <a:srgbClr val="FF00FF"/>
                </a:solidFill>
                <a:latin typeface="Arial"/>
                <a:cs typeface="Arial"/>
              </a:rPr>
              <a:t> </a:t>
            </a:r>
            <a:r>
              <a:rPr sz="1400" dirty="0">
                <a:solidFill>
                  <a:srgbClr val="FF00FF"/>
                </a:solidFill>
                <a:latin typeface="Arial"/>
                <a:cs typeface="Arial"/>
              </a:rPr>
              <a:t>kit</a:t>
            </a:r>
            <a:endParaRPr sz="1400">
              <a:latin typeface="Arial"/>
              <a:cs typeface="Arial"/>
            </a:endParaRPr>
          </a:p>
        </p:txBody>
      </p:sp>
    </p:spTree>
    <p:extLst>
      <p:ext uri="{BB962C8B-B14F-4D97-AF65-F5344CB8AC3E}">
        <p14:creationId xmlns:p14="http://schemas.microsoft.com/office/powerpoint/2010/main" val="2953007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33400" y="331621"/>
            <a:ext cx="7620000" cy="5844114"/>
          </a:xfrm>
          <a:prstGeom prst="rect">
            <a:avLst/>
          </a:prstGeom>
        </p:spPr>
      </p:pic>
    </p:spTree>
    <p:extLst>
      <p:ext uri="{BB962C8B-B14F-4D97-AF65-F5344CB8AC3E}">
        <p14:creationId xmlns:p14="http://schemas.microsoft.com/office/powerpoint/2010/main" val="1828159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6370" y="43688"/>
            <a:ext cx="6674484"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Arial"/>
                <a:cs typeface="Arial"/>
              </a:rPr>
              <a:t>Commercially </a:t>
            </a:r>
            <a:r>
              <a:rPr sz="3600" b="0" spc="-10" dirty="0">
                <a:latin typeface="Arial"/>
                <a:cs typeface="Arial"/>
              </a:rPr>
              <a:t>Available </a:t>
            </a:r>
            <a:r>
              <a:rPr sz="3600" b="0" dirty="0">
                <a:latin typeface="Arial"/>
                <a:cs typeface="Arial"/>
              </a:rPr>
              <a:t>STR</a:t>
            </a:r>
            <a:r>
              <a:rPr sz="3600" b="0" spc="-280" dirty="0">
                <a:latin typeface="Arial"/>
                <a:cs typeface="Arial"/>
              </a:rPr>
              <a:t> </a:t>
            </a:r>
            <a:r>
              <a:rPr sz="3600" b="0" dirty="0">
                <a:latin typeface="Arial"/>
                <a:cs typeface="Arial"/>
              </a:rPr>
              <a:t>Kits</a:t>
            </a:r>
            <a:endParaRPr sz="3600">
              <a:latin typeface="Arial"/>
              <a:cs typeface="Arial"/>
            </a:endParaRPr>
          </a:p>
        </p:txBody>
      </p:sp>
      <p:sp>
        <p:nvSpPr>
          <p:cNvPr id="3" name="object 3"/>
          <p:cNvSpPr txBox="1"/>
          <p:nvPr/>
        </p:nvSpPr>
        <p:spPr>
          <a:xfrm>
            <a:off x="231140" y="658114"/>
            <a:ext cx="3033395" cy="848360"/>
          </a:xfrm>
          <a:prstGeom prst="rect">
            <a:avLst/>
          </a:prstGeom>
        </p:spPr>
        <p:txBody>
          <a:bodyPr vert="horz" wrap="square" lIns="0" tIns="12700" rIns="0" bIns="0" rtlCol="0">
            <a:spAutoFit/>
          </a:bodyPr>
          <a:lstStyle/>
          <a:p>
            <a:pPr marL="12700">
              <a:lnSpc>
                <a:spcPct val="100000"/>
              </a:lnSpc>
              <a:spcBef>
                <a:spcPts val="100"/>
              </a:spcBef>
            </a:pPr>
            <a:r>
              <a:rPr sz="1800" b="1" u="heavy" spc="-10" dirty="0">
                <a:uFill>
                  <a:solidFill>
                    <a:srgbClr val="000000"/>
                  </a:solidFill>
                </a:uFill>
                <a:latin typeface="Arial"/>
                <a:cs typeface="Arial"/>
              </a:rPr>
              <a:t>Applied </a:t>
            </a:r>
            <a:r>
              <a:rPr sz="1800" b="1" u="heavy" spc="-5" dirty="0">
                <a:uFill>
                  <a:solidFill>
                    <a:srgbClr val="000000"/>
                  </a:solidFill>
                </a:uFill>
                <a:latin typeface="Arial"/>
                <a:cs typeface="Arial"/>
              </a:rPr>
              <a:t>Biosystems</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(18)</a:t>
            </a:r>
            <a:endParaRPr sz="1800">
              <a:latin typeface="Arial"/>
              <a:cs typeface="Arial"/>
            </a:endParaRPr>
          </a:p>
          <a:p>
            <a:pPr marL="226060" indent="-213360">
              <a:lnSpc>
                <a:spcPct val="100000"/>
              </a:lnSpc>
              <a:buChar char="•"/>
              <a:tabLst>
                <a:tab pos="225425" algn="l"/>
                <a:tab pos="226060" algn="l"/>
              </a:tabLst>
            </a:pPr>
            <a:r>
              <a:rPr sz="1800" strike="sngStrike" dirty="0">
                <a:latin typeface="Arial"/>
                <a:cs typeface="Arial"/>
              </a:rPr>
              <a:t> </a:t>
            </a:r>
            <a:r>
              <a:rPr sz="1800" strike="sngStrike" spc="15" dirty="0">
                <a:latin typeface="Arial"/>
                <a:cs typeface="Arial"/>
              </a:rPr>
              <a:t> </a:t>
            </a:r>
            <a:r>
              <a:rPr sz="1800" strike="sngStrike" dirty="0">
                <a:latin typeface="Arial"/>
                <a:cs typeface="Arial"/>
              </a:rPr>
              <a:t>AmpFlSTR </a:t>
            </a:r>
            <a:r>
              <a:rPr sz="1800" strike="sngStrike" spc="-5" dirty="0">
                <a:latin typeface="Arial"/>
                <a:cs typeface="Arial"/>
              </a:rPr>
              <a:t>Blue</a:t>
            </a:r>
            <a:r>
              <a:rPr sz="1800" strike="sngStrike" spc="-35" dirty="0">
                <a:latin typeface="Arial"/>
                <a:cs typeface="Arial"/>
              </a:rPr>
              <a:t> </a:t>
            </a:r>
            <a:r>
              <a:rPr sz="1800" strike="sngStrike" spc="-5" dirty="0">
                <a:latin typeface="Arial"/>
                <a:cs typeface="Arial"/>
              </a:rPr>
              <a:t>(1996)</a:t>
            </a:r>
            <a:r>
              <a:rPr sz="1800" strike="sngStrike" spc="-204" dirty="0">
                <a:latin typeface="Arial"/>
                <a:cs typeface="Arial"/>
              </a:rPr>
              <a:t> </a:t>
            </a:r>
            <a:endParaRPr sz="1800">
              <a:latin typeface="Arial"/>
              <a:cs typeface="Arial"/>
            </a:endParaRPr>
          </a:p>
          <a:p>
            <a:pPr marL="226060" indent="-213360">
              <a:lnSpc>
                <a:spcPct val="100000"/>
              </a:lnSpc>
              <a:buChar char="•"/>
              <a:tabLst>
                <a:tab pos="225425" algn="l"/>
                <a:tab pos="226060" algn="l"/>
              </a:tabLst>
            </a:pPr>
            <a:r>
              <a:rPr sz="1800" strike="sngStrike" dirty="0">
                <a:latin typeface="Arial"/>
                <a:cs typeface="Arial"/>
              </a:rPr>
              <a:t> </a:t>
            </a:r>
            <a:r>
              <a:rPr sz="1800" strike="sngStrike" spc="15" dirty="0">
                <a:latin typeface="Arial"/>
                <a:cs typeface="Arial"/>
              </a:rPr>
              <a:t> </a:t>
            </a:r>
            <a:r>
              <a:rPr sz="1800" strike="sngStrike" dirty="0">
                <a:latin typeface="Arial"/>
                <a:cs typeface="Arial"/>
              </a:rPr>
              <a:t>AmpFlSTR </a:t>
            </a:r>
            <a:r>
              <a:rPr sz="1800" strike="sngStrike" spc="-5" dirty="0">
                <a:latin typeface="Arial"/>
                <a:cs typeface="Arial"/>
              </a:rPr>
              <a:t>Green </a:t>
            </a:r>
            <a:r>
              <a:rPr sz="1800" strike="sngStrike" dirty="0">
                <a:latin typeface="Arial"/>
                <a:cs typeface="Arial"/>
              </a:rPr>
              <a:t>I</a:t>
            </a:r>
            <a:r>
              <a:rPr sz="1800" strike="sngStrike" spc="-80" dirty="0">
                <a:latin typeface="Arial"/>
                <a:cs typeface="Arial"/>
              </a:rPr>
              <a:t> </a:t>
            </a:r>
            <a:r>
              <a:rPr sz="1800" strike="sngStrike" spc="-5" dirty="0">
                <a:latin typeface="Arial"/>
                <a:cs typeface="Arial"/>
              </a:rPr>
              <a:t>(1997)</a:t>
            </a:r>
            <a:endParaRPr sz="1800">
              <a:latin typeface="Arial"/>
              <a:cs typeface="Arial"/>
            </a:endParaRPr>
          </a:p>
        </p:txBody>
      </p:sp>
      <p:sp>
        <p:nvSpPr>
          <p:cNvPr id="4" name="object 4"/>
          <p:cNvSpPr txBox="1"/>
          <p:nvPr/>
        </p:nvSpPr>
        <p:spPr>
          <a:xfrm>
            <a:off x="231140" y="1481073"/>
            <a:ext cx="2614295" cy="167195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800" spc="-5" dirty="0">
                <a:latin typeface="Arial"/>
                <a:cs typeface="Arial"/>
              </a:rPr>
              <a:t>Profiler</a:t>
            </a:r>
            <a:r>
              <a:rPr sz="1800" dirty="0">
                <a:latin typeface="Arial"/>
                <a:cs typeface="Arial"/>
              </a:rPr>
              <a:t> </a:t>
            </a:r>
            <a:r>
              <a:rPr sz="1800" spc="-5" dirty="0">
                <a:latin typeface="Arial"/>
                <a:cs typeface="Arial"/>
              </a:rPr>
              <a:t>(1997)</a:t>
            </a:r>
            <a:endParaRPr sz="1800">
              <a:latin typeface="Arial"/>
              <a:cs typeface="Arial"/>
            </a:endParaRPr>
          </a:p>
          <a:p>
            <a:pPr marL="355600" indent="-342900">
              <a:lnSpc>
                <a:spcPct val="100000"/>
              </a:lnSpc>
              <a:buChar char="•"/>
              <a:tabLst>
                <a:tab pos="354965" algn="l"/>
                <a:tab pos="355600" algn="l"/>
              </a:tabLst>
            </a:pPr>
            <a:r>
              <a:rPr sz="1800" spc="-5" dirty="0">
                <a:latin typeface="Arial"/>
                <a:cs typeface="Arial"/>
              </a:rPr>
              <a:t>Profiler Plus</a:t>
            </a:r>
            <a:r>
              <a:rPr sz="1800" spc="-10" dirty="0">
                <a:latin typeface="Arial"/>
                <a:cs typeface="Arial"/>
              </a:rPr>
              <a:t> </a:t>
            </a:r>
            <a:r>
              <a:rPr sz="1800" spc="-5" dirty="0">
                <a:latin typeface="Arial"/>
                <a:cs typeface="Arial"/>
              </a:rPr>
              <a:t>(1997)</a:t>
            </a:r>
            <a:endParaRPr sz="1800">
              <a:latin typeface="Arial"/>
              <a:cs typeface="Arial"/>
            </a:endParaRPr>
          </a:p>
          <a:p>
            <a:pPr marL="355600" indent="-342900">
              <a:lnSpc>
                <a:spcPct val="100000"/>
              </a:lnSpc>
              <a:buChar char="•"/>
              <a:tabLst>
                <a:tab pos="354965" algn="l"/>
                <a:tab pos="355600" algn="l"/>
              </a:tabLst>
            </a:pPr>
            <a:r>
              <a:rPr sz="1800" spc="-5" dirty="0">
                <a:latin typeface="Arial"/>
                <a:cs typeface="Arial"/>
              </a:rPr>
              <a:t>COfiler</a:t>
            </a:r>
            <a:r>
              <a:rPr sz="1800" spc="-10" dirty="0">
                <a:latin typeface="Arial"/>
                <a:cs typeface="Arial"/>
              </a:rPr>
              <a:t> </a:t>
            </a:r>
            <a:r>
              <a:rPr sz="1800" spc="-5" dirty="0">
                <a:latin typeface="Arial"/>
                <a:cs typeface="Arial"/>
              </a:rPr>
              <a:t>(1998)</a:t>
            </a:r>
            <a:endParaRPr sz="1800">
              <a:latin typeface="Arial"/>
              <a:cs typeface="Arial"/>
            </a:endParaRPr>
          </a:p>
          <a:p>
            <a:pPr marL="355600" indent="-342900">
              <a:lnSpc>
                <a:spcPct val="100000"/>
              </a:lnSpc>
              <a:buChar char="•"/>
              <a:tabLst>
                <a:tab pos="354965" algn="l"/>
                <a:tab pos="355600" algn="l"/>
              </a:tabLst>
            </a:pPr>
            <a:r>
              <a:rPr sz="1800" dirty="0">
                <a:latin typeface="Arial"/>
                <a:cs typeface="Arial"/>
              </a:rPr>
              <a:t>SGM </a:t>
            </a:r>
            <a:r>
              <a:rPr sz="1800" spc="-5" dirty="0">
                <a:latin typeface="Arial"/>
                <a:cs typeface="Arial"/>
              </a:rPr>
              <a:t>Plus</a:t>
            </a:r>
            <a:r>
              <a:rPr sz="1800" spc="-80" dirty="0">
                <a:latin typeface="Arial"/>
                <a:cs typeface="Arial"/>
              </a:rPr>
              <a:t> </a:t>
            </a:r>
            <a:r>
              <a:rPr sz="1800" spc="-5" dirty="0">
                <a:latin typeface="Arial"/>
                <a:cs typeface="Arial"/>
              </a:rPr>
              <a:t>(1999)</a:t>
            </a:r>
            <a:endParaRPr sz="1800">
              <a:latin typeface="Arial"/>
              <a:cs typeface="Arial"/>
            </a:endParaRPr>
          </a:p>
          <a:p>
            <a:pPr marL="355600" indent="-342900">
              <a:lnSpc>
                <a:spcPct val="100000"/>
              </a:lnSpc>
              <a:buFont typeface="Arial"/>
              <a:buChar char="•"/>
              <a:tabLst>
                <a:tab pos="354965" algn="l"/>
                <a:tab pos="355600" algn="l"/>
              </a:tabLst>
            </a:pPr>
            <a:r>
              <a:rPr sz="1800" b="1" dirty="0">
                <a:latin typeface="Arial"/>
                <a:cs typeface="Arial"/>
              </a:rPr>
              <a:t>Identifiler</a:t>
            </a:r>
            <a:r>
              <a:rPr sz="1800" b="1" spc="-95" dirty="0">
                <a:latin typeface="Arial"/>
                <a:cs typeface="Arial"/>
              </a:rPr>
              <a:t> </a:t>
            </a:r>
            <a:r>
              <a:rPr sz="1800" spc="-5" dirty="0">
                <a:latin typeface="Arial"/>
                <a:cs typeface="Arial"/>
              </a:rPr>
              <a:t>(2001)</a:t>
            </a:r>
            <a:endParaRPr sz="1800">
              <a:latin typeface="Arial"/>
              <a:cs typeface="Arial"/>
            </a:endParaRPr>
          </a:p>
          <a:p>
            <a:pPr marL="355600" indent="-342900">
              <a:lnSpc>
                <a:spcPct val="100000"/>
              </a:lnSpc>
              <a:buChar char="•"/>
              <a:tabLst>
                <a:tab pos="354965" algn="l"/>
                <a:tab pos="355600" algn="l"/>
              </a:tabLst>
            </a:pPr>
            <a:r>
              <a:rPr sz="1800" spc="-5" dirty="0">
                <a:latin typeface="Arial"/>
                <a:cs typeface="Arial"/>
              </a:rPr>
              <a:t>Profiler Plus </a:t>
            </a:r>
            <a:r>
              <a:rPr sz="1800" dirty="0">
                <a:latin typeface="Arial"/>
                <a:cs typeface="Arial"/>
              </a:rPr>
              <a:t>ID</a:t>
            </a:r>
            <a:r>
              <a:rPr sz="1800" spc="-30" dirty="0">
                <a:latin typeface="Arial"/>
                <a:cs typeface="Arial"/>
              </a:rPr>
              <a:t> </a:t>
            </a:r>
            <a:r>
              <a:rPr sz="1800" spc="-5" dirty="0">
                <a:latin typeface="Arial"/>
                <a:cs typeface="Arial"/>
              </a:rPr>
              <a:t>(2001)</a:t>
            </a:r>
            <a:endParaRPr sz="1800">
              <a:latin typeface="Arial"/>
              <a:cs typeface="Arial"/>
            </a:endParaRPr>
          </a:p>
        </p:txBody>
      </p:sp>
      <p:sp>
        <p:nvSpPr>
          <p:cNvPr id="5" name="object 5"/>
          <p:cNvSpPr txBox="1"/>
          <p:nvPr/>
        </p:nvSpPr>
        <p:spPr>
          <a:xfrm>
            <a:off x="231140" y="3127375"/>
            <a:ext cx="1915160" cy="299720"/>
          </a:xfrm>
          <a:prstGeom prst="rect">
            <a:avLst/>
          </a:prstGeom>
        </p:spPr>
        <p:txBody>
          <a:bodyPr vert="horz" wrap="square" lIns="0" tIns="12700" rIns="0" bIns="0" rtlCol="0">
            <a:spAutoFit/>
          </a:bodyPr>
          <a:lstStyle/>
          <a:p>
            <a:pPr marL="226060" indent="-213360">
              <a:lnSpc>
                <a:spcPct val="100000"/>
              </a:lnSpc>
              <a:spcBef>
                <a:spcPts val="100"/>
              </a:spcBef>
              <a:buChar char="•"/>
              <a:tabLst>
                <a:tab pos="225425" algn="l"/>
                <a:tab pos="226060" algn="l"/>
                <a:tab pos="1901825" algn="l"/>
              </a:tabLst>
            </a:pPr>
            <a:r>
              <a:rPr sz="1800" strike="sngStrike" dirty="0">
                <a:latin typeface="Arial"/>
                <a:cs typeface="Arial"/>
              </a:rPr>
              <a:t> </a:t>
            </a:r>
            <a:r>
              <a:rPr sz="1800" strike="sngStrike" spc="15" dirty="0">
                <a:latin typeface="Arial"/>
                <a:cs typeface="Arial"/>
              </a:rPr>
              <a:t> </a:t>
            </a:r>
            <a:r>
              <a:rPr sz="1800" strike="sngStrike" spc="-5" dirty="0">
                <a:latin typeface="Arial"/>
                <a:cs typeface="Arial"/>
              </a:rPr>
              <a:t>SEfiler</a:t>
            </a:r>
            <a:r>
              <a:rPr sz="1800" strike="sngStrike" spc="-60" dirty="0">
                <a:latin typeface="Arial"/>
                <a:cs typeface="Arial"/>
              </a:rPr>
              <a:t> </a:t>
            </a:r>
            <a:r>
              <a:rPr sz="1800" strike="sngStrike" spc="-5" dirty="0">
                <a:latin typeface="Arial"/>
                <a:cs typeface="Arial"/>
              </a:rPr>
              <a:t>(2002)	</a:t>
            </a:r>
            <a:endParaRPr sz="1800">
              <a:latin typeface="Arial"/>
              <a:cs typeface="Arial"/>
            </a:endParaRPr>
          </a:p>
        </p:txBody>
      </p:sp>
      <p:sp>
        <p:nvSpPr>
          <p:cNvPr id="6" name="object 6"/>
          <p:cNvSpPr txBox="1"/>
          <p:nvPr/>
        </p:nvSpPr>
        <p:spPr>
          <a:xfrm>
            <a:off x="231140" y="3401695"/>
            <a:ext cx="2969895" cy="249491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800" spc="-5" dirty="0">
                <a:solidFill>
                  <a:srgbClr val="0000CC"/>
                </a:solidFill>
                <a:latin typeface="Arial"/>
                <a:cs typeface="Arial"/>
              </a:rPr>
              <a:t>Yfiler (2004)</a:t>
            </a:r>
            <a:endParaRPr sz="1800">
              <a:latin typeface="Arial"/>
              <a:cs typeface="Arial"/>
            </a:endParaRPr>
          </a:p>
          <a:p>
            <a:pPr marL="355600" indent="-342900">
              <a:lnSpc>
                <a:spcPct val="100000"/>
              </a:lnSpc>
              <a:buChar char="•"/>
              <a:tabLst>
                <a:tab pos="354965" algn="l"/>
                <a:tab pos="355600" algn="l"/>
              </a:tabLst>
            </a:pPr>
            <a:r>
              <a:rPr sz="1800" spc="-5" dirty="0">
                <a:latin typeface="Arial"/>
                <a:cs typeface="Arial"/>
              </a:rPr>
              <a:t>MiniFiler</a:t>
            </a:r>
            <a:r>
              <a:rPr sz="1800" dirty="0">
                <a:latin typeface="Arial"/>
                <a:cs typeface="Arial"/>
              </a:rPr>
              <a:t> </a:t>
            </a:r>
            <a:r>
              <a:rPr sz="1800" spc="-5" dirty="0">
                <a:latin typeface="Arial"/>
                <a:cs typeface="Arial"/>
              </a:rPr>
              <a:t>(2007)</a:t>
            </a:r>
            <a:endParaRPr sz="1800">
              <a:latin typeface="Arial"/>
              <a:cs typeface="Arial"/>
            </a:endParaRPr>
          </a:p>
          <a:p>
            <a:pPr marL="355600" indent="-342900">
              <a:lnSpc>
                <a:spcPct val="100000"/>
              </a:lnSpc>
              <a:buChar char="•"/>
              <a:tabLst>
                <a:tab pos="354965" algn="l"/>
                <a:tab pos="355600" algn="l"/>
              </a:tabLst>
            </a:pPr>
            <a:r>
              <a:rPr sz="1800" spc="-5" dirty="0">
                <a:latin typeface="Arial"/>
                <a:cs typeface="Arial"/>
              </a:rPr>
              <a:t>SEfiler Plus</a:t>
            </a:r>
            <a:r>
              <a:rPr sz="1800" dirty="0">
                <a:latin typeface="Arial"/>
                <a:cs typeface="Arial"/>
              </a:rPr>
              <a:t> </a:t>
            </a:r>
            <a:r>
              <a:rPr sz="1800" spc="-5" dirty="0">
                <a:latin typeface="Arial"/>
                <a:cs typeface="Arial"/>
              </a:rPr>
              <a:t>(2007)</a:t>
            </a:r>
            <a:endParaRPr sz="1800">
              <a:latin typeface="Arial"/>
              <a:cs typeface="Arial"/>
            </a:endParaRPr>
          </a:p>
          <a:p>
            <a:pPr marL="355600" indent="-342900">
              <a:lnSpc>
                <a:spcPct val="100000"/>
              </a:lnSpc>
              <a:buChar char="•"/>
              <a:tabLst>
                <a:tab pos="354965" algn="l"/>
                <a:tab pos="355600" algn="l"/>
              </a:tabLst>
            </a:pPr>
            <a:r>
              <a:rPr sz="1800" spc="-5" dirty="0">
                <a:solidFill>
                  <a:srgbClr val="7E7E7E"/>
                </a:solidFill>
                <a:latin typeface="Arial"/>
                <a:cs typeface="Arial"/>
              </a:rPr>
              <a:t>Sinofiler (2008) </a:t>
            </a:r>
            <a:r>
              <a:rPr sz="1400" dirty="0">
                <a:solidFill>
                  <a:srgbClr val="7E7E7E"/>
                </a:solidFill>
                <a:latin typeface="Arial"/>
                <a:cs typeface="Arial"/>
              </a:rPr>
              <a:t>– </a:t>
            </a:r>
            <a:r>
              <a:rPr sz="1400" spc="-5" dirty="0">
                <a:solidFill>
                  <a:srgbClr val="7E7E7E"/>
                </a:solidFill>
                <a:latin typeface="Arial"/>
                <a:cs typeface="Arial"/>
              </a:rPr>
              <a:t>China</a:t>
            </a:r>
            <a:r>
              <a:rPr sz="1400" spc="-20" dirty="0">
                <a:solidFill>
                  <a:srgbClr val="7E7E7E"/>
                </a:solidFill>
                <a:latin typeface="Arial"/>
                <a:cs typeface="Arial"/>
              </a:rPr>
              <a:t> </a:t>
            </a:r>
            <a:r>
              <a:rPr sz="1400" dirty="0">
                <a:solidFill>
                  <a:srgbClr val="7E7E7E"/>
                </a:solidFill>
                <a:latin typeface="Arial"/>
                <a:cs typeface="Arial"/>
              </a:rPr>
              <a:t>only</a:t>
            </a:r>
            <a:endParaRPr sz="1400">
              <a:latin typeface="Arial"/>
              <a:cs typeface="Arial"/>
            </a:endParaRPr>
          </a:p>
          <a:p>
            <a:pPr marL="355600" indent="-342900">
              <a:lnSpc>
                <a:spcPct val="100000"/>
              </a:lnSpc>
              <a:buFont typeface="Arial"/>
              <a:buChar char="•"/>
              <a:tabLst>
                <a:tab pos="354965" algn="l"/>
                <a:tab pos="355600" algn="l"/>
              </a:tabLst>
            </a:pPr>
            <a:r>
              <a:rPr sz="1800" b="1" dirty="0">
                <a:latin typeface="Arial"/>
                <a:cs typeface="Arial"/>
              </a:rPr>
              <a:t>Identifiler </a:t>
            </a:r>
            <a:r>
              <a:rPr sz="1800" b="1" spc="-5" dirty="0">
                <a:latin typeface="Arial"/>
                <a:cs typeface="Arial"/>
              </a:rPr>
              <a:t>Direct</a:t>
            </a:r>
            <a:r>
              <a:rPr sz="1800" b="1" spc="-40" dirty="0">
                <a:latin typeface="Arial"/>
                <a:cs typeface="Arial"/>
              </a:rPr>
              <a:t> </a:t>
            </a:r>
            <a:r>
              <a:rPr sz="1800" spc="-5" dirty="0">
                <a:latin typeface="Arial"/>
                <a:cs typeface="Arial"/>
              </a:rPr>
              <a:t>(2009)</a:t>
            </a:r>
            <a:endParaRPr sz="1800">
              <a:latin typeface="Arial"/>
              <a:cs typeface="Arial"/>
            </a:endParaRPr>
          </a:p>
          <a:p>
            <a:pPr marL="355600" indent="-342900">
              <a:lnSpc>
                <a:spcPct val="100000"/>
              </a:lnSpc>
              <a:buChar char="•"/>
              <a:tabLst>
                <a:tab pos="354965" algn="l"/>
                <a:tab pos="355600" algn="l"/>
              </a:tabLst>
            </a:pPr>
            <a:r>
              <a:rPr sz="1800" dirty="0">
                <a:latin typeface="Arial"/>
                <a:cs typeface="Arial"/>
              </a:rPr>
              <a:t>NGM</a:t>
            </a:r>
            <a:r>
              <a:rPr sz="1800" spc="-5" dirty="0">
                <a:latin typeface="Arial"/>
                <a:cs typeface="Arial"/>
              </a:rPr>
              <a:t> (2009)</a:t>
            </a:r>
            <a:endParaRPr sz="1800">
              <a:latin typeface="Arial"/>
              <a:cs typeface="Arial"/>
            </a:endParaRPr>
          </a:p>
          <a:p>
            <a:pPr marL="355600" indent="-342900">
              <a:lnSpc>
                <a:spcPct val="100000"/>
              </a:lnSpc>
              <a:spcBef>
                <a:spcPts val="5"/>
              </a:spcBef>
              <a:buFont typeface="Arial"/>
              <a:buChar char="•"/>
              <a:tabLst>
                <a:tab pos="354965" algn="l"/>
                <a:tab pos="355600" algn="l"/>
              </a:tabLst>
            </a:pPr>
            <a:r>
              <a:rPr sz="1800" b="1" spc="-5" dirty="0">
                <a:latin typeface="Arial"/>
                <a:cs typeface="Arial"/>
              </a:rPr>
              <a:t>Identifiler </a:t>
            </a:r>
            <a:r>
              <a:rPr sz="1800" b="1" dirty="0">
                <a:latin typeface="Arial"/>
                <a:cs typeface="Arial"/>
              </a:rPr>
              <a:t>Plus</a:t>
            </a:r>
            <a:r>
              <a:rPr sz="1800" b="1" spc="-25" dirty="0">
                <a:latin typeface="Arial"/>
                <a:cs typeface="Arial"/>
              </a:rPr>
              <a:t> </a:t>
            </a:r>
            <a:r>
              <a:rPr sz="1800" spc="-10" dirty="0">
                <a:latin typeface="Arial"/>
                <a:cs typeface="Arial"/>
              </a:rPr>
              <a:t>(2010)</a:t>
            </a:r>
            <a:endParaRPr sz="1800">
              <a:latin typeface="Arial"/>
              <a:cs typeface="Arial"/>
            </a:endParaRPr>
          </a:p>
          <a:p>
            <a:pPr marL="355600" indent="-342900">
              <a:lnSpc>
                <a:spcPct val="100000"/>
              </a:lnSpc>
              <a:buChar char="•"/>
              <a:tabLst>
                <a:tab pos="354965" algn="l"/>
                <a:tab pos="355600" algn="l"/>
              </a:tabLst>
            </a:pPr>
            <a:r>
              <a:rPr sz="1800" dirty="0">
                <a:latin typeface="Arial"/>
                <a:cs typeface="Arial"/>
              </a:rPr>
              <a:t>NGM </a:t>
            </a:r>
            <a:r>
              <a:rPr sz="1800" spc="-5" dirty="0">
                <a:latin typeface="Arial"/>
                <a:cs typeface="Arial"/>
              </a:rPr>
              <a:t>SElect</a:t>
            </a:r>
            <a:r>
              <a:rPr sz="1800" spc="-10" dirty="0">
                <a:latin typeface="Arial"/>
                <a:cs typeface="Arial"/>
              </a:rPr>
              <a:t> </a:t>
            </a:r>
            <a:r>
              <a:rPr sz="1800" spc="-5" dirty="0">
                <a:latin typeface="Arial"/>
                <a:cs typeface="Arial"/>
              </a:rPr>
              <a:t>(2010)</a:t>
            </a:r>
            <a:endParaRPr sz="1800">
              <a:latin typeface="Arial"/>
              <a:cs typeface="Arial"/>
            </a:endParaRPr>
          </a:p>
          <a:p>
            <a:pPr marL="355600" indent="-342900">
              <a:lnSpc>
                <a:spcPct val="100000"/>
              </a:lnSpc>
              <a:buFont typeface="Arial"/>
              <a:buChar char="•"/>
              <a:tabLst>
                <a:tab pos="354965" algn="l"/>
                <a:tab pos="355600" algn="l"/>
              </a:tabLst>
            </a:pPr>
            <a:r>
              <a:rPr sz="1800" b="1" dirty="0">
                <a:latin typeface="Arial"/>
                <a:cs typeface="Arial"/>
              </a:rPr>
              <a:t>GlobalFiler</a:t>
            </a:r>
            <a:r>
              <a:rPr sz="1800" b="1" spc="-30" dirty="0">
                <a:latin typeface="Arial"/>
                <a:cs typeface="Arial"/>
              </a:rPr>
              <a:t> </a:t>
            </a:r>
            <a:r>
              <a:rPr sz="1800" spc="-5" dirty="0">
                <a:latin typeface="Arial"/>
                <a:cs typeface="Arial"/>
              </a:rPr>
              <a:t>(2012)</a:t>
            </a:r>
            <a:endParaRPr sz="1800">
              <a:latin typeface="Arial"/>
              <a:cs typeface="Arial"/>
            </a:endParaRPr>
          </a:p>
        </p:txBody>
      </p:sp>
      <p:sp>
        <p:nvSpPr>
          <p:cNvPr id="7" name="object 7"/>
          <p:cNvSpPr txBox="1"/>
          <p:nvPr/>
        </p:nvSpPr>
        <p:spPr>
          <a:xfrm>
            <a:off x="3432175" y="685546"/>
            <a:ext cx="2843530" cy="299720"/>
          </a:xfrm>
          <a:prstGeom prst="rect">
            <a:avLst/>
          </a:prstGeom>
        </p:spPr>
        <p:txBody>
          <a:bodyPr vert="horz" wrap="square" lIns="0" tIns="12700" rIns="0" bIns="0" rtlCol="0">
            <a:spAutoFit/>
          </a:bodyPr>
          <a:lstStyle/>
          <a:p>
            <a:pPr marL="12700">
              <a:lnSpc>
                <a:spcPct val="100000"/>
              </a:lnSpc>
              <a:spcBef>
                <a:spcPts val="100"/>
              </a:spcBef>
            </a:pPr>
            <a:r>
              <a:rPr sz="1800" b="1" u="heavy" spc="-5" dirty="0">
                <a:uFill>
                  <a:solidFill>
                    <a:srgbClr val="000000"/>
                  </a:solidFill>
                </a:uFill>
                <a:latin typeface="Arial"/>
                <a:cs typeface="Arial"/>
              </a:rPr>
              <a:t>Promega Corporation</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(17)</a:t>
            </a:r>
            <a:endParaRPr sz="1800">
              <a:latin typeface="Arial"/>
              <a:cs typeface="Arial"/>
            </a:endParaRPr>
          </a:p>
        </p:txBody>
      </p:sp>
      <p:sp>
        <p:nvSpPr>
          <p:cNvPr id="8" name="object 8"/>
          <p:cNvSpPr txBox="1"/>
          <p:nvPr/>
        </p:nvSpPr>
        <p:spPr>
          <a:xfrm>
            <a:off x="3432175" y="959865"/>
            <a:ext cx="3058795" cy="5156200"/>
          </a:xfrm>
          <a:prstGeom prst="rect">
            <a:avLst/>
          </a:prstGeom>
        </p:spPr>
        <p:txBody>
          <a:bodyPr vert="horz" wrap="square" lIns="0" tIns="40005" rIns="0" bIns="0" rtlCol="0">
            <a:spAutoFit/>
          </a:bodyPr>
          <a:lstStyle/>
          <a:p>
            <a:pPr marL="355600" indent="-342900">
              <a:lnSpc>
                <a:spcPct val="100000"/>
              </a:lnSpc>
              <a:spcBef>
                <a:spcPts val="315"/>
              </a:spcBef>
              <a:buChar char="•"/>
              <a:tabLst>
                <a:tab pos="354965" algn="l"/>
                <a:tab pos="355600" algn="l"/>
              </a:tabLst>
            </a:pPr>
            <a:r>
              <a:rPr sz="1800" spc="-10" dirty="0">
                <a:latin typeface="Arial"/>
                <a:cs typeface="Arial"/>
              </a:rPr>
              <a:t>PowerPlex </a:t>
            </a:r>
            <a:r>
              <a:rPr sz="1800" dirty="0">
                <a:latin typeface="Arial"/>
                <a:cs typeface="Arial"/>
              </a:rPr>
              <a:t>1.1</a:t>
            </a:r>
            <a:r>
              <a:rPr sz="1800" spc="-25" dirty="0">
                <a:latin typeface="Arial"/>
                <a:cs typeface="Arial"/>
              </a:rPr>
              <a:t> </a:t>
            </a:r>
            <a:r>
              <a:rPr sz="1800" spc="-5" dirty="0">
                <a:latin typeface="Arial"/>
                <a:cs typeface="Arial"/>
              </a:rPr>
              <a:t>(1997)</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dirty="0">
                <a:latin typeface="Arial"/>
                <a:cs typeface="Arial"/>
              </a:rPr>
              <a:t>1.2</a:t>
            </a:r>
            <a:r>
              <a:rPr sz="1800" spc="-25" dirty="0">
                <a:latin typeface="Arial"/>
                <a:cs typeface="Arial"/>
              </a:rPr>
              <a:t> </a:t>
            </a:r>
            <a:r>
              <a:rPr sz="1800" spc="-5" dirty="0">
                <a:latin typeface="Arial"/>
                <a:cs typeface="Arial"/>
              </a:rPr>
              <a:t>(1998)</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dirty="0">
                <a:latin typeface="Arial"/>
                <a:cs typeface="Arial"/>
              </a:rPr>
              <a:t>2.1</a:t>
            </a:r>
            <a:r>
              <a:rPr sz="1800" spc="-25" dirty="0">
                <a:latin typeface="Arial"/>
                <a:cs typeface="Arial"/>
              </a:rPr>
              <a:t> </a:t>
            </a:r>
            <a:r>
              <a:rPr sz="1800" spc="-5" dirty="0">
                <a:latin typeface="Arial"/>
                <a:cs typeface="Arial"/>
              </a:rPr>
              <a:t>(1999)</a:t>
            </a:r>
            <a:endParaRPr sz="1800">
              <a:latin typeface="Arial"/>
              <a:cs typeface="Arial"/>
            </a:endParaRPr>
          </a:p>
          <a:p>
            <a:pPr marL="355600" indent="-342900">
              <a:lnSpc>
                <a:spcPct val="100000"/>
              </a:lnSpc>
              <a:spcBef>
                <a:spcPts val="219"/>
              </a:spcBef>
              <a:buFont typeface="Arial"/>
              <a:buChar char="•"/>
              <a:tabLst>
                <a:tab pos="354965" algn="l"/>
                <a:tab pos="355600" algn="l"/>
              </a:tabLst>
            </a:pPr>
            <a:r>
              <a:rPr sz="1800" b="1" dirty="0">
                <a:latin typeface="Arial"/>
                <a:cs typeface="Arial"/>
              </a:rPr>
              <a:t>PowerPlex </a:t>
            </a:r>
            <a:r>
              <a:rPr sz="1800" b="1" spc="-5" dirty="0">
                <a:latin typeface="Arial"/>
                <a:cs typeface="Arial"/>
              </a:rPr>
              <a:t>16</a:t>
            </a:r>
            <a:r>
              <a:rPr sz="1800" b="1" spc="-105" dirty="0">
                <a:latin typeface="Arial"/>
                <a:cs typeface="Arial"/>
              </a:rPr>
              <a:t> </a:t>
            </a:r>
            <a:r>
              <a:rPr sz="1800" spc="-5" dirty="0">
                <a:latin typeface="Arial"/>
                <a:cs typeface="Arial"/>
              </a:rPr>
              <a:t>(2000)</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dirty="0">
                <a:latin typeface="Arial"/>
                <a:cs typeface="Arial"/>
              </a:rPr>
              <a:t>ES</a:t>
            </a:r>
            <a:r>
              <a:rPr sz="1800" spc="-15" dirty="0">
                <a:latin typeface="Arial"/>
                <a:cs typeface="Arial"/>
              </a:rPr>
              <a:t> </a:t>
            </a:r>
            <a:r>
              <a:rPr sz="1800" spc="-5" dirty="0">
                <a:latin typeface="Arial"/>
                <a:cs typeface="Arial"/>
              </a:rPr>
              <a:t>(2002)</a:t>
            </a:r>
            <a:endParaRPr sz="1800">
              <a:latin typeface="Arial"/>
              <a:cs typeface="Arial"/>
            </a:endParaRPr>
          </a:p>
          <a:p>
            <a:pPr marL="355600" indent="-342900">
              <a:lnSpc>
                <a:spcPct val="100000"/>
              </a:lnSpc>
              <a:spcBef>
                <a:spcPts val="219"/>
              </a:spcBef>
              <a:buChar char="•"/>
              <a:tabLst>
                <a:tab pos="354965" algn="l"/>
                <a:tab pos="355600" algn="l"/>
              </a:tabLst>
            </a:pPr>
            <a:r>
              <a:rPr sz="1800" spc="-10" dirty="0">
                <a:solidFill>
                  <a:srgbClr val="0000CC"/>
                </a:solidFill>
                <a:latin typeface="Arial"/>
                <a:cs typeface="Arial"/>
              </a:rPr>
              <a:t>PowerPlex </a:t>
            </a:r>
            <a:r>
              <a:rPr sz="1800" dirty="0">
                <a:solidFill>
                  <a:srgbClr val="0000CC"/>
                </a:solidFill>
                <a:latin typeface="Arial"/>
                <a:cs typeface="Arial"/>
              </a:rPr>
              <a:t>Y</a:t>
            </a:r>
            <a:r>
              <a:rPr sz="1800" spc="-30" dirty="0">
                <a:solidFill>
                  <a:srgbClr val="0000CC"/>
                </a:solidFill>
                <a:latin typeface="Arial"/>
                <a:cs typeface="Arial"/>
              </a:rPr>
              <a:t> </a:t>
            </a:r>
            <a:r>
              <a:rPr sz="1800" spc="-5" dirty="0">
                <a:solidFill>
                  <a:srgbClr val="0000CC"/>
                </a:solidFill>
                <a:latin typeface="Arial"/>
                <a:cs typeface="Arial"/>
              </a:rPr>
              <a:t>(2003)</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spc="-5" dirty="0">
                <a:latin typeface="Arial"/>
                <a:cs typeface="Arial"/>
              </a:rPr>
              <a:t>S5</a:t>
            </a:r>
            <a:r>
              <a:rPr sz="1800" spc="25" dirty="0">
                <a:latin typeface="Arial"/>
                <a:cs typeface="Arial"/>
              </a:rPr>
              <a:t> </a:t>
            </a:r>
            <a:r>
              <a:rPr sz="1800" spc="-5" dirty="0">
                <a:latin typeface="Arial"/>
                <a:cs typeface="Arial"/>
              </a:rPr>
              <a:t>(2007)</a:t>
            </a:r>
            <a:endParaRPr sz="1800">
              <a:latin typeface="Arial"/>
              <a:cs typeface="Arial"/>
            </a:endParaRPr>
          </a:p>
          <a:p>
            <a:pPr marL="355600" indent="-342900">
              <a:lnSpc>
                <a:spcPct val="100000"/>
              </a:lnSpc>
              <a:spcBef>
                <a:spcPts val="215"/>
              </a:spcBef>
              <a:buFont typeface="Arial"/>
              <a:buChar char="•"/>
              <a:tabLst>
                <a:tab pos="354965" algn="l"/>
                <a:tab pos="355600" algn="l"/>
              </a:tabLst>
            </a:pPr>
            <a:r>
              <a:rPr sz="1800" b="1" dirty="0">
                <a:latin typeface="Arial"/>
                <a:cs typeface="Arial"/>
              </a:rPr>
              <a:t>PowerPlex </a:t>
            </a:r>
            <a:r>
              <a:rPr sz="1800" b="1" spc="-5" dirty="0">
                <a:latin typeface="Arial"/>
                <a:cs typeface="Arial"/>
              </a:rPr>
              <a:t>16 HS</a:t>
            </a:r>
            <a:r>
              <a:rPr sz="1800" b="1" spc="-90" dirty="0">
                <a:latin typeface="Arial"/>
                <a:cs typeface="Arial"/>
              </a:rPr>
              <a:t> </a:t>
            </a:r>
            <a:r>
              <a:rPr sz="1800" spc="-5" dirty="0">
                <a:latin typeface="Arial"/>
                <a:cs typeface="Arial"/>
              </a:rPr>
              <a:t>(2009)</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dirty="0">
                <a:latin typeface="Arial"/>
                <a:cs typeface="Arial"/>
              </a:rPr>
              <a:t>ESX </a:t>
            </a:r>
            <a:r>
              <a:rPr sz="1800" spc="-5" dirty="0">
                <a:latin typeface="Arial"/>
                <a:cs typeface="Arial"/>
              </a:rPr>
              <a:t>16</a:t>
            </a:r>
            <a:r>
              <a:rPr sz="1800" spc="-15" dirty="0">
                <a:latin typeface="Arial"/>
                <a:cs typeface="Arial"/>
              </a:rPr>
              <a:t> </a:t>
            </a:r>
            <a:r>
              <a:rPr sz="1800" spc="-5" dirty="0">
                <a:latin typeface="Arial"/>
                <a:cs typeface="Arial"/>
              </a:rPr>
              <a:t>(2009)</a:t>
            </a:r>
            <a:endParaRPr sz="1800">
              <a:latin typeface="Arial"/>
              <a:cs typeface="Arial"/>
            </a:endParaRPr>
          </a:p>
          <a:p>
            <a:pPr marL="355600" indent="-342900">
              <a:lnSpc>
                <a:spcPct val="100000"/>
              </a:lnSpc>
              <a:spcBef>
                <a:spcPts val="220"/>
              </a:spcBef>
              <a:buChar char="•"/>
              <a:tabLst>
                <a:tab pos="354965" algn="l"/>
                <a:tab pos="355600" algn="l"/>
              </a:tabLst>
            </a:pPr>
            <a:r>
              <a:rPr sz="1800" spc="-10" dirty="0">
                <a:latin typeface="Arial"/>
                <a:cs typeface="Arial"/>
              </a:rPr>
              <a:t>PowerPlex </a:t>
            </a:r>
            <a:r>
              <a:rPr sz="1800" dirty="0">
                <a:latin typeface="Arial"/>
                <a:cs typeface="Arial"/>
              </a:rPr>
              <a:t>ESX </a:t>
            </a:r>
            <a:r>
              <a:rPr sz="1800" spc="-5" dirty="0">
                <a:latin typeface="Arial"/>
                <a:cs typeface="Arial"/>
              </a:rPr>
              <a:t>17</a:t>
            </a:r>
            <a:r>
              <a:rPr sz="1800" spc="-15" dirty="0">
                <a:latin typeface="Arial"/>
                <a:cs typeface="Arial"/>
              </a:rPr>
              <a:t> </a:t>
            </a:r>
            <a:r>
              <a:rPr sz="1800" spc="-5" dirty="0">
                <a:latin typeface="Arial"/>
                <a:cs typeface="Arial"/>
              </a:rPr>
              <a:t>(2009)</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dirty="0">
                <a:latin typeface="Arial"/>
                <a:cs typeface="Arial"/>
              </a:rPr>
              <a:t>ESI </a:t>
            </a:r>
            <a:r>
              <a:rPr sz="1800" spc="-5" dirty="0">
                <a:latin typeface="Arial"/>
                <a:cs typeface="Arial"/>
              </a:rPr>
              <a:t>16</a:t>
            </a:r>
            <a:r>
              <a:rPr sz="1800" spc="-15" dirty="0">
                <a:latin typeface="Arial"/>
                <a:cs typeface="Arial"/>
              </a:rPr>
              <a:t> </a:t>
            </a:r>
            <a:r>
              <a:rPr sz="1800" spc="-5" dirty="0">
                <a:latin typeface="Arial"/>
                <a:cs typeface="Arial"/>
              </a:rPr>
              <a:t>(2009)</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dirty="0">
                <a:latin typeface="Arial"/>
                <a:cs typeface="Arial"/>
              </a:rPr>
              <a:t>ESI </a:t>
            </a:r>
            <a:r>
              <a:rPr sz="1800" spc="-5" dirty="0">
                <a:latin typeface="Arial"/>
                <a:cs typeface="Arial"/>
              </a:rPr>
              <a:t>17</a:t>
            </a:r>
            <a:r>
              <a:rPr sz="1800" spc="-15" dirty="0">
                <a:latin typeface="Arial"/>
                <a:cs typeface="Arial"/>
              </a:rPr>
              <a:t> </a:t>
            </a:r>
            <a:r>
              <a:rPr sz="1800" spc="-5" dirty="0">
                <a:latin typeface="Arial"/>
                <a:cs typeface="Arial"/>
              </a:rPr>
              <a:t>(2009)</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spc="-5" dirty="0">
                <a:latin typeface="Arial"/>
                <a:cs typeface="Arial"/>
              </a:rPr>
              <a:t>CS7</a:t>
            </a:r>
            <a:r>
              <a:rPr sz="1800" spc="35" dirty="0">
                <a:latin typeface="Arial"/>
                <a:cs typeface="Arial"/>
              </a:rPr>
              <a:t> </a:t>
            </a:r>
            <a:r>
              <a:rPr sz="1800" spc="-5" dirty="0">
                <a:latin typeface="Arial"/>
                <a:cs typeface="Arial"/>
              </a:rPr>
              <a:t>(2009)</a:t>
            </a:r>
            <a:endParaRPr sz="1800">
              <a:latin typeface="Arial"/>
              <a:cs typeface="Arial"/>
            </a:endParaRPr>
          </a:p>
          <a:p>
            <a:pPr marL="355600" indent="-342900">
              <a:lnSpc>
                <a:spcPct val="100000"/>
              </a:lnSpc>
              <a:spcBef>
                <a:spcPts val="219"/>
              </a:spcBef>
              <a:buChar char="•"/>
              <a:tabLst>
                <a:tab pos="354965" algn="l"/>
                <a:tab pos="355600" algn="l"/>
              </a:tabLst>
            </a:pPr>
            <a:r>
              <a:rPr sz="1800" spc="-10" dirty="0">
                <a:latin typeface="Arial"/>
                <a:cs typeface="Arial"/>
              </a:rPr>
              <a:t>PowerPlex </a:t>
            </a:r>
            <a:r>
              <a:rPr sz="1800" spc="-5" dirty="0">
                <a:latin typeface="Arial"/>
                <a:cs typeface="Arial"/>
              </a:rPr>
              <a:t>18D</a:t>
            </a:r>
            <a:r>
              <a:rPr sz="1800" spc="20" dirty="0">
                <a:latin typeface="Arial"/>
                <a:cs typeface="Arial"/>
              </a:rPr>
              <a:t> </a:t>
            </a:r>
            <a:r>
              <a:rPr sz="1800" spc="-30" dirty="0">
                <a:latin typeface="Arial"/>
                <a:cs typeface="Arial"/>
              </a:rPr>
              <a:t>(2011)</a:t>
            </a:r>
            <a:endParaRPr sz="1800">
              <a:latin typeface="Arial"/>
              <a:cs typeface="Arial"/>
            </a:endParaRPr>
          </a:p>
          <a:p>
            <a:pPr marL="355600" indent="-342900">
              <a:lnSpc>
                <a:spcPct val="100000"/>
              </a:lnSpc>
              <a:spcBef>
                <a:spcPts val="215"/>
              </a:spcBef>
              <a:buChar char="•"/>
              <a:tabLst>
                <a:tab pos="354965" algn="l"/>
                <a:tab pos="355600" algn="l"/>
              </a:tabLst>
            </a:pPr>
            <a:r>
              <a:rPr sz="1800" spc="-10" dirty="0">
                <a:solidFill>
                  <a:srgbClr val="0000FF"/>
                </a:solidFill>
                <a:latin typeface="Arial"/>
                <a:cs typeface="Arial"/>
              </a:rPr>
              <a:t>PowerPlex </a:t>
            </a:r>
            <a:r>
              <a:rPr sz="1800" spc="-5" dirty="0">
                <a:solidFill>
                  <a:srgbClr val="0000FF"/>
                </a:solidFill>
                <a:latin typeface="Arial"/>
                <a:cs typeface="Arial"/>
              </a:rPr>
              <a:t>Y23</a:t>
            </a:r>
            <a:r>
              <a:rPr sz="1800" spc="-35" dirty="0">
                <a:solidFill>
                  <a:srgbClr val="0000FF"/>
                </a:solidFill>
                <a:latin typeface="Arial"/>
                <a:cs typeface="Arial"/>
              </a:rPr>
              <a:t> </a:t>
            </a:r>
            <a:r>
              <a:rPr sz="1800" spc="-5" dirty="0">
                <a:solidFill>
                  <a:srgbClr val="0000FF"/>
                </a:solidFill>
                <a:latin typeface="Arial"/>
                <a:cs typeface="Arial"/>
              </a:rPr>
              <a:t>(2012)</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PowerPlex </a:t>
            </a:r>
            <a:r>
              <a:rPr sz="1800" spc="-5" dirty="0">
                <a:latin typeface="Arial"/>
                <a:cs typeface="Arial"/>
              </a:rPr>
              <a:t>21</a:t>
            </a:r>
            <a:r>
              <a:rPr sz="1800" spc="40" dirty="0">
                <a:latin typeface="Arial"/>
                <a:cs typeface="Arial"/>
              </a:rPr>
              <a:t> </a:t>
            </a:r>
            <a:r>
              <a:rPr sz="1800" spc="-5" dirty="0">
                <a:latin typeface="Arial"/>
                <a:cs typeface="Arial"/>
              </a:rPr>
              <a:t>(2012)</a:t>
            </a:r>
            <a:endParaRPr sz="1800">
              <a:latin typeface="Arial"/>
              <a:cs typeface="Arial"/>
            </a:endParaRPr>
          </a:p>
          <a:p>
            <a:pPr marL="355600" indent="-342900">
              <a:lnSpc>
                <a:spcPct val="100000"/>
              </a:lnSpc>
              <a:spcBef>
                <a:spcPts val="219"/>
              </a:spcBef>
              <a:buFont typeface="Arial"/>
              <a:buChar char="•"/>
              <a:tabLst>
                <a:tab pos="354965" algn="l"/>
                <a:tab pos="355600" algn="l"/>
              </a:tabLst>
            </a:pPr>
            <a:r>
              <a:rPr sz="1800" b="1" dirty="0">
                <a:latin typeface="Arial"/>
                <a:cs typeface="Arial"/>
              </a:rPr>
              <a:t>PowerPlex Fusion</a:t>
            </a:r>
            <a:r>
              <a:rPr sz="1800" b="1" spc="-105" dirty="0">
                <a:latin typeface="Arial"/>
                <a:cs typeface="Arial"/>
              </a:rPr>
              <a:t> </a:t>
            </a:r>
            <a:r>
              <a:rPr sz="1800" spc="-5" dirty="0">
                <a:latin typeface="Arial"/>
                <a:cs typeface="Arial"/>
              </a:rPr>
              <a:t>(2012)</a:t>
            </a:r>
            <a:endParaRPr sz="1800">
              <a:latin typeface="Arial"/>
              <a:cs typeface="Arial"/>
            </a:endParaRPr>
          </a:p>
        </p:txBody>
      </p:sp>
      <p:sp>
        <p:nvSpPr>
          <p:cNvPr id="9" name="object 9"/>
          <p:cNvSpPr/>
          <p:nvPr/>
        </p:nvSpPr>
        <p:spPr>
          <a:xfrm>
            <a:off x="6553200" y="685800"/>
            <a:ext cx="2590800" cy="4419600"/>
          </a:xfrm>
          <a:custGeom>
            <a:avLst/>
            <a:gdLst/>
            <a:ahLst/>
            <a:cxnLst/>
            <a:rect l="l" t="t" r="r" b="b"/>
            <a:pathLst>
              <a:path w="2590800" h="4419600">
                <a:moveTo>
                  <a:pt x="0" y="4419600"/>
                </a:moveTo>
                <a:lnTo>
                  <a:pt x="2590800" y="4419600"/>
                </a:lnTo>
                <a:lnTo>
                  <a:pt x="2590800" y="0"/>
                </a:lnTo>
                <a:lnTo>
                  <a:pt x="0" y="0"/>
                </a:lnTo>
                <a:lnTo>
                  <a:pt x="0" y="4419600"/>
                </a:lnTo>
                <a:close/>
              </a:path>
            </a:pathLst>
          </a:custGeom>
          <a:solidFill>
            <a:srgbClr val="CCEBFF"/>
          </a:solidFill>
        </p:spPr>
        <p:txBody>
          <a:bodyPr wrap="square" lIns="0" tIns="0" rIns="0" bIns="0" rtlCol="0"/>
          <a:lstStyle/>
          <a:p>
            <a:endParaRPr/>
          </a:p>
        </p:txBody>
      </p:sp>
      <p:sp>
        <p:nvSpPr>
          <p:cNvPr id="10" name="object 10"/>
          <p:cNvSpPr txBox="1"/>
          <p:nvPr/>
        </p:nvSpPr>
        <p:spPr>
          <a:xfrm>
            <a:off x="6632829" y="658192"/>
            <a:ext cx="2411730" cy="1290320"/>
          </a:xfrm>
          <a:prstGeom prst="rect">
            <a:avLst/>
          </a:prstGeom>
        </p:spPr>
        <p:txBody>
          <a:bodyPr vert="horz" wrap="square" lIns="0" tIns="15240" rIns="0" bIns="0" rtlCol="0">
            <a:spAutoFit/>
          </a:bodyPr>
          <a:lstStyle/>
          <a:p>
            <a:pPr marL="12700" marR="5080" algn="just">
              <a:lnSpc>
                <a:spcPct val="109000"/>
              </a:lnSpc>
              <a:spcBef>
                <a:spcPts val="120"/>
              </a:spcBef>
            </a:pPr>
            <a:r>
              <a:rPr sz="1800" b="1" u="heavy" spc="-5" dirty="0">
                <a:uFill>
                  <a:solidFill>
                    <a:srgbClr val="000000"/>
                  </a:solidFill>
                </a:uFill>
                <a:latin typeface="Arial"/>
                <a:cs typeface="Arial"/>
              </a:rPr>
              <a:t>Qiagen (10)</a:t>
            </a:r>
            <a:r>
              <a:rPr sz="1800" b="1" spc="-5" dirty="0">
                <a:latin typeface="Arial"/>
                <a:cs typeface="Arial"/>
              </a:rPr>
              <a:t> </a:t>
            </a:r>
            <a:r>
              <a:rPr sz="1600" spc="-5" dirty="0">
                <a:latin typeface="Arial"/>
                <a:cs typeface="Arial"/>
              </a:rPr>
              <a:t>kits in</a:t>
            </a:r>
            <a:r>
              <a:rPr sz="1600" spc="370" dirty="0">
                <a:latin typeface="Arial"/>
                <a:cs typeface="Arial"/>
              </a:rPr>
              <a:t> </a:t>
            </a:r>
            <a:r>
              <a:rPr sz="1600" spc="-5" dirty="0">
                <a:latin typeface="Arial"/>
                <a:cs typeface="Arial"/>
              </a:rPr>
              <a:t>2010  </a:t>
            </a:r>
            <a:r>
              <a:rPr sz="1400" i="1" dirty="0">
                <a:latin typeface="Arial"/>
                <a:cs typeface="Arial"/>
              </a:rPr>
              <a:t>Primarily selling kits in Europe  </a:t>
            </a:r>
            <a:r>
              <a:rPr sz="1400" i="1" spc="-5" dirty="0">
                <a:latin typeface="Arial"/>
                <a:cs typeface="Arial"/>
              </a:rPr>
              <a:t>Due </a:t>
            </a:r>
            <a:r>
              <a:rPr sz="1400" i="1" dirty="0">
                <a:latin typeface="Arial"/>
                <a:cs typeface="Arial"/>
              </a:rPr>
              <a:t>to patent</a:t>
            </a:r>
            <a:r>
              <a:rPr sz="1400" i="1" spc="-70" dirty="0">
                <a:latin typeface="Arial"/>
                <a:cs typeface="Arial"/>
              </a:rPr>
              <a:t> </a:t>
            </a:r>
            <a:r>
              <a:rPr sz="1400" i="1" spc="-5" dirty="0">
                <a:latin typeface="Arial"/>
                <a:cs typeface="Arial"/>
              </a:rPr>
              <a:t>restrictions</a:t>
            </a:r>
            <a:endParaRPr sz="1400">
              <a:latin typeface="Arial"/>
              <a:cs typeface="Arial"/>
            </a:endParaRPr>
          </a:p>
          <a:p>
            <a:pPr marL="355600" algn="just">
              <a:lnSpc>
                <a:spcPts val="1510"/>
              </a:lnSpc>
            </a:pPr>
            <a:r>
              <a:rPr sz="1400" i="1" dirty="0">
                <a:latin typeface="Arial"/>
                <a:cs typeface="Arial"/>
              </a:rPr>
              <a:t>cannot sell in</a:t>
            </a:r>
            <a:r>
              <a:rPr sz="1400" i="1" spc="-80" dirty="0">
                <a:latin typeface="Arial"/>
                <a:cs typeface="Arial"/>
              </a:rPr>
              <a:t> </a:t>
            </a:r>
            <a:r>
              <a:rPr sz="1400" i="1" spc="-5" dirty="0">
                <a:latin typeface="Arial"/>
                <a:cs typeface="Arial"/>
              </a:rPr>
              <a:t>U.S.</a:t>
            </a:r>
            <a:endParaRPr sz="1400">
              <a:latin typeface="Arial"/>
              <a:cs typeface="Arial"/>
            </a:endParaRPr>
          </a:p>
          <a:p>
            <a:pPr marL="12700" algn="just">
              <a:lnSpc>
                <a:spcPct val="100000"/>
              </a:lnSpc>
              <a:spcBef>
                <a:spcPts val="210"/>
              </a:spcBef>
            </a:pPr>
            <a:r>
              <a:rPr sz="1800" u="heavy" spc="-5" dirty="0">
                <a:uFill>
                  <a:solidFill>
                    <a:srgbClr val="000000"/>
                  </a:solidFill>
                </a:uFill>
                <a:latin typeface="Arial"/>
                <a:cs typeface="Arial"/>
              </a:rPr>
              <a:t>Investigator</a:t>
            </a:r>
            <a:r>
              <a:rPr sz="1800" u="heavy" spc="5" dirty="0">
                <a:uFill>
                  <a:solidFill>
                    <a:srgbClr val="000000"/>
                  </a:solidFill>
                </a:uFill>
                <a:latin typeface="Arial"/>
                <a:cs typeface="Arial"/>
              </a:rPr>
              <a:t> </a:t>
            </a:r>
            <a:r>
              <a:rPr sz="1800" u="heavy" dirty="0">
                <a:uFill>
                  <a:solidFill>
                    <a:srgbClr val="000000"/>
                  </a:solidFill>
                </a:uFill>
                <a:latin typeface="Arial"/>
                <a:cs typeface="Arial"/>
              </a:rPr>
              <a:t>kits</a:t>
            </a:r>
            <a:endParaRPr sz="1800">
              <a:latin typeface="Arial"/>
              <a:cs typeface="Arial"/>
            </a:endParaRPr>
          </a:p>
        </p:txBody>
      </p:sp>
      <p:sp>
        <p:nvSpPr>
          <p:cNvPr id="11" name="object 11"/>
          <p:cNvSpPr txBox="1"/>
          <p:nvPr/>
        </p:nvSpPr>
        <p:spPr>
          <a:xfrm>
            <a:off x="6632829" y="1922652"/>
            <a:ext cx="1934845" cy="3044190"/>
          </a:xfrm>
          <a:prstGeom prst="rect">
            <a:avLst/>
          </a:prstGeom>
        </p:spPr>
        <p:txBody>
          <a:bodyPr vert="horz" wrap="square" lIns="0" tIns="40640" rIns="0" bIns="0" rtlCol="0">
            <a:spAutoFit/>
          </a:bodyPr>
          <a:lstStyle/>
          <a:p>
            <a:pPr marL="355600" indent="-342900">
              <a:lnSpc>
                <a:spcPct val="100000"/>
              </a:lnSpc>
              <a:spcBef>
                <a:spcPts val="320"/>
              </a:spcBef>
              <a:buChar char="•"/>
              <a:tabLst>
                <a:tab pos="354965" algn="l"/>
                <a:tab pos="355600" algn="l"/>
              </a:tabLst>
            </a:pPr>
            <a:r>
              <a:rPr sz="1800" spc="-5" dirty="0">
                <a:latin typeface="Arial"/>
                <a:cs typeface="Arial"/>
              </a:rPr>
              <a:t>ESSplex</a:t>
            </a:r>
            <a:endParaRPr sz="1800">
              <a:latin typeface="Arial"/>
              <a:cs typeface="Arial"/>
            </a:endParaRPr>
          </a:p>
          <a:p>
            <a:pPr marL="355600" indent="-342900">
              <a:lnSpc>
                <a:spcPct val="100000"/>
              </a:lnSpc>
              <a:spcBef>
                <a:spcPts val="215"/>
              </a:spcBef>
              <a:buChar char="•"/>
              <a:tabLst>
                <a:tab pos="354965" algn="l"/>
                <a:tab pos="355600" algn="l"/>
              </a:tabLst>
            </a:pPr>
            <a:r>
              <a:rPr sz="1800" spc="-5" dirty="0">
                <a:latin typeface="Arial"/>
                <a:cs typeface="Arial"/>
              </a:rPr>
              <a:t>ESSplex</a:t>
            </a:r>
            <a:r>
              <a:rPr sz="1800" spc="-80" dirty="0">
                <a:latin typeface="Arial"/>
                <a:cs typeface="Arial"/>
              </a:rPr>
              <a:t> </a:t>
            </a:r>
            <a:r>
              <a:rPr sz="1800" dirty="0">
                <a:latin typeface="Arial"/>
                <a:cs typeface="Arial"/>
              </a:rPr>
              <a:t>SE</a:t>
            </a:r>
            <a:endParaRPr sz="1800">
              <a:latin typeface="Arial"/>
              <a:cs typeface="Arial"/>
            </a:endParaRPr>
          </a:p>
          <a:p>
            <a:pPr marL="355600" indent="-342900">
              <a:lnSpc>
                <a:spcPct val="100000"/>
              </a:lnSpc>
              <a:spcBef>
                <a:spcPts val="219"/>
              </a:spcBef>
              <a:buChar char="•"/>
              <a:tabLst>
                <a:tab pos="354965" algn="l"/>
                <a:tab pos="355600" algn="l"/>
              </a:tabLst>
            </a:pPr>
            <a:r>
              <a:rPr sz="1800" spc="-5" dirty="0">
                <a:latin typeface="Arial"/>
                <a:cs typeface="Arial"/>
              </a:rPr>
              <a:t>Decaplex</a:t>
            </a:r>
            <a:r>
              <a:rPr sz="1800" spc="-70" dirty="0">
                <a:latin typeface="Arial"/>
                <a:cs typeface="Arial"/>
              </a:rPr>
              <a:t> </a:t>
            </a:r>
            <a:r>
              <a:rPr sz="1800" dirty="0">
                <a:latin typeface="Arial"/>
                <a:cs typeface="Arial"/>
              </a:rPr>
              <a:t>SE</a:t>
            </a:r>
            <a:endParaRPr sz="1800">
              <a:latin typeface="Arial"/>
              <a:cs typeface="Arial"/>
            </a:endParaRPr>
          </a:p>
          <a:p>
            <a:pPr marL="355600" indent="-342900">
              <a:lnSpc>
                <a:spcPct val="100000"/>
              </a:lnSpc>
              <a:spcBef>
                <a:spcPts val="215"/>
              </a:spcBef>
              <a:buChar char="•"/>
              <a:tabLst>
                <a:tab pos="354965" algn="l"/>
                <a:tab pos="355600" algn="l"/>
              </a:tabLst>
            </a:pPr>
            <a:r>
              <a:rPr sz="1800" spc="-5" dirty="0">
                <a:latin typeface="Arial"/>
                <a:cs typeface="Arial"/>
              </a:rPr>
              <a:t>IDplex</a:t>
            </a:r>
            <a:endParaRPr sz="1800">
              <a:latin typeface="Arial"/>
              <a:cs typeface="Arial"/>
            </a:endParaRPr>
          </a:p>
          <a:p>
            <a:pPr marL="355600" indent="-342900">
              <a:lnSpc>
                <a:spcPct val="100000"/>
              </a:lnSpc>
              <a:spcBef>
                <a:spcPts val="215"/>
              </a:spcBef>
              <a:buChar char="•"/>
              <a:tabLst>
                <a:tab pos="354965" algn="l"/>
                <a:tab pos="355600" algn="l"/>
              </a:tabLst>
            </a:pPr>
            <a:r>
              <a:rPr sz="1800" spc="-5" dirty="0">
                <a:latin typeface="Arial"/>
                <a:cs typeface="Arial"/>
              </a:rPr>
              <a:t>Nonaplex</a:t>
            </a:r>
            <a:r>
              <a:rPr sz="1800" spc="-75" dirty="0">
                <a:latin typeface="Arial"/>
                <a:cs typeface="Arial"/>
              </a:rPr>
              <a:t> </a:t>
            </a:r>
            <a:r>
              <a:rPr sz="1800" dirty="0">
                <a:latin typeface="Arial"/>
                <a:cs typeface="Arial"/>
              </a:rPr>
              <a:t>ESS</a:t>
            </a:r>
            <a:endParaRPr sz="1800">
              <a:latin typeface="Arial"/>
              <a:cs typeface="Arial"/>
            </a:endParaRPr>
          </a:p>
          <a:p>
            <a:pPr marL="355600" indent="-342900">
              <a:lnSpc>
                <a:spcPct val="100000"/>
              </a:lnSpc>
              <a:spcBef>
                <a:spcPts val="215"/>
              </a:spcBef>
              <a:buChar char="•"/>
              <a:tabLst>
                <a:tab pos="354965" algn="l"/>
                <a:tab pos="355600" algn="l"/>
              </a:tabLst>
            </a:pPr>
            <a:r>
              <a:rPr sz="1800" spc="-10" dirty="0">
                <a:latin typeface="Arial"/>
                <a:cs typeface="Arial"/>
              </a:rPr>
              <a:t>Hexaplex</a:t>
            </a:r>
            <a:r>
              <a:rPr sz="1800" spc="-35" dirty="0">
                <a:latin typeface="Arial"/>
                <a:cs typeface="Arial"/>
              </a:rPr>
              <a:t> </a:t>
            </a:r>
            <a:r>
              <a:rPr sz="1800" dirty="0">
                <a:latin typeface="Arial"/>
                <a:cs typeface="Arial"/>
              </a:rPr>
              <a:t>ESS</a:t>
            </a:r>
            <a:endParaRPr sz="1800">
              <a:latin typeface="Arial"/>
              <a:cs typeface="Arial"/>
            </a:endParaRPr>
          </a:p>
          <a:p>
            <a:pPr marL="355600" indent="-342900">
              <a:lnSpc>
                <a:spcPct val="100000"/>
              </a:lnSpc>
              <a:spcBef>
                <a:spcPts val="220"/>
              </a:spcBef>
              <a:buChar char="•"/>
              <a:tabLst>
                <a:tab pos="354965" algn="l"/>
                <a:tab pos="355600" algn="l"/>
              </a:tabLst>
            </a:pPr>
            <a:r>
              <a:rPr sz="1800" spc="-5" dirty="0">
                <a:latin typeface="Arial"/>
                <a:cs typeface="Arial"/>
              </a:rPr>
              <a:t>HDplex</a:t>
            </a:r>
            <a:endParaRPr sz="1800">
              <a:latin typeface="Arial"/>
              <a:cs typeface="Arial"/>
            </a:endParaRPr>
          </a:p>
          <a:p>
            <a:pPr marL="355600" indent="-342900">
              <a:lnSpc>
                <a:spcPct val="100000"/>
              </a:lnSpc>
              <a:spcBef>
                <a:spcPts val="215"/>
              </a:spcBef>
              <a:buChar char="•"/>
              <a:tabLst>
                <a:tab pos="354965" algn="l"/>
                <a:tab pos="355600" algn="l"/>
              </a:tabLst>
            </a:pPr>
            <a:r>
              <a:rPr sz="1800" spc="-15" dirty="0">
                <a:latin typeface="Arial"/>
                <a:cs typeface="Arial"/>
              </a:rPr>
              <a:t>Triplex </a:t>
            </a:r>
            <a:r>
              <a:rPr sz="1800" dirty="0">
                <a:latin typeface="Arial"/>
                <a:cs typeface="Arial"/>
              </a:rPr>
              <a:t>AFS</a:t>
            </a:r>
            <a:r>
              <a:rPr sz="1800" spc="-160" dirty="0">
                <a:latin typeface="Arial"/>
                <a:cs typeface="Arial"/>
              </a:rPr>
              <a:t> </a:t>
            </a:r>
            <a:r>
              <a:rPr sz="1800" dirty="0">
                <a:latin typeface="Arial"/>
                <a:cs typeface="Arial"/>
              </a:rPr>
              <a:t>QS</a:t>
            </a:r>
            <a:endParaRPr sz="1800">
              <a:latin typeface="Arial"/>
              <a:cs typeface="Arial"/>
            </a:endParaRPr>
          </a:p>
          <a:p>
            <a:pPr marL="355600" indent="-342900">
              <a:lnSpc>
                <a:spcPct val="100000"/>
              </a:lnSpc>
              <a:spcBef>
                <a:spcPts val="215"/>
              </a:spcBef>
              <a:buChar char="•"/>
              <a:tabLst>
                <a:tab pos="354965" algn="l"/>
                <a:tab pos="355600" algn="l"/>
              </a:tabLst>
            </a:pPr>
            <a:r>
              <a:rPr sz="1800" spc="-15" dirty="0">
                <a:latin typeface="Arial"/>
                <a:cs typeface="Arial"/>
              </a:rPr>
              <a:t>Triplex </a:t>
            </a:r>
            <a:r>
              <a:rPr sz="1800" dirty="0">
                <a:latin typeface="Arial"/>
                <a:cs typeface="Arial"/>
              </a:rPr>
              <a:t>DSF</a:t>
            </a:r>
            <a:endParaRPr sz="1800">
              <a:latin typeface="Arial"/>
              <a:cs typeface="Arial"/>
            </a:endParaRPr>
          </a:p>
          <a:p>
            <a:pPr marL="355600" indent="-342900">
              <a:lnSpc>
                <a:spcPct val="100000"/>
              </a:lnSpc>
              <a:spcBef>
                <a:spcPts val="215"/>
              </a:spcBef>
              <a:buChar char="•"/>
              <a:tabLst>
                <a:tab pos="354965" algn="l"/>
                <a:tab pos="355600" algn="l"/>
              </a:tabLst>
            </a:pPr>
            <a:r>
              <a:rPr sz="1800" spc="-5" dirty="0">
                <a:latin typeface="Arial"/>
                <a:cs typeface="Arial"/>
              </a:rPr>
              <a:t>Argus</a:t>
            </a:r>
            <a:r>
              <a:rPr sz="1800" spc="-10" dirty="0">
                <a:latin typeface="Arial"/>
                <a:cs typeface="Arial"/>
              </a:rPr>
              <a:t> X-12</a:t>
            </a:r>
            <a:endParaRPr sz="1800">
              <a:latin typeface="Arial"/>
              <a:cs typeface="Arial"/>
            </a:endParaRPr>
          </a:p>
        </p:txBody>
      </p:sp>
      <p:sp>
        <p:nvSpPr>
          <p:cNvPr id="12" name="object 12"/>
          <p:cNvSpPr txBox="1"/>
          <p:nvPr/>
        </p:nvSpPr>
        <p:spPr>
          <a:xfrm>
            <a:off x="496887" y="6223000"/>
            <a:ext cx="8418513" cy="409086"/>
          </a:xfrm>
          <a:prstGeom prst="rect">
            <a:avLst/>
          </a:prstGeom>
          <a:solidFill>
            <a:srgbClr val="FFFF00"/>
          </a:solidFill>
        </p:spPr>
        <p:txBody>
          <a:bodyPr vert="horz" wrap="square" lIns="0" tIns="39370" rIns="0" bIns="0" rtlCol="0">
            <a:spAutoFit/>
          </a:bodyPr>
          <a:lstStyle/>
          <a:p>
            <a:pPr marL="100965">
              <a:lnSpc>
                <a:spcPct val="100000"/>
              </a:lnSpc>
              <a:spcBef>
                <a:spcPts val="310"/>
              </a:spcBef>
            </a:pPr>
            <a:r>
              <a:rPr sz="2400" b="1" spc="-5" dirty="0">
                <a:solidFill>
                  <a:srgbClr val="0000CC"/>
                </a:solidFill>
                <a:latin typeface="Arial"/>
                <a:cs typeface="Arial"/>
              </a:rPr>
              <a:t>&gt;1/3 </a:t>
            </a:r>
            <a:r>
              <a:rPr sz="2400" b="1" dirty="0">
                <a:solidFill>
                  <a:srgbClr val="0000CC"/>
                </a:solidFill>
                <a:latin typeface="Arial"/>
                <a:cs typeface="Arial"/>
              </a:rPr>
              <a:t>of </a:t>
            </a:r>
            <a:r>
              <a:rPr sz="2400" b="1" spc="-5" dirty="0">
                <a:solidFill>
                  <a:srgbClr val="0000CC"/>
                </a:solidFill>
                <a:latin typeface="Arial"/>
                <a:cs typeface="Arial"/>
              </a:rPr>
              <a:t>all </a:t>
            </a:r>
            <a:r>
              <a:rPr sz="2400" b="1" dirty="0" smtClean="0">
                <a:solidFill>
                  <a:srgbClr val="0000CC"/>
                </a:solidFill>
                <a:latin typeface="Arial"/>
                <a:cs typeface="Arial"/>
              </a:rPr>
              <a:t>STR</a:t>
            </a:r>
            <a:r>
              <a:rPr lang="it-IT" sz="2400" b="1" dirty="0" smtClean="0">
                <a:solidFill>
                  <a:srgbClr val="0000CC"/>
                </a:solidFill>
                <a:latin typeface="Arial"/>
                <a:cs typeface="Arial"/>
              </a:rPr>
              <a:t>s</a:t>
            </a:r>
            <a:r>
              <a:rPr sz="2400" b="1" dirty="0" smtClean="0">
                <a:solidFill>
                  <a:srgbClr val="0000CC"/>
                </a:solidFill>
                <a:latin typeface="Arial"/>
                <a:cs typeface="Arial"/>
              </a:rPr>
              <a:t> </a:t>
            </a:r>
            <a:r>
              <a:rPr sz="2400" b="1" spc="-5" dirty="0">
                <a:solidFill>
                  <a:srgbClr val="0000CC"/>
                </a:solidFill>
                <a:latin typeface="Arial"/>
                <a:cs typeface="Arial"/>
              </a:rPr>
              <a:t>kits </a:t>
            </a:r>
            <a:r>
              <a:rPr sz="2400" b="1" dirty="0">
                <a:solidFill>
                  <a:srgbClr val="0000CC"/>
                </a:solidFill>
                <a:latin typeface="Arial"/>
                <a:cs typeface="Arial"/>
              </a:rPr>
              <a:t>were </a:t>
            </a:r>
            <a:r>
              <a:rPr sz="2400" b="1" spc="-5" dirty="0">
                <a:solidFill>
                  <a:srgbClr val="0000CC"/>
                </a:solidFill>
                <a:latin typeface="Arial"/>
                <a:cs typeface="Arial"/>
              </a:rPr>
              <a:t>released </a:t>
            </a:r>
            <a:r>
              <a:rPr sz="2400" b="1" dirty="0">
                <a:solidFill>
                  <a:srgbClr val="0000CC"/>
                </a:solidFill>
                <a:latin typeface="Arial"/>
                <a:cs typeface="Arial"/>
              </a:rPr>
              <a:t>in </a:t>
            </a:r>
            <a:r>
              <a:rPr sz="2400" b="1" spc="-5" dirty="0">
                <a:solidFill>
                  <a:srgbClr val="0000CC"/>
                </a:solidFill>
                <a:latin typeface="Arial"/>
                <a:cs typeface="Arial"/>
              </a:rPr>
              <a:t>the last </a:t>
            </a:r>
            <a:r>
              <a:rPr sz="2400" b="1" dirty="0">
                <a:solidFill>
                  <a:srgbClr val="0000CC"/>
                </a:solidFill>
                <a:latin typeface="Arial"/>
                <a:cs typeface="Arial"/>
              </a:rPr>
              <a:t>four</a:t>
            </a:r>
            <a:r>
              <a:rPr sz="2400" b="1" spc="-15" dirty="0">
                <a:solidFill>
                  <a:srgbClr val="0000CC"/>
                </a:solidFill>
                <a:latin typeface="Arial"/>
                <a:cs typeface="Arial"/>
              </a:rPr>
              <a:t> </a:t>
            </a:r>
            <a:r>
              <a:rPr sz="2400" b="1" spc="-10" dirty="0">
                <a:solidFill>
                  <a:srgbClr val="0000CC"/>
                </a:solidFill>
                <a:latin typeface="Arial"/>
                <a:cs typeface="Arial"/>
              </a:rPr>
              <a:t>years</a:t>
            </a:r>
            <a:endParaRPr sz="2400" dirty="0">
              <a:latin typeface="Arial"/>
              <a:cs typeface="Arial"/>
            </a:endParaRPr>
          </a:p>
        </p:txBody>
      </p:sp>
    </p:spTree>
    <p:extLst>
      <p:ext uri="{BB962C8B-B14F-4D97-AF65-F5344CB8AC3E}">
        <p14:creationId xmlns:p14="http://schemas.microsoft.com/office/powerpoint/2010/main" val="1957898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1523936"/>
            <a:ext cx="8839200" cy="446570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03373" y="348437"/>
            <a:ext cx="3940175" cy="574675"/>
          </a:xfrm>
          <a:prstGeom prst="rect">
            <a:avLst/>
          </a:prstGeom>
        </p:spPr>
        <p:txBody>
          <a:bodyPr vert="horz" wrap="square" lIns="0" tIns="12700" rIns="0" bIns="0" rtlCol="0">
            <a:spAutoFit/>
          </a:bodyPr>
          <a:lstStyle/>
          <a:p>
            <a:pPr marL="12700">
              <a:lnSpc>
                <a:spcPct val="100000"/>
              </a:lnSpc>
              <a:spcBef>
                <a:spcPts val="100"/>
              </a:spcBef>
            </a:pPr>
            <a:r>
              <a:rPr sz="3600" dirty="0">
                <a:latin typeface="Arial"/>
                <a:cs typeface="Arial"/>
              </a:rPr>
              <a:t>GlobalFiler STR</a:t>
            </a:r>
            <a:r>
              <a:rPr sz="3600" spc="-90" dirty="0">
                <a:latin typeface="Arial"/>
                <a:cs typeface="Arial"/>
              </a:rPr>
              <a:t> </a:t>
            </a:r>
            <a:r>
              <a:rPr sz="3600" dirty="0">
                <a:latin typeface="Arial"/>
                <a:cs typeface="Arial"/>
              </a:rPr>
              <a:t>Kit</a:t>
            </a:r>
            <a:endParaRPr sz="3600">
              <a:latin typeface="Arial"/>
              <a:cs typeface="Arial"/>
            </a:endParaRPr>
          </a:p>
        </p:txBody>
      </p:sp>
      <p:sp>
        <p:nvSpPr>
          <p:cNvPr id="4" name="object 4"/>
          <p:cNvSpPr txBox="1"/>
          <p:nvPr/>
        </p:nvSpPr>
        <p:spPr>
          <a:xfrm>
            <a:off x="489915" y="6443573"/>
            <a:ext cx="8195309"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Calibri"/>
                <a:cs typeface="Calibri"/>
                <a:hlinkClick r:id="rId3"/>
              </a:rPr>
              <a:t>http://www.invitrogen.com/site/us/en/home/Products-and-Services/Applications/Human-Identification/globalfiler_str_kit.html</a:t>
            </a:r>
            <a:endParaRPr sz="1200">
              <a:latin typeface="Calibri"/>
              <a:cs typeface="Calibri"/>
            </a:endParaRPr>
          </a:p>
        </p:txBody>
      </p:sp>
      <p:sp>
        <p:nvSpPr>
          <p:cNvPr id="5" name="object 5"/>
          <p:cNvSpPr txBox="1"/>
          <p:nvPr/>
        </p:nvSpPr>
        <p:spPr>
          <a:xfrm>
            <a:off x="4953000" y="990663"/>
            <a:ext cx="3711575" cy="370205"/>
          </a:xfrm>
          <a:prstGeom prst="rect">
            <a:avLst/>
          </a:prstGeom>
          <a:solidFill>
            <a:srgbClr val="FFFF00"/>
          </a:solidFill>
          <a:ln w="19050">
            <a:solidFill>
              <a:srgbClr val="FF0000"/>
            </a:solidFill>
          </a:ln>
        </p:spPr>
        <p:txBody>
          <a:bodyPr vert="horz" wrap="square" lIns="0" tIns="30480" rIns="0" bIns="0" rtlCol="0">
            <a:spAutoFit/>
          </a:bodyPr>
          <a:lstStyle/>
          <a:p>
            <a:pPr marL="92075">
              <a:lnSpc>
                <a:spcPct val="100000"/>
              </a:lnSpc>
              <a:spcBef>
                <a:spcPts val="240"/>
              </a:spcBef>
            </a:pPr>
            <a:r>
              <a:rPr sz="1800" spc="-5" dirty="0">
                <a:latin typeface="Calibri"/>
                <a:cs typeface="Calibri"/>
              </a:rPr>
              <a:t>Launched </a:t>
            </a:r>
            <a:r>
              <a:rPr sz="1800" spc="-30" dirty="0">
                <a:latin typeface="Calibri"/>
                <a:cs typeface="Calibri"/>
              </a:rPr>
              <a:t>Friday, </a:t>
            </a:r>
            <a:r>
              <a:rPr sz="1800" spc="-5" dirty="0">
                <a:latin typeface="Calibri"/>
                <a:cs typeface="Calibri"/>
              </a:rPr>
              <a:t>September </a:t>
            </a:r>
            <a:r>
              <a:rPr sz="1800" dirty="0">
                <a:latin typeface="Calibri"/>
                <a:cs typeface="Calibri"/>
              </a:rPr>
              <a:t>14,</a:t>
            </a:r>
            <a:r>
              <a:rPr sz="1800" spc="30" dirty="0">
                <a:latin typeface="Calibri"/>
                <a:cs typeface="Calibri"/>
              </a:rPr>
              <a:t> </a:t>
            </a:r>
            <a:r>
              <a:rPr sz="1800" dirty="0">
                <a:latin typeface="Calibri"/>
                <a:cs typeface="Calibri"/>
              </a:rPr>
              <a:t>2012</a:t>
            </a:r>
            <a:endParaRPr sz="1800">
              <a:latin typeface="Calibri"/>
              <a:cs typeface="Calibri"/>
            </a:endParaRPr>
          </a:p>
        </p:txBody>
      </p:sp>
    </p:spTree>
    <p:extLst>
      <p:ext uri="{BB962C8B-B14F-4D97-AF65-F5344CB8AC3E}">
        <p14:creationId xmlns:p14="http://schemas.microsoft.com/office/powerpoint/2010/main" val="3511269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2027" y="404825"/>
            <a:ext cx="5087620" cy="452120"/>
          </a:xfrm>
          <a:prstGeom prst="rect">
            <a:avLst/>
          </a:prstGeom>
        </p:spPr>
        <p:txBody>
          <a:bodyPr vert="horz" wrap="square" lIns="0" tIns="12065" rIns="0" bIns="0" rtlCol="0">
            <a:spAutoFit/>
          </a:bodyPr>
          <a:lstStyle/>
          <a:p>
            <a:pPr marL="12700">
              <a:lnSpc>
                <a:spcPct val="100000"/>
              </a:lnSpc>
              <a:spcBef>
                <a:spcPts val="95"/>
              </a:spcBef>
            </a:pPr>
            <a:r>
              <a:rPr sz="2800" b="0" dirty="0">
                <a:latin typeface="Arial"/>
                <a:cs typeface="Arial"/>
              </a:rPr>
              <a:t>Applied Biosystems</a:t>
            </a:r>
            <a:r>
              <a:rPr sz="2800" b="0" spc="-35" dirty="0">
                <a:latin typeface="Arial"/>
                <a:cs typeface="Arial"/>
              </a:rPr>
              <a:t> </a:t>
            </a:r>
            <a:r>
              <a:rPr sz="2800" spc="-5" dirty="0"/>
              <a:t>GlobalFiler</a:t>
            </a:r>
            <a:endParaRPr sz="2800">
              <a:latin typeface="Arial"/>
              <a:cs typeface="Arial"/>
            </a:endParaRPr>
          </a:p>
        </p:txBody>
      </p:sp>
      <p:sp>
        <p:nvSpPr>
          <p:cNvPr id="3" name="object 3"/>
          <p:cNvSpPr txBox="1"/>
          <p:nvPr/>
        </p:nvSpPr>
        <p:spPr>
          <a:xfrm>
            <a:off x="3809872" y="2412326"/>
            <a:ext cx="3248660" cy="262255"/>
          </a:xfrm>
          <a:prstGeom prst="rect">
            <a:avLst/>
          </a:prstGeom>
          <a:solidFill>
            <a:srgbClr val="FFFF00"/>
          </a:solidFill>
        </p:spPr>
        <p:txBody>
          <a:bodyPr vert="horz" wrap="square" lIns="0" tIns="41910" rIns="0" bIns="0" rtlCol="0">
            <a:spAutoFit/>
          </a:bodyPr>
          <a:lstStyle/>
          <a:p>
            <a:pPr algn="ctr">
              <a:lnSpc>
                <a:spcPct val="100000"/>
              </a:lnSpc>
              <a:spcBef>
                <a:spcPts val="330"/>
              </a:spcBef>
            </a:pPr>
            <a:r>
              <a:rPr sz="1100" dirty="0">
                <a:latin typeface="Arial"/>
                <a:cs typeface="Arial"/>
              </a:rPr>
              <a:t>FGA</a:t>
            </a:r>
            <a:endParaRPr sz="1100">
              <a:latin typeface="Arial"/>
              <a:cs typeface="Arial"/>
            </a:endParaRPr>
          </a:p>
        </p:txBody>
      </p:sp>
      <p:sp>
        <p:nvSpPr>
          <p:cNvPr id="4" name="object 4"/>
          <p:cNvSpPr txBox="1"/>
          <p:nvPr/>
        </p:nvSpPr>
        <p:spPr>
          <a:xfrm>
            <a:off x="1123911" y="1917153"/>
            <a:ext cx="260985" cy="262255"/>
          </a:xfrm>
          <a:prstGeom prst="rect">
            <a:avLst/>
          </a:prstGeom>
          <a:solidFill>
            <a:srgbClr val="66FF33"/>
          </a:solidFill>
        </p:spPr>
        <p:txBody>
          <a:bodyPr vert="horz" wrap="square" lIns="0" tIns="41910" rIns="0" bIns="0" rtlCol="0">
            <a:spAutoFit/>
          </a:bodyPr>
          <a:lstStyle/>
          <a:p>
            <a:pPr marL="83185">
              <a:lnSpc>
                <a:spcPct val="100000"/>
              </a:lnSpc>
              <a:spcBef>
                <a:spcPts val="330"/>
              </a:spcBef>
            </a:pPr>
            <a:r>
              <a:rPr sz="1100" dirty="0">
                <a:latin typeface="Arial"/>
                <a:cs typeface="Arial"/>
              </a:rPr>
              <a:t>A</a:t>
            </a:r>
            <a:endParaRPr sz="1100">
              <a:latin typeface="Arial"/>
              <a:cs typeface="Arial"/>
            </a:endParaRPr>
          </a:p>
        </p:txBody>
      </p:sp>
      <p:sp>
        <p:nvSpPr>
          <p:cNvPr id="5" name="object 5"/>
          <p:cNvSpPr txBox="1"/>
          <p:nvPr/>
        </p:nvSpPr>
        <p:spPr>
          <a:xfrm>
            <a:off x="4485513" y="1917153"/>
            <a:ext cx="1922780" cy="262255"/>
          </a:xfrm>
          <a:prstGeom prst="rect">
            <a:avLst/>
          </a:prstGeom>
          <a:solidFill>
            <a:srgbClr val="66FF33"/>
          </a:solidFill>
        </p:spPr>
        <p:txBody>
          <a:bodyPr vert="horz" wrap="square" lIns="0" tIns="41910" rIns="0" bIns="0" rtlCol="0">
            <a:spAutoFit/>
          </a:bodyPr>
          <a:lstStyle/>
          <a:p>
            <a:pPr marL="635" algn="ctr">
              <a:lnSpc>
                <a:spcPct val="100000"/>
              </a:lnSpc>
              <a:spcBef>
                <a:spcPts val="330"/>
              </a:spcBef>
            </a:pPr>
            <a:r>
              <a:rPr sz="1100" spc="-5" dirty="0">
                <a:latin typeface="Arial"/>
                <a:cs typeface="Arial"/>
              </a:rPr>
              <a:t>D18S51</a:t>
            </a:r>
            <a:endParaRPr sz="1100">
              <a:latin typeface="Arial"/>
              <a:cs typeface="Arial"/>
            </a:endParaRPr>
          </a:p>
        </p:txBody>
      </p:sp>
      <p:sp>
        <p:nvSpPr>
          <p:cNvPr id="6" name="object 6"/>
          <p:cNvSpPr txBox="1"/>
          <p:nvPr/>
        </p:nvSpPr>
        <p:spPr>
          <a:xfrm>
            <a:off x="1590547" y="2412326"/>
            <a:ext cx="1200785" cy="262255"/>
          </a:xfrm>
          <a:prstGeom prst="rect">
            <a:avLst/>
          </a:prstGeom>
          <a:solidFill>
            <a:srgbClr val="FFFF00"/>
          </a:solidFill>
        </p:spPr>
        <p:txBody>
          <a:bodyPr vert="horz" wrap="square" lIns="0" tIns="41910" rIns="0" bIns="0" rtlCol="0">
            <a:spAutoFit/>
          </a:bodyPr>
          <a:lstStyle/>
          <a:p>
            <a:pPr marL="307975">
              <a:lnSpc>
                <a:spcPct val="100000"/>
              </a:lnSpc>
              <a:spcBef>
                <a:spcPts val="330"/>
              </a:spcBef>
            </a:pPr>
            <a:r>
              <a:rPr sz="1100" spc="-5" dirty="0">
                <a:latin typeface="Arial"/>
                <a:cs typeface="Arial"/>
              </a:rPr>
              <a:t>D19S433</a:t>
            </a:r>
            <a:endParaRPr sz="1100">
              <a:latin typeface="Arial"/>
              <a:cs typeface="Arial"/>
            </a:endParaRPr>
          </a:p>
        </p:txBody>
      </p:sp>
      <p:sp>
        <p:nvSpPr>
          <p:cNvPr id="7" name="object 7"/>
          <p:cNvSpPr txBox="1"/>
          <p:nvPr/>
        </p:nvSpPr>
        <p:spPr>
          <a:xfrm>
            <a:off x="1491361" y="1917153"/>
            <a:ext cx="1312545" cy="262255"/>
          </a:xfrm>
          <a:prstGeom prst="rect">
            <a:avLst/>
          </a:prstGeom>
          <a:solidFill>
            <a:srgbClr val="66FF33"/>
          </a:solidFill>
        </p:spPr>
        <p:txBody>
          <a:bodyPr vert="horz" wrap="square" lIns="0" tIns="41910" rIns="0" bIns="0" rtlCol="0">
            <a:spAutoFit/>
          </a:bodyPr>
          <a:lstStyle/>
          <a:p>
            <a:pPr marL="364490">
              <a:lnSpc>
                <a:spcPct val="100000"/>
              </a:lnSpc>
              <a:spcBef>
                <a:spcPts val="330"/>
              </a:spcBef>
            </a:pPr>
            <a:r>
              <a:rPr sz="1100" spc="-5" dirty="0">
                <a:latin typeface="Arial"/>
                <a:cs typeface="Arial"/>
              </a:rPr>
              <a:t>D8S1179</a:t>
            </a:r>
            <a:endParaRPr sz="1100">
              <a:latin typeface="Arial"/>
              <a:cs typeface="Arial"/>
            </a:endParaRPr>
          </a:p>
        </p:txBody>
      </p:sp>
      <p:sp>
        <p:nvSpPr>
          <p:cNvPr id="8" name="object 8"/>
          <p:cNvSpPr txBox="1"/>
          <p:nvPr/>
        </p:nvSpPr>
        <p:spPr>
          <a:xfrm>
            <a:off x="2895600" y="1917153"/>
            <a:ext cx="1348105" cy="262255"/>
          </a:xfrm>
          <a:prstGeom prst="rect">
            <a:avLst/>
          </a:prstGeom>
          <a:solidFill>
            <a:srgbClr val="66FF33"/>
          </a:solidFill>
        </p:spPr>
        <p:txBody>
          <a:bodyPr vert="horz" wrap="square" lIns="0" tIns="41910" rIns="0" bIns="0" rtlCol="0">
            <a:spAutoFit/>
          </a:bodyPr>
          <a:lstStyle/>
          <a:p>
            <a:pPr marL="421005">
              <a:lnSpc>
                <a:spcPct val="100000"/>
              </a:lnSpc>
              <a:spcBef>
                <a:spcPts val="330"/>
              </a:spcBef>
            </a:pPr>
            <a:r>
              <a:rPr sz="1100" spc="-5" dirty="0">
                <a:latin typeface="Arial"/>
                <a:cs typeface="Arial"/>
              </a:rPr>
              <a:t>D21S11</a:t>
            </a:r>
            <a:endParaRPr sz="1100">
              <a:latin typeface="Arial"/>
              <a:cs typeface="Arial"/>
            </a:endParaRPr>
          </a:p>
        </p:txBody>
      </p:sp>
      <p:sp>
        <p:nvSpPr>
          <p:cNvPr id="9" name="object 9"/>
          <p:cNvSpPr txBox="1"/>
          <p:nvPr/>
        </p:nvSpPr>
        <p:spPr>
          <a:xfrm>
            <a:off x="1016774" y="1444078"/>
            <a:ext cx="1148080" cy="262255"/>
          </a:xfrm>
          <a:prstGeom prst="rect">
            <a:avLst/>
          </a:prstGeom>
          <a:solidFill>
            <a:srgbClr val="00CCFF"/>
          </a:solidFill>
        </p:spPr>
        <p:txBody>
          <a:bodyPr vert="horz" wrap="square" lIns="0" tIns="41910" rIns="0" bIns="0" rtlCol="0">
            <a:spAutoFit/>
          </a:bodyPr>
          <a:lstStyle/>
          <a:p>
            <a:pPr marL="281940">
              <a:lnSpc>
                <a:spcPct val="100000"/>
              </a:lnSpc>
              <a:spcBef>
                <a:spcPts val="330"/>
              </a:spcBef>
            </a:pPr>
            <a:r>
              <a:rPr sz="1100" spc="-5" dirty="0">
                <a:latin typeface="Arial"/>
                <a:cs typeface="Arial"/>
              </a:rPr>
              <a:t>D3S1358</a:t>
            </a:r>
            <a:endParaRPr sz="1100">
              <a:latin typeface="Arial"/>
              <a:cs typeface="Arial"/>
            </a:endParaRPr>
          </a:p>
        </p:txBody>
      </p:sp>
      <p:sp>
        <p:nvSpPr>
          <p:cNvPr id="10" name="object 10"/>
          <p:cNvSpPr/>
          <p:nvPr/>
        </p:nvSpPr>
        <p:spPr>
          <a:xfrm>
            <a:off x="2803525" y="2412326"/>
            <a:ext cx="941705" cy="262255"/>
          </a:xfrm>
          <a:custGeom>
            <a:avLst/>
            <a:gdLst/>
            <a:ahLst/>
            <a:cxnLst/>
            <a:rect l="l" t="t" r="r" b="b"/>
            <a:pathLst>
              <a:path w="941704" h="262255">
                <a:moveTo>
                  <a:pt x="0" y="261658"/>
                </a:moveTo>
                <a:lnTo>
                  <a:pt x="941298" y="261658"/>
                </a:lnTo>
                <a:lnTo>
                  <a:pt x="941298" y="0"/>
                </a:lnTo>
                <a:lnTo>
                  <a:pt x="0" y="0"/>
                </a:lnTo>
                <a:lnTo>
                  <a:pt x="0" y="261658"/>
                </a:lnTo>
                <a:close/>
              </a:path>
            </a:pathLst>
          </a:custGeom>
          <a:solidFill>
            <a:srgbClr val="FFFF00"/>
          </a:solidFill>
        </p:spPr>
        <p:txBody>
          <a:bodyPr wrap="square" lIns="0" tIns="0" rIns="0" bIns="0" rtlCol="0"/>
          <a:lstStyle/>
          <a:p>
            <a:endParaRPr/>
          </a:p>
        </p:txBody>
      </p:sp>
      <p:sp>
        <p:nvSpPr>
          <p:cNvPr id="11" name="object 11"/>
          <p:cNvSpPr txBox="1"/>
          <p:nvPr/>
        </p:nvSpPr>
        <p:spPr>
          <a:xfrm>
            <a:off x="3090417" y="2441194"/>
            <a:ext cx="368935"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T</a:t>
            </a:r>
            <a:r>
              <a:rPr sz="1100" spc="-10" dirty="0">
                <a:latin typeface="Arial"/>
                <a:cs typeface="Arial"/>
              </a:rPr>
              <a:t>H</a:t>
            </a:r>
            <a:r>
              <a:rPr sz="1100" dirty="0">
                <a:latin typeface="Arial"/>
                <a:cs typeface="Arial"/>
              </a:rPr>
              <a:t>01</a:t>
            </a:r>
            <a:endParaRPr sz="1100">
              <a:latin typeface="Arial"/>
              <a:cs typeface="Arial"/>
            </a:endParaRPr>
          </a:p>
        </p:txBody>
      </p:sp>
      <p:sp>
        <p:nvSpPr>
          <p:cNvPr id="12" name="object 12"/>
          <p:cNvSpPr/>
          <p:nvPr/>
        </p:nvSpPr>
        <p:spPr>
          <a:xfrm>
            <a:off x="3809872" y="1444078"/>
            <a:ext cx="1105535" cy="262255"/>
          </a:xfrm>
          <a:custGeom>
            <a:avLst/>
            <a:gdLst/>
            <a:ahLst/>
            <a:cxnLst/>
            <a:rect l="l" t="t" r="r" b="b"/>
            <a:pathLst>
              <a:path w="1105535" h="262255">
                <a:moveTo>
                  <a:pt x="0" y="261658"/>
                </a:moveTo>
                <a:lnTo>
                  <a:pt x="1104925" y="261658"/>
                </a:lnTo>
                <a:lnTo>
                  <a:pt x="1104925" y="0"/>
                </a:lnTo>
                <a:lnTo>
                  <a:pt x="0" y="0"/>
                </a:lnTo>
                <a:lnTo>
                  <a:pt x="0" y="261658"/>
                </a:lnTo>
                <a:close/>
              </a:path>
            </a:pathLst>
          </a:custGeom>
          <a:solidFill>
            <a:srgbClr val="00CCFF"/>
          </a:solidFill>
        </p:spPr>
        <p:txBody>
          <a:bodyPr wrap="square" lIns="0" tIns="0" rIns="0" bIns="0" rtlCol="0"/>
          <a:lstStyle/>
          <a:p>
            <a:endParaRPr/>
          </a:p>
        </p:txBody>
      </p:sp>
      <p:sp>
        <p:nvSpPr>
          <p:cNvPr id="13" name="object 13"/>
          <p:cNvSpPr txBox="1"/>
          <p:nvPr/>
        </p:nvSpPr>
        <p:spPr>
          <a:xfrm>
            <a:off x="4990972" y="3425278"/>
            <a:ext cx="1507490" cy="262255"/>
          </a:xfrm>
          <a:prstGeom prst="rect">
            <a:avLst/>
          </a:prstGeom>
          <a:solidFill>
            <a:srgbClr val="FF3399"/>
          </a:solidFill>
        </p:spPr>
        <p:txBody>
          <a:bodyPr vert="horz" wrap="square" lIns="0" tIns="41910" rIns="0" bIns="0" rtlCol="0">
            <a:spAutoFit/>
          </a:bodyPr>
          <a:lstStyle/>
          <a:p>
            <a:pPr marL="462280">
              <a:lnSpc>
                <a:spcPct val="100000"/>
              </a:lnSpc>
              <a:spcBef>
                <a:spcPts val="330"/>
              </a:spcBef>
            </a:pPr>
            <a:r>
              <a:rPr sz="1100" spc="-5" dirty="0">
                <a:latin typeface="Arial"/>
                <a:cs typeface="Arial"/>
              </a:rPr>
              <a:t>D2S1338</a:t>
            </a:r>
            <a:endParaRPr sz="1100">
              <a:latin typeface="Arial"/>
              <a:cs typeface="Arial"/>
            </a:endParaRPr>
          </a:p>
        </p:txBody>
      </p:sp>
      <p:sp>
        <p:nvSpPr>
          <p:cNvPr id="14" name="object 14"/>
          <p:cNvSpPr txBox="1"/>
          <p:nvPr/>
        </p:nvSpPr>
        <p:spPr>
          <a:xfrm>
            <a:off x="781545" y="2924771"/>
            <a:ext cx="848994" cy="262255"/>
          </a:xfrm>
          <a:prstGeom prst="rect">
            <a:avLst/>
          </a:prstGeom>
          <a:solidFill>
            <a:srgbClr val="FF0000"/>
          </a:solidFill>
          <a:ln w="28575">
            <a:solidFill>
              <a:srgbClr val="000000"/>
            </a:solidFill>
          </a:ln>
        </p:spPr>
        <p:txBody>
          <a:bodyPr vert="horz" wrap="square" lIns="0" tIns="41910" rIns="0" bIns="0" rtlCol="0">
            <a:spAutoFit/>
          </a:bodyPr>
          <a:lstStyle/>
          <a:p>
            <a:pPr marL="94615">
              <a:lnSpc>
                <a:spcPct val="100000"/>
              </a:lnSpc>
              <a:spcBef>
                <a:spcPts val="330"/>
              </a:spcBef>
            </a:pPr>
            <a:r>
              <a:rPr sz="1100" spc="-5" dirty="0">
                <a:latin typeface="Arial"/>
                <a:cs typeface="Arial"/>
              </a:rPr>
              <a:t>D22S1045</a:t>
            </a:r>
            <a:endParaRPr sz="1100">
              <a:latin typeface="Arial"/>
              <a:cs typeface="Arial"/>
            </a:endParaRPr>
          </a:p>
        </p:txBody>
      </p:sp>
      <p:sp>
        <p:nvSpPr>
          <p:cNvPr id="15" name="object 15"/>
          <p:cNvSpPr txBox="1"/>
          <p:nvPr/>
        </p:nvSpPr>
        <p:spPr>
          <a:xfrm>
            <a:off x="642772" y="2412326"/>
            <a:ext cx="848994" cy="262255"/>
          </a:xfrm>
          <a:prstGeom prst="rect">
            <a:avLst/>
          </a:prstGeom>
          <a:solidFill>
            <a:srgbClr val="FFFF00"/>
          </a:solidFill>
          <a:ln w="28575">
            <a:solidFill>
              <a:srgbClr val="000000"/>
            </a:solidFill>
          </a:ln>
        </p:spPr>
        <p:txBody>
          <a:bodyPr vert="horz" wrap="square" lIns="0" tIns="41910" rIns="0" bIns="0" rtlCol="0">
            <a:spAutoFit/>
          </a:bodyPr>
          <a:lstStyle/>
          <a:p>
            <a:pPr marL="172085">
              <a:lnSpc>
                <a:spcPct val="100000"/>
              </a:lnSpc>
              <a:spcBef>
                <a:spcPts val="330"/>
              </a:spcBef>
            </a:pPr>
            <a:r>
              <a:rPr sz="1100" spc="-5" dirty="0">
                <a:latin typeface="Arial"/>
                <a:cs typeface="Arial"/>
              </a:rPr>
              <a:t>D2S441</a:t>
            </a:r>
            <a:endParaRPr sz="1100">
              <a:latin typeface="Arial"/>
              <a:cs typeface="Arial"/>
            </a:endParaRPr>
          </a:p>
        </p:txBody>
      </p:sp>
      <p:sp>
        <p:nvSpPr>
          <p:cNvPr id="16" name="object 16"/>
          <p:cNvSpPr txBox="1"/>
          <p:nvPr/>
        </p:nvSpPr>
        <p:spPr>
          <a:xfrm>
            <a:off x="5628385" y="2924771"/>
            <a:ext cx="2726055" cy="262255"/>
          </a:xfrm>
          <a:prstGeom prst="rect">
            <a:avLst/>
          </a:prstGeom>
          <a:solidFill>
            <a:srgbClr val="FF0000"/>
          </a:solidFill>
          <a:ln w="28575">
            <a:solidFill>
              <a:srgbClr val="000000"/>
            </a:solidFill>
          </a:ln>
        </p:spPr>
        <p:txBody>
          <a:bodyPr vert="horz" wrap="square" lIns="0" tIns="41910" rIns="0" bIns="0" rtlCol="0">
            <a:spAutoFit/>
          </a:bodyPr>
          <a:lstStyle/>
          <a:p>
            <a:pPr marL="1905" algn="ctr">
              <a:lnSpc>
                <a:spcPct val="100000"/>
              </a:lnSpc>
              <a:spcBef>
                <a:spcPts val="330"/>
              </a:spcBef>
            </a:pPr>
            <a:r>
              <a:rPr sz="1100" spc="-5" dirty="0">
                <a:latin typeface="Arial"/>
                <a:cs typeface="Arial"/>
              </a:rPr>
              <a:t>SE33</a:t>
            </a:r>
            <a:endParaRPr sz="1100">
              <a:latin typeface="Arial"/>
              <a:cs typeface="Arial"/>
            </a:endParaRPr>
          </a:p>
        </p:txBody>
      </p:sp>
      <p:sp>
        <p:nvSpPr>
          <p:cNvPr id="17" name="object 17"/>
          <p:cNvSpPr/>
          <p:nvPr/>
        </p:nvSpPr>
        <p:spPr>
          <a:xfrm>
            <a:off x="0" y="915312"/>
            <a:ext cx="9144000" cy="8255"/>
          </a:xfrm>
          <a:custGeom>
            <a:avLst/>
            <a:gdLst/>
            <a:ahLst/>
            <a:cxnLst/>
            <a:rect l="l" t="t" r="r" b="b"/>
            <a:pathLst>
              <a:path w="9144000" h="8255">
                <a:moveTo>
                  <a:pt x="0" y="7842"/>
                </a:moveTo>
                <a:lnTo>
                  <a:pt x="9143999" y="0"/>
                </a:lnTo>
              </a:path>
            </a:pathLst>
          </a:custGeom>
          <a:ln w="38100">
            <a:solidFill>
              <a:srgbClr val="000000"/>
            </a:solidFill>
          </a:ln>
        </p:spPr>
        <p:txBody>
          <a:bodyPr wrap="square" lIns="0" tIns="0" rIns="0" bIns="0" rtlCol="0"/>
          <a:lstStyle/>
          <a:p>
            <a:endParaRPr/>
          </a:p>
        </p:txBody>
      </p:sp>
      <p:sp>
        <p:nvSpPr>
          <p:cNvPr id="18" name="object 18"/>
          <p:cNvSpPr/>
          <p:nvPr/>
        </p:nvSpPr>
        <p:spPr>
          <a:xfrm>
            <a:off x="3295522" y="918463"/>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19" name="object 19"/>
          <p:cNvSpPr/>
          <p:nvPr/>
        </p:nvSpPr>
        <p:spPr>
          <a:xfrm>
            <a:off x="1219047" y="918463"/>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20" name="object 20"/>
          <p:cNvSpPr/>
          <p:nvPr/>
        </p:nvSpPr>
        <p:spPr>
          <a:xfrm>
            <a:off x="7419975" y="918463"/>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21" name="object 21"/>
          <p:cNvSpPr/>
          <p:nvPr/>
        </p:nvSpPr>
        <p:spPr>
          <a:xfrm>
            <a:off x="5371972" y="918463"/>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22" name="object 22"/>
          <p:cNvSpPr txBox="1"/>
          <p:nvPr/>
        </p:nvSpPr>
        <p:spPr>
          <a:xfrm>
            <a:off x="997711" y="1099565"/>
            <a:ext cx="45275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100</a:t>
            </a:r>
            <a:r>
              <a:rPr sz="1100" spc="-80" dirty="0">
                <a:latin typeface="Arial"/>
                <a:cs typeface="Arial"/>
              </a:rPr>
              <a:t> </a:t>
            </a:r>
            <a:r>
              <a:rPr sz="1100" dirty="0">
                <a:latin typeface="Arial"/>
                <a:cs typeface="Arial"/>
              </a:rPr>
              <a:t>bp</a:t>
            </a:r>
            <a:endParaRPr sz="1100">
              <a:latin typeface="Arial"/>
              <a:cs typeface="Arial"/>
            </a:endParaRPr>
          </a:p>
        </p:txBody>
      </p:sp>
      <p:sp>
        <p:nvSpPr>
          <p:cNvPr id="23" name="object 23"/>
          <p:cNvSpPr txBox="1"/>
          <p:nvPr/>
        </p:nvSpPr>
        <p:spPr>
          <a:xfrm>
            <a:off x="7199503" y="1061465"/>
            <a:ext cx="45275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400</a:t>
            </a:r>
            <a:r>
              <a:rPr sz="1100" spc="-80" dirty="0">
                <a:latin typeface="Arial"/>
                <a:cs typeface="Arial"/>
              </a:rPr>
              <a:t> </a:t>
            </a:r>
            <a:r>
              <a:rPr sz="1100" dirty="0">
                <a:latin typeface="Arial"/>
                <a:cs typeface="Arial"/>
              </a:rPr>
              <a:t>bp</a:t>
            </a:r>
            <a:endParaRPr sz="1100">
              <a:latin typeface="Arial"/>
              <a:cs typeface="Arial"/>
            </a:endParaRPr>
          </a:p>
        </p:txBody>
      </p:sp>
      <p:sp>
        <p:nvSpPr>
          <p:cNvPr id="24" name="object 24"/>
          <p:cNvSpPr txBox="1"/>
          <p:nvPr/>
        </p:nvSpPr>
        <p:spPr>
          <a:xfrm>
            <a:off x="3055366" y="1061465"/>
            <a:ext cx="2529840" cy="193675"/>
          </a:xfrm>
          <a:prstGeom prst="rect">
            <a:avLst/>
          </a:prstGeom>
        </p:spPr>
        <p:txBody>
          <a:bodyPr vert="horz" wrap="square" lIns="0" tIns="13335" rIns="0" bIns="0" rtlCol="0">
            <a:spAutoFit/>
          </a:bodyPr>
          <a:lstStyle/>
          <a:p>
            <a:pPr marL="12700">
              <a:lnSpc>
                <a:spcPct val="100000"/>
              </a:lnSpc>
              <a:spcBef>
                <a:spcPts val="105"/>
              </a:spcBef>
              <a:tabLst>
                <a:tab pos="2089150" algn="l"/>
              </a:tabLst>
            </a:pPr>
            <a:r>
              <a:rPr sz="1100" dirty="0">
                <a:latin typeface="Arial"/>
                <a:cs typeface="Arial"/>
              </a:rPr>
              <a:t>200</a:t>
            </a:r>
            <a:r>
              <a:rPr sz="1100" spc="-10" dirty="0">
                <a:latin typeface="Arial"/>
                <a:cs typeface="Arial"/>
              </a:rPr>
              <a:t> </a:t>
            </a:r>
            <a:r>
              <a:rPr sz="1100" dirty="0">
                <a:latin typeface="Arial"/>
                <a:cs typeface="Arial"/>
              </a:rPr>
              <a:t>bp	300</a:t>
            </a:r>
            <a:r>
              <a:rPr sz="1100" spc="-80" dirty="0">
                <a:latin typeface="Arial"/>
                <a:cs typeface="Arial"/>
              </a:rPr>
              <a:t> </a:t>
            </a:r>
            <a:r>
              <a:rPr sz="1100" dirty="0">
                <a:latin typeface="Arial"/>
                <a:cs typeface="Arial"/>
              </a:rPr>
              <a:t>bp</a:t>
            </a:r>
            <a:endParaRPr sz="1100">
              <a:latin typeface="Arial"/>
              <a:cs typeface="Arial"/>
            </a:endParaRPr>
          </a:p>
        </p:txBody>
      </p:sp>
      <p:sp>
        <p:nvSpPr>
          <p:cNvPr id="25" name="object 25"/>
          <p:cNvSpPr/>
          <p:nvPr/>
        </p:nvSpPr>
        <p:spPr>
          <a:xfrm>
            <a:off x="1685798" y="93751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26" name="object 26"/>
          <p:cNvSpPr/>
          <p:nvPr/>
        </p:nvSpPr>
        <p:spPr>
          <a:xfrm>
            <a:off x="2790698" y="91846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27" name="object 27"/>
          <p:cNvSpPr/>
          <p:nvPr/>
        </p:nvSpPr>
        <p:spPr>
          <a:xfrm>
            <a:off x="2219198" y="927988"/>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28" name="object 28"/>
          <p:cNvSpPr/>
          <p:nvPr/>
        </p:nvSpPr>
        <p:spPr>
          <a:xfrm>
            <a:off x="3809872" y="93751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29" name="object 29"/>
          <p:cNvSpPr/>
          <p:nvPr/>
        </p:nvSpPr>
        <p:spPr>
          <a:xfrm>
            <a:off x="4914772" y="91846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0" name="object 30"/>
          <p:cNvSpPr/>
          <p:nvPr/>
        </p:nvSpPr>
        <p:spPr>
          <a:xfrm>
            <a:off x="4343272" y="927988"/>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1" name="object 31"/>
          <p:cNvSpPr/>
          <p:nvPr/>
        </p:nvSpPr>
        <p:spPr>
          <a:xfrm>
            <a:off x="5848222" y="91846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2" name="object 32"/>
          <p:cNvSpPr/>
          <p:nvPr/>
        </p:nvSpPr>
        <p:spPr>
          <a:xfrm>
            <a:off x="6953250" y="89941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3" name="object 33"/>
          <p:cNvSpPr/>
          <p:nvPr/>
        </p:nvSpPr>
        <p:spPr>
          <a:xfrm>
            <a:off x="6381750" y="908938"/>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4" name="object 34"/>
          <p:cNvSpPr/>
          <p:nvPr/>
        </p:nvSpPr>
        <p:spPr>
          <a:xfrm>
            <a:off x="109359" y="947038"/>
            <a:ext cx="0" cy="104775"/>
          </a:xfrm>
          <a:custGeom>
            <a:avLst/>
            <a:gdLst/>
            <a:ahLst/>
            <a:cxnLst/>
            <a:rect l="l" t="t" r="r" b="b"/>
            <a:pathLst>
              <a:path h="104775">
                <a:moveTo>
                  <a:pt x="0" y="0"/>
                </a:moveTo>
                <a:lnTo>
                  <a:pt x="1" y="104775"/>
                </a:lnTo>
              </a:path>
            </a:pathLst>
          </a:custGeom>
          <a:ln w="28575">
            <a:solidFill>
              <a:srgbClr val="000000"/>
            </a:solidFill>
          </a:ln>
        </p:spPr>
        <p:txBody>
          <a:bodyPr wrap="square" lIns="0" tIns="0" rIns="0" bIns="0" rtlCol="0"/>
          <a:lstStyle/>
          <a:p>
            <a:endParaRPr/>
          </a:p>
        </p:txBody>
      </p:sp>
      <p:sp>
        <p:nvSpPr>
          <p:cNvPr id="35" name="object 35"/>
          <p:cNvSpPr/>
          <p:nvPr/>
        </p:nvSpPr>
        <p:spPr>
          <a:xfrm>
            <a:off x="642772" y="93751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6" name="object 36"/>
          <p:cNvSpPr/>
          <p:nvPr/>
        </p:nvSpPr>
        <p:spPr>
          <a:xfrm>
            <a:off x="7900923" y="927988"/>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7" name="object 37"/>
          <p:cNvSpPr/>
          <p:nvPr/>
        </p:nvSpPr>
        <p:spPr>
          <a:xfrm>
            <a:off x="9005823" y="908938"/>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8" name="object 38"/>
          <p:cNvSpPr/>
          <p:nvPr/>
        </p:nvSpPr>
        <p:spPr>
          <a:xfrm>
            <a:off x="8434323" y="918463"/>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9" name="object 39"/>
          <p:cNvSpPr txBox="1"/>
          <p:nvPr/>
        </p:nvSpPr>
        <p:spPr>
          <a:xfrm>
            <a:off x="2485517" y="3425278"/>
            <a:ext cx="994410" cy="262255"/>
          </a:xfrm>
          <a:prstGeom prst="rect">
            <a:avLst/>
          </a:prstGeom>
          <a:solidFill>
            <a:srgbClr val="FF3399"/>
          </a:solidFill>
          <a:ln w="28575">
            <a:solidFill>
              <a:srgbClr val="000000"/>
            </a:solidFill>
          </a:ln>
        </p:spPr>
        <p:txBody>
          <a:bodyPr vert="horz" wrap="square" lIns="0" tIns="41910" rIns="0" bIns="0" rtlCol="0">
            <a:spAutoFit/>
          </a:bodyPr>
          <a:lstStyle/>
          <a:p>
            <a:pPr marL="205740">
              <a:lnSpc>
                <a:spcPct val="100000"/>
              </a:lnSpc>
              <a:spcBef>
                <a:spcPts val="330"/>
              </a:spcBef>
            </a:pPr>
            <a:r>
              <a:rPr sz="1100" spc="-5" dirty="0">
                <a:latin typeface="Arial"/>
                <a:cs typeface="Arial"/>
              </a:rPr>
              <a:t>D1S1656</a:t>
            </a:r>
            <a:endParaRPr sz="1100">
              <a:latin typeface="Arial"/>
              <a:cs typeface="Arial"/>
            </a:endParaRPr>
          </a:p>
        </p:txBody>
      </p:sp>
      <p:sp>
        <p:nvSpPr>
          <p:cNvPr id="40" name="object 40"/>
          <p:cNvSpPr txBox="1"/>
          <p:nvPr/>
        </p:nvSpPr>
        <p:spPr>
          <a:xfrm>
            <a:off x="3626484" y="3425278"/>
            <a:ext cx="1149985" cy="262255"/>
          </a:xfrm>
          <a:prstGeom prst="rect">
            <a:avLst/>
          </a:prstGeom>
          <a:solidFill>
            <a:srgbClr val="FF3399"/>
          </a:solidFill>
          <a:ln w="28575">
            <a:solidFill>
              <a:srgbClr val="000000"/>
            </a:solidFill>
          </a:ln>
        </p:spPr>
        <p:txBody>
          <a:bodyPr vert="horz" wrap="square" lIns="0" tIns="41910" rIns="0" bIns="0" rtlCol="0">
            <a:spAutoFit/>
          </a:bodyPr>
          <a:lstStyle/>
          <a:p>
            <a:pPr marL="283210">
              <a:lnSpc>
                <a:spcPct val="100000"/>
              </a:lnSpc>
              <a:spcBef>
                <a:spcPts val="330"/>
              </a:spcBef>
            </a:pPr>
            <a:r>
              <a:rPr sz="1100" spc="-5" dirty="0">
                <a:latin typeface="Arial"/>
                <a:cs typeface="Arial"/>
              </a:rPr>
              <a:t>D12S391</a:t>
            </a:r>
            <a:endParaRPr sz="1100">
              <a:latin typeface="Arial"/>
              <a:cs typeface="Arial"/>
            </a:endParaRPr>
          </a:p>
        </p:txBody>
      </p:sp>
      <p:sp>
        <p:nvSpPr>
          <p:cNvPr id="41" name="object 41"/>
          <p:cNvSpPr txBox="1"/>
          <p:nvPr/>
        </p:nvSpPr>
        <p:spPr>
          <a:xfrm>
            <a:off x="781545" y="3425278"/>
            <a:ext cx="1153795" cy="262255"/>
          </a:xfrm>
          <a:prstGeom prst="rect">
            <a:avLst/>
          </a:prstGeom>
          <a:solidFill>
            <a:srgbClr val="FF3399"/>
          </a:solidFill>
          <a:ln w="28575">
            <a:solidFill>
              <a:srgbClr val="000000"/>
            </a:solidFill>
          </a:ln>
        </p:spPr>
        <p:txBody>
          <a:bodyPr vert="horz" wrap="square" lIns="0" tIns="41910" rIns="0" bIns="0" rtlCol="0">
            <a:spAutoFit/>
          </a:bodyPr>
          <a:lstStyle/>
          <a:p>
            <a:pPr marL="247015">
              <a:lnSpc>
                <a:spcPct val="100000"/>
              </a:lnSpc>
              <a:spcBef>
                <a:spcPts val="330"/>
              </a:spcBef>
            </a:pPr>
            <a:r>
              <a:rPr sz="1100" spc="-5" dirty="0">
                <a:latin typeface="Arial"/>
                <a:cs typeface="Arial"/>
              </a:rPr>
              <a:t>D10S1248</a:t>
            </a:r>
            <a:endParaRPr sz="1100">
              <a:latin typeface="Arial"/>
              <a:cs typeface="Arial"/>
            </a:endParaRPr>
          </a:p>
        </p:txBody>
      </p:sp>
      <p:sp>
        <p:nvSpPr>
          <p:cNvPr id="42" name="object 42"/>
          <p:cNvSpPr txBox="1"/>
          <p:nvPr/>
        </p:nvSpPr>
        <p:spPr>
          <a:xfrm>
            <a:off x="1935226" y="2924771"/>
            <a:ext cx="1101090" cy="262255"/>
          </a:xfrm>
          <a:prstGeom prst="rect">
            <a:avLst/>
          </a:prstGeom>
          <a:solidFill>
            <a:srgbClr val="FF0000"/>
          </a:solidFill>
        </p:spPr>
        <p:txBody>
          <a:bodyPr vert="horz" wrap="square" lIns="0" tIns="41910" rIns="0" bIns="0" rtlCol="0">
            <a:spAutoFit/>
          </a:bodyPr>
          <a:lstStyle/>
          <a:p>
            <a:pPr marL="297180">
              <a:lnSpc>
                <a:spcPct val="100000"/>
              </a:lnSpc>
              <a:spcBef>
                <a:spcPts val="330"/>
              </a:spcBef>
            </a:pPr>
            <a:r>
              <a:rPr sz="1100" spc="-5" dirty="0">
                <a:latin typeface="Arial"/>
                <a:cs typeface="Arial"/>
              </a:rPr>
              <a:t>D5S818</a:t>
            </a:r>
            <a:endParaRPr sz="1100">
              <a:latin typeface="Arial"/>
              <a:cs typeface="Arial"/>
            </a:endParaRPr>
          </a:p>
        </p:txBody>
      </p:sp>
      <p:sp>
        <p:nvSpPr>
          <p:cNvPr id="43" name="object 43"/>
          <p:cNvSpPr txBox="1"/>
          <p:nvPr/>
        </p:nvSpPr>
        <p:spPr>
          <a:xfrm>
            <a:off x="3295522" y="2924771"/>
            <a:ext cx="1048385" cy="262255"/>
          </a:xfrm>
          <a:prstGeom prst="rect">
            <a:avLst/>
          </a:prstGeom>
          <a:solidFill>
            <a:srgbClr val="FF0000"/>
          </a:solidFill>
        </p:spPr>
        <p:txBody>
          <a:bodyPr vert="horz" wrap="square" lIns="0" tIns="41910" rIns="0" bIns="0" rtlCol="0">
            <a:spAutoFit/>
          </a:bodyPr>
          <a:lstStyle/>
          <a:p>
            <a:pPr marL="232410">
              <a:lnSpc>
                <a:spcPct val="100000"/>
              </a:lnSpc>
              <a:spcBef>
                <a:spcPts val="330"/>
              </a:spcBef>
            </a:pPr>
            <a:r>
              <a:rPr sz="1100" spc="-5" dirty="0">
                <a:latin typeface="Arial"/>
                <a:cs typeface="Arial"/>
              </a:rPr>
              <a:t>D13S317</a:t>
            </a:r>
            <a:endParaRPr sz="1100">
              <a:latin typeface="Arial"/>
              <a:cs typeface="Arial"/>
            </a:endParaRPr>
          </a:p>
        </p:txBody>
      </p:sp>
      <p:sp>
        <p:nvSpPr>
          <p:cNvPr id="44" name="object 44"/>
          <p:cNvSpPr txBox="1"/>
          <p:nvPr/>
        </p:nvSpPr>
        <p:spPr>
          <a:xfrm>
            <a:off x="4489196" y="2924771"/>
            <a:ext cx="1024255" cy="262255"/>
          </a:xfrm>
          <a:prstGeom prst="rect">
            <a:avLst/>
          </a:prstGeom>
          <a:solidFill>
            <a:srgbClr val="FF0000"/>
          </a:solidFill>
        </p:spPr>
        <p:txBody>
          <a:bodyPr vert="horz" wrap="square" lIns="0" tIns="41910" rIns="0" bIns="0" rtlCol="0">
            <a:spAutoFit/>
          </a:bodyPr>
          <a:lstStyle/>
          <a:p>
            <a:pPr marL="259715">
              <a:lnSpc>
                <a:spcPct val="100000"/>
              </a:lnSpc>
              <a:spcBef>
                <a:spcPts val="330"/>
              </a:spcBef>
            </a:pPr>
            <a:r>
              <a:rPr sz="1100" spc="-5" dirty="0">
                <a:latin typeface="Arial"/>
                <a:cs typeface="Arial"/>
              </a:rPr>
              <a:t>D7S820</a:t>
            </a:r>
            <a:endParaRPr sz="1100">
              <a:latin typeface="Arial"/>
              <a:cs typeface="Arial"/>
            </a:endParaRPr>
          </a:p>
        </p:txBody>
      </p:sp>
      <p:sp>
        <p:nvSpPr>
          <p:cNvPr id="45" name="object 45"/>
          <p:cNvSpPr/>
          <p:nvPr/>
        </p:nvSpPr>
        <p:spPr>
          <a:xfrm>
            <a:off x="4990972" y="1444078"/>
            <a:ext cx="857885" cy="262255"/>
          </a:xfrm>
          <a:custGeom>
            <a:avLst/>
            <a:gdLst/>
            <a:ahLst/>
            <a:cxnLst/>
            <a:rect l="l" t="t" r="r" b="b"/>
            <a:pathLst>
              <a:path w="857885" h="262255">
                <a:moveTo>
                  <a:pt x="0" y="261658"/>
                </a:moveTo>
                <a:lnTo>
                  <a:pt x="857262" y="261658"/>
                </a:lnTo>
                <a:lnTo>
                  <a:pt x="857262" y="0"/>
                </a:lnTo>
                <a:lnTo>
                  <a:pt x="0" y="0"/>
                </a:lnTo>
                <a:lnTo>
                  <a:pt x="0" y="261658"/>
                </a:lnTo>
                <a:close/>
              </a:path>
            </a:pathLst>
          </a:custGeom>
          <a:solidFill>
            <a:srgbClr val="00CCFF"/>
          </a:solidFill>
        </p:spPr>
        <p:txBody>
          <a:bodyPr wrap="square" lIns="0" tIns="0" rIns="0" bIns="0" rtlCol="0"/>
          <a:lstStyle/>
          <a:p>
            <a:endParaRPr/>
          </a:p>
        </p:txBody>
      </p:sp>
      <p:sp>
        <p:nvSpPr>
          <p:cNvPr id="46" name="object 46"/>
          <p:cNvSpPr txBox="1"/>
          <p:nvPr/>
        </p:nvSpPr>
        <p:spPr>
          <a:xfrm>
            <a:off x="2290191" y="1444078"/>
            <a:ext cx="3422015" cy="262255"/>
          </a:xfrm>
          <a:prstGeom prst="rect">
            <a:avLst/>
          </a:prstGeom>
          <a:solidFill>
            <a:srgbClr val="00CCFF"/>
          </a:solidFill>
        </p:spPr>
        <p:txBody>
          <a:bodyPr vert="horz" wrap="square" lIns="0" tIns="41910" rIns="0" bIns="0" rtlCol="0">
            <a:spAutoFit/>
          </a:bodyPr>
          <a:lstStyle/>
          <a:p>
            <a:pPr marL="518795">
              <a:lnSpc>
                <a:spcPct val="100000"/>
              </a:lnSpc>
              <a:spcBef>
                <a:spcPts val="330"/>
              </a:spcBef>
              <a:tabLst>
                <a:tab pos="1781175" algn="l"/>
                <a:tab pos="2849880" algn="l"/>
              </a:tabLst>
            </a:pPr>
            <a:r>
              <a:rPr sz="1100" spc="-15" dirty="0">
                <a:latin typeface="Arial"/>
                <a:cs typeface="Arial"/>
              </a:rPr>
              <a:t>v</a:t>
            </a:r>
            <a:r>
              <a:rPr sz="1100" spc="35" dirty="0">
                <a:latin typeface="Arial"/>
                <a:cs typeface="Arial"/>
              </a:rPr>
              <a:t>W</a:t>
            </a:r>
            <a:r>
              <a:rPr sz="1100" dirty="0">
                <a:latin typeface="Arial"/>
                <a:cs typeface="Arial"/>
              </a:rPr>
              <a:t>A	</a:t>
            </a:r>
            <a:r>
              <a:rPr sz="1100" spc="-10" dirty="0">
                <a:latin typeface="Arial"/>
                <a:cs typeface="Arial"/>
              </a:rPr>
              <a:t>D</a:t>
            </a:r>
            <a:r>
              <a:rPr sz="1100" dirty="0">
                <a:latin typeface="Arial"/>
                <a:cs typeface="Arial"/>
              </a:rPr>
              <a:t>1</a:t>
            </a:r>
            <a:r>
              <a:rPr sz="1100" spc="-5" dirty="0">
                <a:latin typeface="Arial"/>
                <a:cs typeface="Arial"/>
              </a:rPr>
              <a:t>6S</a:t>
            </a:r>
            <a:r>
              <a:rPr sz="1100" dirty="0">
                <a:latin typeface="Arial"/>
                <a:cs typeface="Arial"/>
              </a:rPr>
              <a:t>5</a:t>
            </a:r>
            <a:r>
              <a:rPr sz="1100" spc="-5" dirty="0">
                <a:latin typeface="Arial"/>
                <a:cs typeface="Arial"/>
              </a:rPr>
              <a:t>3</a:t>
            </a:r>
            <a:r>
              <a:rPr sz="1100" dirty="0">
                <a:latin typeface="Arial"/>
                <a:cs typeface="Arial"/>
              </a:rPr>
              <a:t>9	</a:t>
            </a:r>
            <a:r>
              <a:rPr sz="1100" spc="-10" dirty="0">
                <a:latin typeface="Arial"/>
                <a:cs typeface="Arial"/>
              </a:rPr>
              <a:t>C</a:t>
            </a:r>
            <a:r>
              <a:rPr sz="1100" spc="-5" dirty="0">
                <a:latin typeface="Arial"/>
                <a:cs typeface="Arial"/>
              </a:rPr>
              <a:t>S</a:t>
            </a:r>
            <a:r>
              <a:rPr sz="1100" dirty="0">
                <a:latin typeface="Arial"/>
                <a:cs typeface="Arial"/>
              </a:rPr>
              <a:t>F</a:t>
            </a:r>
            <a:r>
              <a:rPr sz="1100" spc="-5" dirty="0">
                <a:latin typeface="Arial"/>
                <a:cs typeface="Arial"/>
              </a:rPr>
              <a:t>1P</a:t>
            </a:r>
            <a:r>
              <a:rPr sz="1100" dirty="0">
                <a:latin typeface="Arial"/>
                <a:cs typeface="Arial"/>
              </a:rPr>
              <a:t>O</a:t>
            </a:r>
            <a:endParaRPr sz="1100">
              <a:latin typeface="Arial"/>
              <a:cs typeface="Arial"/>
            </a:endParaRPr>
          </a:p>
        </p:txBody>
      </p:sp>
      <p:sp>
        <p:nvSpPr>
          <p:cNvPr id="47" name="object 47"/>
          <p:cNvSpPr txBox="1"/>
          <p:nvPr/>
        </p:nvSpPr>
        <p:spPr>
          <a:xfrm>
            <a:off x="586714" y="1917153"/>
            <a:ext cx="389890" cy="262255"/>
          </a:xfrm>
          <a:prstGeom prst="rect">
            <a:avLst/>
          </a:prstGeom>
          <a:solidFill>
            <a:srgbClr val="66FF33"/>
          </a:solidFill>
          <a:ln w="28575">
            <a:solidFill>
              <a:srgbClr val="000000"/>
            </a:solidFill>
          </a:ln>
        </p:spPr>
        <p:txBody>
          <a:bodyPr vert="horz" wrap="square" lIns="0" tIns="41910" rIns="0" bIns="0" rtlCol="0">
            <a:spAutoFit/>
          </a:bodyPr>
          <a:lstStyle/>
          <a:p>
            <a:pPr marL="107950">
              <a:lnSpc>
                <a:spcPct val="100000"/>
              </a:lnSpc>
              <a:spcBef>
                <a:spcPts val="330"/>
              </a:spcBef>
            </a:pPr>
            <a:r>
              <a:rPr sz="1100" dirty="0">
                <a:latin typeface="Arial"/>
                <a:cs typeface="Arial"/>
              </a:rPr>
              <a:t>Y</a:t>
            </a:r>
            <a:endParaRPr sz="1100">
              <a:latin typeface="Arial"/>
              <a:cs typeface="Arial"/>
            </a:endParaRPr>
          </a:p>
        </p:txBody>
      </p:sp>
      <p:sp>
        <p:nvSpPr>
          <p:cNvPr id="48" name="object 48"/>
          <p:cNvSpPr txBox="1"/>
          <p:nvPr/>
        </p:nvSpPr>
        <p:spPr>
          <a:xfrm>
            <a:off x="6569582" y="1917153"/>
            <a:ext cx="763905" cy="262255"/>
          </a:xfrm>
          <a:prstGeom prst="rect">
            <a:avLst/>
          </a:prstGeom>
          <a:solidFill>
            <a:srgbClr val="66FF33"/>
          </a:solidFill>
          <a:ln w="28575">
            <a:solidFill>
              <a:srgbClr val="000000"/>
            </a:solidFill>
          </a:ln>
        </p:spPr>
        <p:txBody>
          <a:bodyPr vert="horz" wrap="square" lIns="0" tIns="41910" rIns="0" bIns="0" rtlCol="0">
            <a:spAutoFit/>
          </a:bodyPr>
          <a:lstStyle/>
          <a:p>
            <a:pPr marL="121285">
              <a:lnSpc>
                <a:spcPct val="100000"/>
              </a:lnSpc>
              <a:spcBef>
                <a:spcPts val="330"/>
              </a:spcBef>
            </a:pPr>
            <a:r>
              <a:rPr sz="1100" spc="-5" dirty="0">
                <a:latin typeface="Arial"/>
                <a:cs typeface="Arial"/>
              </a:rPr>
              <a:t>DYS391</a:t>
            </a:r>
            <a:endParaRPr sz="1100">
              <a:latin typeface="Arial"/>
              <a:cs typeface="Arial"/>
            </a:endParaRPr>
          </a:p>
        </p:txBody>
      </p:sp>
      <p:sp>
        <p:nvSpPr>
          <p:cNvPr id="49" name="object 49"/>
          <p:cNvSpPr txBox="1"/>
          <p:nvPr/>
        </p:nvSpPr>
        <p:spPr>
          <a:xfrm>
            <a:off x="6063360" y="1444078"/>
            <a:ext cx="995044" cy="262255"/>
          </a:xfrm>
          <a:prstGeom prst="rect">
            <a:avLst/>
          </a:prstGeom>
          <a:solidFill>
            <a:srgbClr val="00CCFF"/>
          </a:solidFill>
        </p:spPr>
        <p:txBody>
          <a:bodyPr vert="horz" wrap="square" lIns="0" tIns="41910" rIns="0" bIns="0" rtlCol="0">
            <a:spAutoFit/>
          </a:bodyPr>
          <a:lstStyle/>
          <a:p>
            <a:pPr marL="305435">
              <a:lnSpc>
                <a:spcPct val="100000"/>
              </a:lnSpc>
              <a:spcBef>
                <a:spcPts val="330"/>
              </a:spcBef>
            </a:pPr>
            <a:r>
              <a:rPr sz="1100" dirty="0">
                <a:latin typeface="Arial"/>
                <a:cs typeface="Arial"/>
              </a:rPr>
              <a:t>TPOX</a:t>
            </a:r>
            <a:endParaRPr sz="1100">
              <a:latin typeface="Arial"/>
              <a:cs typeface="Arial"/>
            </a:endParaRPr>
          </a:p>
        </p:txBody>
      </p:sp>
      <p:sp>
        <p:nvSpPr>
          <p:cNvPr id="50" name="object 50"/>
          <p:cNvSpPr txBox="1"/>
          <p:nvPr/>
        </p:nvSpPr>
        <p:spPr>
          <a:xfrm>
            <a:off x="8214106" y="560273"/>
            <a:ext cx="581025" cy="240029"/>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24</a:t>
            </a:r>
            <a:r>
              <a:rPr sz="1400" b="1" spc="-15" dirty="0">
                <a:latin typeface="Arial"/>
                <a:cs typeface="Arial"/>
              </a:rPr>
              <a:t>p</a:t>
            </a:r>
            <a:r>
              <a:rPr sz="1400" b="1" dirty="0">
                <a:latin typeface="Arial"/>
                <a:cs typeface="Arial"/>
              </a:rPr>
              <a:t>lex</a:t>
            </a:r>
            <a:endParaRPr sz="1400">
              <a:latin typeface="Arial"/>
              <a:cs typeface="Arial"/>
            </a:endParaRPr>
          </a:p>
        </p:txBody>
      </p:sp>
      <p:sp>
        <p:nvSpPr>
          <p:cNvPr id="51" name="object 51"/>
          <p:cNvSpPr txBox="1"/>
          <p:nvPr/>
        </p:nvSpPr>
        <p:spPr>
          <a:xfrm>
            <a:off x="54965" y="1500962"/>
            <a:ext cx="40576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00CCFF"/>
                </a:solidFill>
                <a:latin typeface="Arial"/>
                <a:cs typeface="Arial"/>
              </a:rPr>
              <a:t>6</a:t>
            </a:r>
            <a:r>
              <a:rPr sz="1000" spc="-5" dirty="0">
                <a:solidFill>
                  <a:srgbClr val="00CCFF"/>
                </a:solidFill>
                <a:latin typeface="Arial"/>
                <a:cs typeface="Arial"/>
              </a:rPr>
              <a:t>-F</a:t>
            </a:r>
            <a:r>
              <a:rPr sz="1000" spc="-10" dirty="0">
                <a:solidFill>
                  <a:srgbClr val="00CCFF"/>
                </a:solidFill>
                <a:latin typeface="Arial"/>
                <a:cs typeface="Arial"/>
              </a:rPr>
              <a:t>A</a:t>
            </a:r>
            <a:r>
              <a:rPr sz="1000" spc="-5" dirty="0">
                <a:solidFill>
                  <a:srgbClr val="00CCFF"/>
                </a:solidFill>
                <a:latin typeface="Arial"/>
                <a:cs typeface="Arial"/>
              </a:rPr>
              <a:t>M</a:t>
            </a:r>
            <a:endParaRPr sz="1000" dirty="0">
              <a:latin typeface="Arial"/>
              <a:cs typeface="Arial"/>
            </a:endParaRPr>
          </a:p>
        </p:txBody>
      </p:sp>
      <p:sp>
        <p:nvSpPr>
          <p:cNvPr id="52" name="object 52"/>
          <p:cNvSpPr txBox="1"/>
          <p:nvPr/>
        </p:nvSpPr>
        <p:spPr>
          <a:xfrm>
            <a:off x="54965" y="1982216"/>
            <a:ext cx="23622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00FF00"/>
                </a:solidFill>
                <a:latin typeface="Arial"/>
                <a:cs typeface="Arial"/>
              </a:rPr>
              <a:t>V</a:t>
            </a:r>
            <a:r>
              <a:rPr sz="1000" spc="-5" dirty="0">
                <a:solidFill>
                  <a:srgbClr val="00FF00"/>
                </a:solidFill>
                <a:latin typeface="Arial"/>
                <a:cs typeface="Arial"/>
              </a:rPr>
              <a:t>IC</a:t>
            </a:r>
            <a:endParaRPr sz="1000" dirty="0">
              <a:latin typeface="Arial"/>
              <a:cs typeface="Arial"/>
            </a:endParaRPr>
          </a:p>
        </p:txBody>
      </p:sp>
      <p:sp>
        <p:nvSpPr>
          <p:cNvPr id="53" name="object 53"/>
          <p:cNvSpPr txBox="1"/>
          <p:nvPr/>
        </p:nvSpPr>
        <p:spPr>
          <a:xfrm>
            <a:off x="54965" y="2482723"/>
            <a:ext cx="29210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N</a:t>
            </a:r>
            <a:r>
              <a:rPr sz="1000" spc="-10" dirty="0">
                <a:latin typeface="Arial"/>
                <a:cs typeface="Arial"/>
              </a:rPr>
              <a:t>E</a:t>
            </a:r>
            <a:r>
              <a:rPr sz="1000" spc="-5" dirty="0">
                <a:latin typeface="Arial"/>
                <a:cs typeface="Arial"/>
              </a:rPr>
              <a:t>D</a:t>
            </a:r>
            <a:endParaRPr sz="1000" dirty="0">
              <a:latin typeface="Arial"/>
              <a:cs typeface="Arial"/>
            </a:endParaRPr>
          </a:p>
        </p:txBody>
      </p:sp>
      <p:sp>
        <p:nvSpPr>
          <p:cNvPr id="54" name="object 54"/>
          <p:cNvSpPr txBox="1"/>
          <p:nvPr/>
        </p:nvSpPr>
        <p:spPr>
          <a:xfrm>
            <a:off x="54965" y="2986786"/>
            <a:ext cx="26606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0000"/>
                </a:solidFill>
                <a:latin typeface="Arial"/>
                <a:cs typeface="Arial"/>
              </a:rPr>
              <a:t>T</a:t>
            </a:r>
            <a:r>
              <a:rPr sz="1000" spc="-10" dirty="0">
                <a:solidFill>
                  <a:srgbClr val="FF0000"/>
                </a:solidFill>
                <a:latin typeface="Arial"/>
                <a:cs typeface="Arial"/>
              </a:rPr>
              <a:t>A</a:t>
            </a:r>
            <a:r>
              <a:rPr sz="1000" spc="-5" dirty="0">
                <a:solidFill>
                  <a:srgbClr val="FF0000"/>
                </a:solidFill>
                <a:latin typeface="Arial"/>
                <a:cs typeface="Arial"/>
              </a:rPr>
              <a:t>Z</a:t>
            </a:r>
            <a:endParaRPr sz="1000" dirty="0">
              <a:latin typeface="Arial"/>
              <a:cs typeface="Arial"/>
            </a:endParaRPr>
          </a:p>
        </p:txBody>
      </p:sp>
      <p:sp>
        <p:nvSpPr>
          <p:cNvPr id="55" name="object 55"/>
          <p:cNvSpPr txBox="1"/>
          <p:nvPr/>
        </p:nvSpPr>
        <p:spPr>
          <a:xfrm>
            <a:off x="54965" y="3478529"/>
            <a:ext cx="23622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3399"/>
                </a:solidFill>
                <a:latin typeface="Arial"/>
                <a:cs typeface="Arial"/>
              </a:rPr>
              <a:t>S</a:t>
            </a:r>
            <a:r>
              <a:rPr sz="1000" spc="-5" dirty="0">
                <a:solidFill>
                  <a:srgbClr val="FF3399"/>
                </a:solidFill>
                <a:latin typeface="Arial"/>
                <a:cs typeface="Arial"/>
              </a:rPr>
              <a:t>ID</a:t>
            </a:r>
            <a:endParaRPr sz="1000">
              <a:latin typeface="Arial"/>
              <a:cs typeface="Arial"/>
            </a:endParaRPr>
          </a:p>
        </p:txBody>
      </p:sp>
      <p:sp>
        <p:nvSpPr>
          <p:cNvPr id="56" name="object 56"/>
          <p:cNvSpPr txBox="1"/>
          <p:nvPr/>
        </p:nvSpPr>
        <p:spPr>
          <a:xfrm>
            <a:off x="353242" y="4071416"/>
            <a:ext cx="8562157" cy="2605200"/>
          </a:xfrm>
          <a:prstGeom prst="rect">
            <a:avLst/>
          </a:prstGeom>
        </p:spPr>
        <p:txBody>
          <a:bodyPr vert="horz" wrap="square" lIns="0" tIns="12065" rIns="0" bIns="0" rtlCol="0">
            <a:spAutoFit/>
          </a:bodyPr>
          <a:lstStyle/>
          <a:p>
            <a:pPr marL="355600" indent="-342900" algn="just">
              <a:lnSpc>
                <a:spcPct val="100000"/>
              </a:lnSpc>
              <a:spcBef>
                <a:spcPts val="95"/>
              </a:spcBef>
              <a:buChar char="•"/>
              <a:tabLst>
                <a:tab pos="354965" algn="l"/>
                <a:tab pos="355600" algn="l"/>
              </a:tabLst>
            </a:pPr>
            <a:r>
              <a:rPr sz="2200" spc="-5" dirty="0">
                <a:latin typeface="Arial"/>
                <a:cs typeface="Arial"/>
              </a:rPr>
              <a:t>24 </a:t>
            </a:r>
            <a:r>
              <a:rPr sz="2200" spc="-5" dirty="0" smtClean="0">
                <a:latin typeface="Arial"/>
                <a:cs typeface="Arial"/>
              </a:rPr>
              <a:t>STR</a:t>
            </a:r>
            <a:r>
              <a:rPr lang="it-IT" sz="2200" spc="-5" dirty="0" smtClean="0">
                <a:latin typeface="Arial"/>
                <a:cs typeface="Arial"/>
              </a:rPr>
              <a:t>s</a:t>
            </a:r>
            <a:r>
              <a:rPr sz="2200" spc="-5" dirty="0" smtClean="0">
                <a:latin typeface="Arial"/>
                <a:cs typeface="Arial"/>
              </a:rPr>
              <a:t> </a:t>
            </a:r>
            <a:r>
              <a:rPr sz="2200" spc="-5" dirty="0">
                <a:latin typeface="Arial"/>
                <a:cs typeface="Arial"/>
              </a:rPr>
              <a:t>loci in 6 </a:t>
            </a:r>
            <a:r>
              <a:rPr lang="it-IT" sz="2200" spc="-5" dirty="0" smtClean="0">
                <a:latin typeface="Arial"/>
                <a:cs typeface="Arial"/>
              </a:rPr>
              <a:t>fluorocromi </a:t>
            </a:r>
            <a:r>
              <a:rPr sz="2200" spc="-5" dirty="0" smtClean="0">
                <a:latin typeface="Arial"/>
                <a:cs typeface="Arial"/>
              </a:rPr>
              <a:t>(</a:t>
            </a:r>
            <a:r>
              <a:rPr sz="2200" spc="-5" dirty="0">
                <a:latin typeface="Arial"/>
                <a:cs typeface="Arial"/>
              </a:rPr>
              <a:t>3500 instrument use</a:t>
            </a:r>
            <a:r>
              <a:rPr sz="2200" spc="75" dirty="0">
                <a:latin typeface="Arial"/>
                <a:cs typeface="Arial"/>
              </a:rPr>
              <a:t> </a:t>
            </a:r>
            <a:r>
              <a:rPr sz="2200" spc="-5" dirty="0">
                <a:latin typeface="Arial"/>
                <a:cs typeface="Arial"/>
              </a:rPr>
              <a:t>only</a:t>
            </a:r>
            <a:r>
              <a:rPr sz="2200" spc="-5" dirty="0" smtClean="0">
                <a:latin typeface="Arial"/>
                <a:cs typeface="Arial"/>
              </a:rPr>
              <a:t>)</a:t>
            </a:r>
            <a:endParaRPr lang="it-IT" sz="2200" spc="-5" dirty="0" smtClean="0">
              <a:latin typeface="Arial"/>
              <a:cs typeface="Arial"/>
            </a:endParaRPr>
          </a:p>
          <a:p>
            <a:pPr marL="355600" indent="-342900" algn="just">
              <a:lnSpc>
                <a:spcPct val="100000"/>
              </a:lnSpc>
              <a:spcBef>
                <a:spcPts val="95"/>
              </a:spcBef>
              <a:buChar char="•"/>
              <a:tabLst>
                <a:tab pos="354965" algn="l"/>
                <a:tab pos="355600" algn="l"/>
              </a:tabLst>
            </a:pPr>
            <a:endParaRPr sz="2200" dirty="0">
              <a:latin typeface="Arial"/>
              <a:cs typeface="Arial"/>
            </a:endParaRPr>
          </a:p>
          <a:p>
            <a:pPr marL="756285" lvl="1" indent="-287020" algn="just">
              <a:lnSpc>
                <a:spcPct val="100000"/>
              </a:lnSpc>
              <a:spcBef>
                <a:spcPts val="10"/>
              </a:spcBef>
              <a:buChar char="–"/>
              <a:tabLst>
                <a:tab pos="756285" algn="l"/>
                <a:tab pos="756920" algn="l"/>
              </a:tabLst>
            </a:pPr>
            <a:r>
              <a:rPr lang="it-IT" sz="2000" b="1" u="sng" dirty="0" err="1" smtClean="0">
                <a:latin typeface="Arial"/>
                <a:cs typeface="Arial"/>
              </a:rPr>
              <a:t>GlobalFiler</a:t>
            </a:r>
            <a:r>
              <a:rPr lang="it-IT" sz="2000" b="1" u="sng" dirty="0" smtClean="0">
                <a:latin typeface="Arial"/>
                <a:cs typeface="Arial"/>
              </a:rPr>
              <a:t> express</a:t>
            </a:r>
            <a:r>
              <a:rPr lang="it-IT" sz="2000" dirty="0" smtClean="0">
                <a:latin typeface="Arial"/>
                <a:cs typeface="Arial"/>
              </a:rPr>
              <a:t>: </a:t>
            </a:r>
            <a:r>
              <a:rPr sz="2000" dirty="0" smtClean="0">
                <a:latin typeface="Arial"/>
                <a:cs typeface="Arial"/>
              </a:rPr>
              <a:t>Single </a:t>
            </a:r>
            <a:r>
              <a:rPr sz="2000" dirty="0">
                <a:latin typeface="Arial"/>
                <a:cs typeface="Arial"/>
              </a:rPr>
              <a:t>Source Samples: 40 </a:t>
            </a:r>
            <a:r>
              <a:rPr sz="2000" dirty="0" smtClean="0">
                <a:latin typeface="Arial"/>
                <a:cs typeface="Arial"/>
              </a:rPr>
              <a:t>min</a:t>
            </a:r>
            <a:r>
              <a:rPr lang="it-IT" sz="2000" dirty="0" smtClean="0">
                <a:latin typeface="Arial"/>
                <a:cs typeface="Arial"/>
              </a:rPr>
              <a:t>/</a:t>
            </a:r>
            <a:r>
              <a:rPr sz="2000" dirty="0" smtClean="0">
                <a:latin typeface="Arial"/>
                <a:cs typeface="Arial"/>
              </a:rPr>
              <a:t>amplification</a:t>
            </a:r>
            <a:endParaRPr lang="it-IT" sz="2000" dirty="0" smtClean="0">
              <a:latin typeface="Arial"/>
              <a:cs typeface="Arial"/>
            </a:endParaRPr>
          </a:p>
          <a:p>
            <a:pPr marL="756285" lvl="1" indent="-287020" algn="just">
              <a:lnSpc>
                <a:spcPct val="100000"/>
              </a:lnSpc>
              <a:spcBef>
                <a:spcPts val="10"/>
              </a:spcBef>
              <a:buChar char="–"/>
              <a:tabLst>
                <a:tab pos="756285" algn="l"/>
                <a:tab pos="756920" algn="l"/>
              </a:tabLst>
            </a:pPr>
            <a:endParaRPr sz="2000" dirty="0">
              <a:latin typeface="Arial"/>
              <a:cs typeface="Arial"/>
            </a:endParaRPr>
          </a:p>
          <a:p>
            <a:pPr marL="756285" lvl="1" indent="-287020" algn="just">
              <a:lnSpc>
                <a:spcPts val="2395"/>
              </a:lnSpc>
              <a:buChar char="–"/>
              <a:tabLst>
                <a:tab pos="756285" algn="l"/>
                <a:tab pos="756920" algn="l"/>
              </a:tabLst>
            </a:pPr>
            <a:r>
              <a:rPr lang="it-IT" sz="2000" b="1" u="sng" dirty="0" err="1"/>
              <a:t>GlobalFiler</a:t>
            </a:r>
            <a:r>
              <a:rPr lang="it-IT" sz="2000" b="1" u="sng" dirty="0"/>
              <a:t> </a:t>
            </a:r>
            <a:r>
              <a:rPr lang="it-IT" sz="2000" b="1" u="sng" dirty="0" err="1" smtClean="0"/>
              <a:t>Casework</a:t>
            </a:r>
            <a:r>
              <a:rPr lang="it-IT" sz="2000" dirty="0" smtClean="0"/>
              <a:t>: </a:t>
            </a:r>
            <a:r>
              <a:rPr sz="2000" dirty="0" smtClean="0">
                <a:latin typeface="Arial"/>
                <a:cs typeface="Arial"/>
              </a:rPr>
              <a:t>Casework </a:t>
            </a:r>
            <a:r>
              <a:rPr sz="2000" dirty="0">
                <a:latin typeface="Arial"/>
                <a:cs typeface="Arial"/>
              </a:rPr>
              <a:t>Samples: 80 </a:t>
            </a:r>
            <a:r>
              <a:rPr sz="2000" dirty="0" smtClean="0">
                <a:latin typeface="Arial"/>
                <a:cs typeface="Arial"/>
              </a:rPr>
              <a:t>min</a:t>
            </a:r>
            <a:r>
              <a:rPr lang="it-IT" sz="2000" dirty="0" smtClean="0">
                <a:latin typeface="Arial"/>
                <a:cs typeface="Arial"/>
              </a:rPr>
              <a:t>/</a:t>
            </a:r>
            <a:r>
              <a:rPr sz="2000" dirty="0" smtClean="0">
                <a:latin typeface="Arial"/>
                <a:cs typeface="Arial"/>
              </a:rPr>
              <a:t>amplification</a:t>
            </a:r>
            <a:endParaRPr lang="it-IT" sz="2000" dirty="0" smtClean="0">
              <a:latin typeface="Arial"/>
              <a:cs typeface="Arial"/>
            </a:endParaRPr>
          </a:p>
          <a:p>
            <a:pPr marL="756285" lvl="1" indent="-287020" algn="just">
              <a:lnSpc>
                <a:spcPts val="2395"/>
              </a:lnSpc>
              <a:buChar char="–"/>
              <a:tabLst>
                <a:tab pos="756285" algn="l"/>
                <a:tab pos="756920" algn="l"/>
              </a:tabLst>
            </a:pPr>
            <a:endParaRPr sz="2000" dirty="0">
              <a:latin typeface="Arial"/>
              <a:cs typeface="Arial"/>
            </a:endParaRPr>
          </a:p>
          <a:p>
            <a:pPr marL="355600" indent="-342900" algn="just">
              <a:lnSpc>
                <a:spcPts val="2635"/>
              </a:lnSpc>
              <a:buChar char="•"/>
              <a:tabLst>
                <a:tab pos="354965" algn="l"/>
                <a:tab pos="355600" algn="l"/>
              </a:tabLst>
            </a:pPr>
            <a:r>
              <a:rPr sz="2200" spc="-5" dirty="0">
                <a:latin typeface="Arial"/>
                <a:cs typeface="Arial"/>
              </a:rPr>
              <a:t>Largest products &lt;460 bp, 10 markers &lt;220 bp</a:t>
            </a:r>
            <a:r>
              <a:rPr sz="2200" spc="175" dirty="0">
                <a:latin typeface="Arial"/>
                <a:cs typeface="Arial"/>
              </a:rPr>
              <a:t> </a:t>
            </a:r>
            <a:r>
              <a:rPr sz="2200" spc="-5" dirty="0">
                <a:latin typeface="Arial"/>
                <a:cs typeface="Arial"/>
              </a:rPr>
              <a:t>(miniSTRs)</a:t>
            </a:r>
            <a:endParaRPr sz="2200" dirty="0">
              <a:latin typeface="Arial"/>
              <a:cs typeface="Arial"/>
            </a:endParaRPr>
          </a:p>
          <a:p>
            <a:pPr marL="355600" indent="-342900" algn="just">
              <a:lnSpc>
                <a:spcPct val="100000"/>
              </a:lnSpc>
              <a:buChar char="•"/>
              <a:tabLst>
                <a:tab pos="354965" algn="l"/>
                <a:tab pos="355600" algn="l"/>
              </a:tabLst>
            </a:pPr>
            <a:r>
              <a:rPr sz="2200" spc="-5" dirty="0">
                <a:latin typeface="Arial"/>
                <a:cs typeface="Arial"/>
              </a:rPr>
              <a:t>Allelic ladder includes 343 total</a:t>
            </a:r>
            <a:r>
              <a:rPr sz="2200" spc="5" dirty="0">
                <a:latin typeface="Arial"/>
                <a:cs typeface="Arial"/>
              </a:rPr>
              <a:t> </a:t>
            </a:r>
            <a:r>
              <a:rPr sz="2200" spc="-5" dirty="0">
                <a:latin typeface="Arial"/>
                <a:cs typeface="Arial"/>
              </a:rPr>
              <a:t>alleles</a:t>
            </a:r>
            <a:endParaRPr sz="2200" dirty="0">
              <a:latin typeface="Arial"/>
              <a:cs typeface="Arial"/>
            </a:endParaRPr>
          </a:p>
        </p:txBody>
      </p:sp>
    </p:spTree>
    <p:extLst>
      <p:ext uri="{BB962C8B-B14F-4D97-AF65-F5344CB8AC3E}">
        <p14:creationId xmlns:p14="http://schemas.microsoft.com/office/powerpoint/2010/main" val="2596517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6192" y="208229"/>
            <a:ext cx="4533265" cy="697230"/>
          </a:xfrm>
          <a:prstGeom prst="rect">
            <a:avLst/>
          </a:prstGeom>
        </p:spPr>
        <p:txBody>
          <a:bodyPr vert="horz" wrap="square" lIns="0" tIns="13335" rIns="0" bIns="0" rtlCol="0">
            <a:spAutoFit/>
          </a:bodyPr>
          <a:lstStyle/>
          <a:p>
            <a:pPr marL="12700">
              <a:lnSpc>
                <a:spcPct val="100000"/>
              </a:lnSpc>
              <a:spcBef>
                <a:spcPts val="105"/>
              </a:spcBef>
            </a:pPr>
            <a:r>
              <a:rPr sz="4400" dirty="0">
                <a:latin typeface="Arial"/>
                <a:cs typeface="Arial"/>
              </a:rPr>
              <a:t>PowerPlex</a:t>
            </a:r>
            <a:r>
              <a:rPr sz="4400" spc="-70" dirty="0">
                <a:latin typeface="Arial"/>
                <a:cs typeface="Arial"/>
              </a:rPr>
              <a:t> </a:t>
            </a:r>
            <a:r>
              <a:rPr sz="4400" dirty="0">
                <a:latin typeface="Arial"/>
                <a:cs typeface="Arial"/>
              </a:rPr>
              <a:t>Fusion</a:t>
            </a:r>
            <a:endParaRPr sz="4400">
              <a:latin typeface="Arial"/>
              <a:cs typeface="Arial"/>
            </a:endParaRPr>
          </a:p>
        </p:txBody>
      </p:sp>
      <p:sp>
        <p:nvSpPr>
          <p:cNvPr id="3" name="object 3"/>
          <p:cNvSpPr/>
          <p:nvPr/>
        </p:nvSpPr>
        <p:spPr>
          <a:xfrm>
            <a:off x="1600200" y="838200"/>
            <a:ext cx="5886450" cy="56673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98194" y="6505143"/>
            <a:ext cx="568515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hlinkClick r:id="rId3"/>
              </a:rPr>
              <a:t>http://www.promega.com/products/pm/genetic-identity/powerplex-fusion/</a:t>
            </a:r>
            <a:endParaRPr sz="1400">
              <a:latin typeface="Arial"/>
              <a:cs typeface="Arial"/>
            </a:endParaRPr>
          </a:p>
        </p:txBody>
      </p:sp>
      <p:sp>
        <p:nvSpPr>
          <p:cNvPr id="5" name="object 5"/>
          <p:cNvSpPr txBox="1"/>
          <p:nvPr/>
        </p:nvSpPr>
        <p:spPr>
          <a:xfrm>
            <a:off x="4953000" y="990663"/>
            <a:ext cx="3711575" cy="370205"/>
          </a:xfrm>
          <a:prstGeom prst="rect">
            <a:avLst/>
          </a:prstGeom>
          <a:solidFill>
            <a:srgbClr val="FFFF00"/>
          </a:solidFill>
          <a:ln w="19050">
            <a:solidFill>
              <a:srgbClr val="FF0000"/>
            </a:solidFill>
          </a:ln>
        </p:spPr>
        <p:txBody>
          <a:bodyPr vert="horz" wrap="square" lIns="0" tIns="30480" rIns="0" bIns="0" rtlCol="0">
            <a:spAutoFit/>
          </a:bodyPr>
          <a:lstStyle/>
          <a:p>
            <a:pPr marL="92075">
              <a:lnSpc>
                <a:spcPct val="100000"/>
              </a:lnSpc>
              <a:spcBef>
                <a:spcPts val="240"/>
              </a:spcBef>
            </a:pPr>
            <a:r>
              <a:rPr sz="1800" spc="-5" dirty="0">
                <a:latin typeface="Calibri"/>
                <a:cs typeface="Calibri"/>
              </a:rPr>
              <a:t>Launched </a:t>
            </a:r>
            <a:r>
              <a:rPr sz="1800" spc="-30" dirty="0">
                <a:latin typeface="Calibri"/>
                <a:cs typeface="Calibri"/>
              </a:rPr>
              <a:t>Friday, </a:t>
            </a:r>
            <a:r>
              <a:rPr sz="1800" spc="-5" dirty="0">
                <a:latin typeface="Calibri"/>
                <a:cs typeface="Calibri"/>
              </a:rPr>
              <a:t>September </a:t>
            </a:r>
            <a:r>
              <a:rPr sz="1800" dirty="0">
                <a:latin typeface="Calibri"/>
                <a:cs typeface="Calibri"/>
              </a:rPr>
              <a:t>14,</a:t>
            </a:r>
            <a:r>
              <a:rPr sz="1800" spc="30" dirty="0">
                <a:latin typeface="Calibri"/>
                <a:cs typeface="Calibri"/>
              </a:rPr>
              <a:t> </a:t>
            </a:r>
            <a:r>
              <a:rPr sz="1800" dirty="0">
                <a:latin typeface="Calibri"/>
                <a:cs typeface="Calibri"/>
              </a:rPr>
              <a:t>2012</a:t>
            </a:r>
            <a:endParaRPr sz="1800">
              <a:latin typeface="Calibri"/>
              <a:cs typeface="Calibri"/>
            </a:endParaRPr>
          </a:p>
        </p:txBody>
      </p:sp>
    </p:spTree>
    <p:extLst>
      <p:ext uri="{BB962C8B-B14F-4D97-AF65-F5344CB8AC3E}">
        <p14:creationId xmlns:p14="http://schemas.microsoft.com/office/powerpoint/2010/main" val="53636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4907" y="176275"/>
            <a:ext cx="471106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mn-lt"/>
                <a:cs typeface="Arial"/>
              </a:rPr>
              <a:t>Promega PowerPlex</a:t>
            </a:r>
            <a:r>
              <a:rPr sz="2800" b="1" spc="45" dirty="0">
                <a:latin typeface="+mn-lt"/>
                <a:cs typeface="Arial"/>
              </a:rPr>
              <a:t> </a:t>
            </a:r>
            <a:r>
              <a:rPr sz="2800" b="1" spc="-10" dirty="0">
                <a:latin typeface="+mn-lt"/>
              </a:rPr>
              <a:t>FUSION</a:t>
            </a:r>
            <a:endParaRPr sz="2800" b="1" dirty="0">
              <a:latin typeface="+mn-lt"/>
              <a:cs typeface="Arial"/>
            </a:endParaRPr>
          </a:p>
        </p:txBody>
      </p:sp>
      <p:sp>
        <p:nvSpPr>
          <p:cNvPr id="3" name="object 3"/>
          <p:cNvSpPr txBox="1"/>
          <p:nvPr/>
        </p:nvSpPr>
        <p:spPr>
          <a:xfrm>
            <a:off x="4713859" y="2765259"/>
            <a:ext cx="3026410" cy="262255"/>
          </a:xfrm>
          <a:prstGeom prst="rect">
            <a:avLst/>
          </a:prstGeom>
          <a:solidFill>
            <a:srgbClr val="FF0000"/>
          </a:solidFill>
        </p:spPr>
        <p:txBody>
          <a:bodyPr vert="horz" wrap="square" lIns="0" tIns="41910" rIns="0" bIns="0" rtlCol="0">
            <a:spAutoFit/>
          </a:bodyPr>
          <a:lstStyle/>
          <a:p>
            <a:pPr marL="2540" algn="ctr">
              <a:lnSpc>
                <a:spcPct val="100000"/>
              </a:lnSpc>
              <a:spcBef>
                <a:spcPts val="330"/>
              </a:spcBef>
            </a:pPr>
            <a:r>
              <a:rPr sz="1100" dirty="0">
                <a:latin typeface="Arial"/>
                <a:cs typeface="Arial"/>
              </a:rPr>
              <a:t>FGA</a:t>
            </a:r>
            <a:endParaRPr sz="1100">
              <a:latin typeface="Arial"/>
              <a:cs typeface="Arial"/>
            </a:endParaRPr>
          </a:p>
        </p:txBody>
      </p:sp>
      <p:sp>
        <p:nvSpPr>
          <p:cNvPr id="4" name="object 4"/>
          <p:cNvSpPr/>
          <p:nvPr/>
        </p:nvSpPr>
        <p:spPr>
          <a:xfrm>
            <a:off x="823099" y="1259420"/>
            <a:ext cx="260985" cy="262255"/>
          </a:xfrm>
          <a:custGeom>
            <a:avLst/>
            <a:gdLst/>
            <a:ahLst/>
            <a:cxnLst/>
            <a:rect l="l" t="t" r="r" b="b"/>
            <a:pathLst>
              <a:path w="260984" h="262255">
                <a:moveTo>
                  <a:pt x="0" y="261658"/>
                </a:moveTo>
                <a:lnTo>
                  <a:pt x="260845" y="261658"/>
                </a:lnTo>
                <a:lnTo>
                  <a:pt x="260845" y="0"/>
                </a:lnTo>
                <a:lnTo>
                  <a:pt x="0" y="0"/>
                </a:lnTo>
                <a:lnTo>
                  <a:pt x="0" y="261658"/>
                </a:lnTo>
                <a:close/>
              </a:path>
            </a:pathLst>
          </a:custGeom>
          <a:solidFill>
            <a:srgbClr val="00CCFF"/>
          </a:solidFill>
        </p:spPr>
        <p:txBody>
          <a:bodyPr wrap="square" lIns="0" tIns="0" rIns="0" bIns="0" rtlCol="0"/>
          <a:lstStyle/>
          <a:p>
            <a:endParaRPr/>
          </a:p>
        </p:txBody>
      </p:sp>
      <p:sp>
        <p:nvSpPr>
          <p:cNvPr id="5" name="object 5"/>
          <p:cNvSpPr txBox="1"/>
          <p:nvPr/>
        </p:nvSpPr>
        <p:spPr>
          <a:xfrm>
            <a:off x="894080" y="1288161"/>
            <a:ext cx="11938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A</a:t>
            </a:r>
            <a:endParaRPr sz="1100">
              <a:latin typeface="Arial"/>
              <a:cs typeface="Arial"/>
            </a:endParaRPr>
          </a:p>
        </p:txBody>
      </p:sp>
      <p:sp>
        <p:nvSpPr>
          <p:cNvPr id="6" name="object 6"/>
          <p:cNvSpPr/>
          <p:nvPr/>
        </p:nvSpPr>
        <p:spPr>
          <a:xfrm>
            <a:off x="1819529" y="2243797"/>
            <a:ext cx="1217295" cy="262255"/>
          </a:xfrm>
          <a:custGeom>
            <a:avLst/>
            <a:gdLst/>
            <a:ahLst/>
            <a:cxnLst/>
            <a:rect l="l" t="t" r="r" b="b"/>
            <a:pathLst>
              <a:path w="1217295" h="262255">
                <a:moveTo>
                  <a:pt x="0" y="261658"/>
                </a:moveTo>
                <a:lnTo>
                  <a:pt x="1216926" y="261658"/>
                </a:lnTo>
                <a:lnTo>
                  <a:pt x="1216926" y="0"/>
                </a:lnTo>
                <a:lnTo>
                  <a:pt x="0" y="0"/>
                </a:lnTo>
                <a:lnTo>
                  <a:pt x="0" y="261658"/>
                </a:lnTo>
                <a:close/>
              </a:path>
            </a:pathLst>
          </a:custGeom>
          <a:solidFill>
            <a:srgbClr val="FFFF00"/>
          </a:solidFill>
        </p:spPr>
        <p:txBody>
          <a:bodyPr wrap="square" lIns="0" tIns="0" rIns="0" bIns="0" rtlCol="0"/>
          <a:lstStyle/>
          <a:p>
            <a:endParaRPr/>
          </a:p>
        </p:txBody>
      </p:sp>
      <p:sp>
        <p:nvSpPr>
          <p:cNvPr id="7" name="object 7"/>
          <p:cNvSpPr txBox="1"/>
          <p:nvPr/>
        </p:nvSpPr>
        <p:spPr>
          <a:xfrm>
            <a:off x="2265933" y="2272664"/>
            <a:ext cx="324485" cy="193675"/>
          </a:xfrm>
          <a:prstGeom prst="rect">
            <a:avLst/>
          </a:prstGeom>
        </p:spPr>
        <p:txBody>
          <a:bodyPr vert="horz" wrap="square" lIns="0" tIns="13335" rIns="0" bIns="0" rtlCol="0">
            <a:spAutoFit/>
          </a:bodyPr>
          <a:lstStyle/>
          <a:p>
            <a:pPr marL="12700">
              <a:lnSpc>
                <a:spcPct val="100000"/>
              </a:lnSpc>
              <a:spcBef>
                <a:spcPts val="105"/>
              </a:spcBef>
            </a:pPr>
            <a:r>
              <a:rPr sz="1100" spc="-15" dirty="0">
                <a:latin typeface="Arial"/>
                <a:cs typeface="Arial"/>
              </a:rPr>
              <a:t>v</a:t>
            </a:r>
            <a:r>
              <a:rPr sz="1100" spc="35" dirty="0">
                <a:latin typeface="Arial"/>
                <a:cs typeface="Arial"/>
              </a:rPr>
              <a:t>W</a:t>
            </a:r>
            <a:r>
              <a:rPr sz="1100" dirty="0">
                <a:latin typeface="Arial"/>
                <a:cs typeface="Arial"/>
              </a:rPr>
              <a:t>A</a:t>
            </a:r>
            <a:endParaRPr sz="1100">
              <a:latin typeface="Arial"/>
              <a:cs typeface="Arial"/>
            </a:endParaRPr>
          </a:p>
        </p:txBody>
      </p:sp>
      <p:sp>
        <p:nvSpPr>
          <p:cNvPr id="8" name="object 8"/>
          <p:cNvSpPr/>
          <p:nvPr/>
        </p:nvSpPr>
        <p:spPr>
          <a:xfrm>
            <a:off x="1765300" y="1743290"/>
            <a:ext cx="1922780" cy="262255"/>
          </a:xfrm>
          <a:custGeom>
            <a:avLst/>
            <a:gdLst/>
            <a:ahLst/>
            <a:cxnLst/>
            <a:rect l="l" t="t" r="r" b="b"/>
            <a:pathLst>
              <a:path w="1922779" h="262255">
                <a:moveTo>
                  <a:pt x="0" y="261658"/>
                </a:moveTo>
                <a:lnTo>
                  <a:pt x="1922779" y="261658"/>
                </a:lnTo>
                <a:lnTo>
                  <a:pt x="1922779" y="0"/>
                </a:lnTo>
                <a:lnTo>
                  <a:pt x="0" y="0"/>
                </a:lnTo>
                <a:lnTo>
                  <a:pt x="0" y="261658"/>
                </a:lnTo>
                <a:close/>
              </a:path>
            </a:pathLst>
          </a:custGeom>
          <a:solidFill>
            <a:srgbClr val="00FF00"/>
          </a:solidFill>
        </p:spPr>
        <p:txBody>
          <a:bodyPr wrap="square" lIns="0" tIns="0" rIns="0" bIns="0" rtlCol="0"/>
          <a:lstStyle/>
          <a:p>
            <a:endParaRPr/>
          </a:p>
        </p:txBody>
      </p:sp>
      <p:sp>
        <p:nvSpPr>
          <p:cNvPr id="9" name="object 9"/>
          <p:cNvSpPr txBox="1"/>
          <p:nvPr/>
        </p:nvSpPr>
        <p:spPr>
          <a:xfrm>
            <a:off x="2461641" y="1772157"/>
            <a:ext cx="53086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D</a:t>
            </a:r>
            <a:r>
              <a:rPr sz="1100" dirty="0">
                <a:latin typeface="Arial"/>
                <a:cs typeface="Arial"/>
              </a:rPr>
              <a:t>1</a:t>
            </a:r>
            <a:r>
              <a:rPr sz="1100" spc="-5" dirty="0">
                <a:latin typeface="Arial"/>
                <a:cs typeface="Arial"/>
              </a:rPr>
              <a:t>8S</a:t>
            </a:r>
            <a:r>
              <a:rPr sz="1100" dirty="0">
                <a:latin typeface="Arial"/>
                <a:cs typeface="Arial"/>
              </a:rPr>
              <a:t>51</a:t>
            </a:r>
            <a:endParaRPr sz="1100">
              <a:latin typeface="Arial"/>
              <a:cs typeface="Arial"/>
            </a:endParaRPr>
          </a:p>
        </p:txBody>
      </p:sp>
      <p:sp>
        <p:nvSpPr>
          <p:cNvPr id="10" name="object 10"/>
          <p:cNvSpPr txBox="1"/>
          <p:nvPr/>
        </p:nvSpPr>
        <p:spPr>
          <a:xfrm>
            <a:off x="3290315" y="2765259"/>
            <a:ext cx="1073150" cy="262255"/>
          </a:xfrm>
          <a:prstGeom prst="rect">
            <a:avLst/>
          </a:prstGeom>
          <a:solidFill>
            <a:srgbClr val="FF0000"/>
          </a:solidFill>
        </p:spPr>
        <p:txBody>
          <a:bodyPr vert="horz" wrap="square" lIns="0" tIns="41910" rIns="0" bIns="0" rtlCol="0">
            <a:spAutoFit/>
          </a:bodyPr>
          <a:lstStyle/>
          <a:p>
            <a:pPr marL="244475">
              <a:lnSpc>
                <a:spcPct val="100000"/>
              </a:lnSpc>
              <a:spcBef>
                <a:spcPts val="330"/>
              </a:spcBef>
            </a:pPr>
            <a:r>
              <a:rPr sz="1100" spc="-5" dirty="0">
                <a:latin typeface="Arial"/>
                <a:cs typeface="Arial"/>
              </a:rPr>
              <a:t>D19S433</a:t>
            </a:r>
            <a:endParaRPr sz="1100">
              <a:latin typeface="Arial"/>
              <a:cs typeface="Arial"/>
            </a:endParaRPr>
          </a:p>
        </p:txBody>
      </p:sp>
      <p:sp>
        <p:nvSpPr>
          <p:cNvPr id="11" name="object 11"/>
          <p:cNvSpPr txBox="1"/>
          <p:nvPr/>
        </p:nvSpPr>
        <p:spPr>
          <a:xfrm>
            <a:off x="681748" y="2765259"/>
            <a:ext cx="1312545" cy="262255"/>
          </a:xfrm>
          <a:prstGeom prst="rect">
            <a:avLst/>
          </a:prstGeom>
          <a:solidFill>
            <a:srgbClr val="FF0000"/>
          </a:solidFill>
        </p:spPr>
        <p:txBody>
          <a:bodyPr vert="horz" wrap="square" lIns="0" tIns="41910" rIns="0" bIns="0" rtlCol="0">
            <a:spAutoFit/>
          </a:bodyPr>
          <a:lstStyle/>
          <a:p>
            <a:pPr marL="364490">
              <a:lnSpc>
                <a:spcPct val="100000"/>
              </a:lnSpc>
              <a:spcBef>
                <a:spcPts val="330"/>
              </a:spcBef>
            </a:pPr>
            <a:r>
              <a:rPr sz="1100" spc="-5" dirty="0">
                <a:latin typeface="Arial"/>
                <a:cs typeface="Arial"/>
              </a:rPr>
              <a:t>D8S1179</a:t>
            </a:r>
            <a:endParaRPr sz="1100">
              <a:latin typeface="Arial"/>
              <a:cs typeface="Arial"/>
            </a:endParaRPr>
          </a:p>
        </p:txBody>
      </p:sp>
      <p:sp>
        <p:nvSpPr>
          <p:cNvPr id="12" name="object 12"/>
          <p:cNvSpPr/>
          <p:nvPr/>
        </p:nvSpPr>
        <p:spPr>
          <a:xfrm>
            <a:off x="3339972" y="2243797"/>
            <a:ext cx="1348105" cy="262255"/>
          </a:xfrm>
          <a:custGeom>
            <a:avLst/>
            <a:gdLst/>
            <a:ahLst/>
            <a:cxnLst/>
            <a:rect l="l" t="t" r="r" b="b"/>
            <a:pathLst>
              <a:path w="1348104" h="262255">
                <a:moveTo>
                  <a:pt x="0" y="261658"/>
                </a:moveTo>
                <a:lnTo>
                  <a:pt x="1347851" y="261658"/>
                </a:lnTo>
                <a:lnTo>
                  <a:pt x="1347851" y="0"/>
                </a:lnTo>
                <a:lnTo>
                  <a:pt x="0" y="0"/>
                </a:lnTo>
                <a:lnTo>
                  <a:pt x="0" y="261658"/>
                </a:lnTo>
                <a:close/>
              </a:path>
            </a:pathLst>
          </a:custGeom>
          <a:solidFill>
            <a:srgbClr val="FFFF00"/>
          </a:solidFill>
        </p:spPr>
        <p:txBody>
          <a:bodyPr wrap="square" lIns="0" tIns="0" rIns="0" bIns="0" rtlCol="0"/>
          <a:lstStyle/>
          <a:p>
            <a:endParaRPr/>
          </a:p>
        </p:txBody>
      </p:sp>
      <p:sp>
        <p:nvSpPr>
          <p:cNvPr id="13" name="object 13"/>
          <p:cNvSpPr txBox="1"/>
          <p:nvPr/>
        </p:nvSpPr>
        <p:spPr>
          <a:xfrm>
            <a:off x="3749166" y="2272664"/>
            <a:ext cx="53086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D</a:t>
            </a:r>
            <a:r>
              <a:rPr sz="1100" dirty="0">
                <a:latin typeface="Arial"/>
                <a:cs typeface="Arial"/>
              </a:rPr>
              <a:t>2</a:t>
            </a:r>
            <a:r>
              <a:rPr sz="1100" spc="-5" dirty="0">
                <a:latin typeface="Arial"/>
                <a:cs typeface="Arial"/>
              </a:rPr>
              <a:t>1S</a:t>
            </a:r>
            <a:r>
              <a:rPr sz="1100" dirty="0">
                <a:latin typeface="Arial"/>
                <a:cs typeface="Arial"/>
              </a:rPr>
              <a:t>11</a:t>
            </a:r>
            <a:endParaRPr sz="1100">
              <a:latin typeface="Arial"/>
              <a:cs typeface="Arial"/>
            </a:endParaRPr>
          </a:p>
        </p:txBody>
      </p:sp>
      <p:sp>
        <p:nvSpPr>
          <p:cNvPr id="14" name="object 14"/>
          <p:cNvSpPr/>
          <p:nvPr/>
        </p:nvSpPr>
        <p:spPr>
          <a:xfrm>
            <a:off x="1152474" y="1259420"/>
            <a:ext cx="1038860" cy="262255"/>
          </a:xfrm>
          <a:custGeom>
            <a:avLst/>
            <a:gdLst/>
            <a:ahLst/>
            <a:cxnLst/>
            <a:rect l="l" t="t" r="r" b="b"/>
            <a:pathLst>
              <a:path w="1038860" h="262255">
                <a:moveTo>
                  <a:pt x="0" y="261658"/>
                </a:moveTo>
                <a:lnTo>
                  <a:pt x="1038694" y="261658"/>
                </a:lnTo>
                <a:lnTo>
                  <a:pt x="1038694" y="0"/>
                </a:lnTo>
                <a:lnTo>
                  <a:pt x="0" y="0"/>
                </a:lnTo>
                <a:lnTo>
                  <a:pt x="0" y="261658"/>
                </a:lnTo>
                <a:close/>
              </a:path>
            </a:pathLst>
          </a:custGeom>
          <a:solidFill>
            <a:srgbClr val="00CCFF"/>
          </a:solidFill>
        </p:spPr>
        <p:txBody>
          <a:bodyPr wrap="square" lIns="0" tIns="0" rIns="0" bIns="0" rtlCol="0"/>
          <a:lstStyle/>
          <a:p>
            <a:endParaRPr/>
          </a:p>
        </p:txBody>
      </p:sp>
      <p:sp>
        <p:nvSpPr>
          <p:cNvPr id="15" name="object 15"/>
          <p:cNvSpPr txBox="1"/>
          <p:nvPr/>
        </p:nvSpPr>
        <p:spPr>
          <a:xfrm>
            <a:off x="1368678" y="1288161"/>
            <a:ext cx="60833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D3S1358</a:t>
            </a:r>
            <a:endParaRPr sz="1100">
              <a:latin typeface="Arial"/>
              <a:cs typeface="Arial"/>
            </a:endParaRPr>
          </a:p>
        </p:txBody>
      </p:sp>
      <p:sp>
        <p:nvSpPr>
          <p:cNvPr id="16" name="object 16"/>
          <p:cNvSpPr/>
          <p:nvPr/>
        </p:nvSpPr>
        <p:spPr>
          <a:xfrm>
            <a:off x="584085" y="2243797"/>
            <a:ext cx="941705" cy="262255"/>
          </a:xfrm>
          <a:custGeom>
            <a:avLst/>
            <a:gdLst/>
            <a:ahLst/>
            <a:cxnLst/>
            <a:rect l="l" t="t" r="r" b="b"/>
            <a:pathLst>
              <a:path w="941705" h="262255">
                <a:moveTo>
                  <a:pt x="0" y="261658"/>
                </a:moveTo>
                <a:lnTo>
                  <a:pt x="941298" y="261658"/>
                </a:lnTo>
                <a:lnTo>
                  <a:pt x="941298" y="0"/>
                </a:lnTo>
                <a:lnTo>
                  <a:pt x="0" y="0"/>
                </a:lnTo>
                <a:lnTo>
                  <a:pt x="0" y="261658"/>
                </a:lnTo>
                <a:close/>
              </a:path>
            </a:pathLst>
          </a:custGeom>
          <a:solidFill>
            <a:srgbClr val="FFFF00"/>
          </a:solidFill>
        </p:spPr>
        <p:txBody>
          <a:bodyPr wrap="square" lIns="0" tIns="0" rIns="0" bIns="0" rtlCol="0"/>
          <a:lstStyle/>
          <a:p>
            <a:endParaRPr/>
          </a:p>
        </p:txBody>
      </p:sp>
      <p:sp>
        <p:nvSpPr>
          <p:cNvPr id="17" name="object 17"/>
          <p:cNvSpPr txBox="1"/>
          <p:nvPr/>
        </p:nvSpPr>
        <p:spPr>
          <a:xfrm>
            <a:off x="870610" y="2272664"/>
            <a:ext cx="368935"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T</a:t>
            </a:r>
            <a:r>
              <a:rPr sz="1100" spc="-10" dirty="0">
                <a:latin typeface="Arial"/>
                <a:cs typeface="Arial"/>
              </a:rPr>
              <a:t>H</a:t>
            </a:r>
            <a:r>
              <a:rPr sz="1100" dirty="0">
                <a:latin typeface="Arial"/>
                <a:cs typeface="Arial"/>
              </a:rPr>
              <a:t>01</a:t>
            </a:r>
            <a:endParaRPr sz="1100">
              <a:latin typeface="Arial"/>
              <a:cs typeface="Arial"/>
            </a:endParaRPr>
          </a:p>
        </p:txBody>
      </p:sp>
      <p:sp>
        <p:nvSpPr>
          <p:cNvPr id="18" name="object 18"/>
          <p:cNvSpPr/>
          <p:nvPr/>
        </p:nvSpPr>
        <p:spPr>
          <a:xfrm>
            <a:off x="633806" y="1743290"/>
            <a:ext cx="1105535" cy="262255"/>
          </a:xfrm>
          <a:custGeom>
            <a:avLst/>
            <a:gdLst/>
            <a:ahLst/>
            <a:cxnLst/>
            <a:rect l="l" t="t" r="r" b="b"/>
            <a:pathLst>
              <a:path w="1105535" h="262255">
                <a:moveTo>
                  <a:pt x="0" y="261658"/>
                </a:moveTo>
                <a:lnTo>
                  <a:pt x="1104925" y="261658"/>
                </a:lnTo>
                <a:lnTo>
                  <a:pt x="1104925" y="0"/>
                </a:lnTo>
                <a:lnTo>
                  <a:pt x="0" y="0"/>
                </a:lnTo>
                <a:lnTo>
                  <a:pt x="0" y="261658"/>
                </a:lnTo>
                <a:close/>
              </a:path>
            </a:pathLst>
          </a:custGeom>
          <a:solidFill>
            <a:srgbClr val="00FF00"/>
          </a:solidFill>
        </p:spPr>
        <p:txBody>
          <a:bodyPr wrap="square" lIns="0" tIns="0" rIns="0" bIns="0" rtlCol="0"/>
          <a:lstStyle/>
          <a:p>
            <a:endParaRPr/>
          </a:p>
        </p:txBody>
      </p:sp>
      <p:sp>
        <p:nvSpPr>
          <p:cNvPr id="19" name="object 19"/>
          <p:cNvSpPr txBox="1"/>
          <p:nvPr/>
        </p:nvSpPr>
        <p:spPr>
          <a:xfrm>
            <a:off x="882497" y="1772157"/>
            <a:ext cx="60833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D16S539</a:t>
            </a:r>
            <a:endParaRPr sz="1100">
              <a:latin typeface="Arial"/>
              <a:cs typeface="Arial"/>
            </a:endParaRPr>
          </a:p>
        </p:txBody>
      </p:sp>
      <p:sp>
        <p:nvSpPr>
          <p:cNvPr id="20" name="object 20"/>
          <p:cNvSpPr/>
          <p:nvPr/>
        </p:nvSpPr>
        <p:spPr>
          <a:xfrm>
            <a:off x="3721734" y="1743290"/>
            <a:ext cx="1507490" cy="262255"/>
          </a:xfrm>
          <a:custGeom>
            <a:avLst/>
            <a:gdLst/>
            <a:ahLst/>
            <a:cxnLst/>
            <a:rect l="l" t="t" r="r" b="b"/>
            <a:pathLst>
              <a:path w="1507489" h="262255">
                <a:moveTo>
                  <a:pt x="0" y="261658"/>
                </a:moveTo>
                <a:lnTo>
                  <a:pt x="1507363" y="261658"/>
                </a:lnTo>
                <a:lnTo>
                  <a:pt x="1507363" y="0"/>
                </a:lnTo>
                <a:lnTo>
                  <a:pt x="0" y="0"/>
                </a:lnTo>
                <a:lnTo>
                  <a:pt x="0" y="261658"/>
                </a:lnTo>
                <a:close/>
              </a:path>
            </a:pathLst>
          </a:custGeom>
          <a:solidFill>
            <a:srgbClr val="00FF00"/>
          </a:solidFill>
        </p:spPr>
        <p:txBody>
          <a:bodyPr wrap="square" lIns="0" tIns="0" rIns="0" bIns="0" rtlCol="0"/>
          <a:lstStyle/>
          <a:p>
            <a:endParaRPr/>
          </a:p>
        </p:txBody>
      </p:sp>
      <p:sp>
        <p:nvSpPr>
          <p:cNvPr id="21" name="object 21"/>
          <p:cNvSpPr txBox="1"/>
          <p:nvPr/>
        </p:nvSpPr>
        <p:spPr>
          <a:xfrm>
            <a:off x="4171950" y="1772157"/>
            <a:ext cx="60833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D2S1338</a:t>
            </a:r>
            <a:endParaRPr sz="1100">
              <a:latin typeface="Arial"/>
              <a:cs typeface="Arial"/>
            </a:endParaRPr>
          </a:p>
        </p:txBody>
      </p:sp>
      <p:sp>
        <p:nvSpPr>
          <p:cNvPr id="22" name="object 22"/>
          <p:cNvSpPr txBox="1"/>
          <p:nvPr/>
        </p:nvSpPr>
        <p:spPr>
          <a:xfrm>
            <a:off x="7992491" y="2765259"/>
            <a:ext cx="848994" cy="262255"/>
          </a:xfrm>
          <a:prstGeom prst="rect">
            <a:avLst/>
          </a:prstGeom>
          <a:solidFill>
            <a:srgbClr val="FF0000"/>
          </a:solidFill>
          <a:ln w="28575">
            <a:solidFill>
              <a:srgbClr val="000000"/>
            </a:solidFill>
          </a:ln>
        </p:spPr>
        <p:txBody>
          <a:bodyPr vert="horz" wrap="square" lIns="0" tIns="41910" rIns="0" bIns="0" rtlCol="0">
            <a:spAutoFit/>
          </a:bodyPr>
          <a:lstStyle/>
          <a:p>
            <a:pPr marL="95885">
              <a:lnSpc>
                <a:spcPct val="100000"/>
              </a:lnSpc>
              <a:spcBef>
                <a:spcPts val="330"/>
              </a:spcBef>
            </a:pPr>
            <a:r>
              <a:rPr sz="1100" spc="-5" dirty="0">
                <a:latin typeface="Arial"/>
                <a:cs typeface="Arial"/>
              </a:rPr>
              <a:t>D22S1045</a:t>
            </a:r>
            <a:endParaRPr sz="1100">
              <a:latin typeface="Arial"/>
              <a:cs typeface="Arial"/>
            </a:endParaRPr>
          </a:p>
        </p:txBody>
      </p:sp>
      <p:sp>
        <p:nvSpPr>
          <p:cNvPr id="23" name="object 23"/>
          <p:cNvSpPr txBox="1"/>
          <p:nvPr/>
        </p:nvSpPr>
        <p:spPr>
          <a:xfrm>
            <a:off x="6771767" y="1259420"/>
            <a:ext cx="2211705" cy="262255"/>
          </a:xfrm>
          <a:prstGeom prst="rect">
            <a:avLst/>
          </a:prstGeom>
          <a:solidFill>
            <a:srgbClr val="00CCFF"/>
          </a:solidFill>
        </p:spPr>
        <p:txBody>
          <a:bodyPr vert="horz" wrap="square" lIns="0" tIns="41910" rIns="0" bIns="0" rtlCol="0">
            <a:spAutoFit/>
          </a:bodyPr>
          <a:lstStyle/>
          <a:p>
            <a:pPr marL="1905" algn="ctr">
              <a:lnSpc>
                <a:spcPct val="100000"/>
              </a:lnSpc>
              <a:spcBef>
                <a:spcPts val="330"/>
              </a:spcBef>
            </a:pPr>
            <a:r>
              <a:rPr sz="1100" dirty="0">
                <a:latin typeface="Arial"/>
                <a:cs typeface="Arial"/>
              </a:rPr>
              <a:t>Penta</a:t>
            </a:r>
            <a:r>
              <a:rPr sz="1100" spc="-15" dirty="0">
                <a:latin typeface="Arial"/>
                <a:cs typeface="Arial"/>
              </a:rPr>
              <a:t> </a:t>
            </a:r>
            <a:r>
              <a:rPr sz="1100" dirty="0">
                <a:latin typeface="Arial"/>
                <a:cs typeface="Arial"/>
              </a:rPr>
              <a:t>E</a:t>
            </a:r>
            <a:endParaRPr sz="1100">
              <a:latin typeface="Arial"/>
              <a:cs typeface="Arial"/>
            </a:endParaRPr>
          </a:p>
        </p:txBody>
      </p:sp>
      <p:sp>
        <p:nvSpPr>
          <p:cNvPr id="24" name="object 24"/>
          <p:cNvSpPr/>
          <p:nvPr/>
        </p:nvSpPr>
        <p:spPr>
          <a:xfrm>
            <a:off x="0" y="752746"/>
            <a:ext cx="9144000" cy="8255"/>
          </a:xfrm>
          <a:custGeom>
            <a:avLst/>
            <a:gdLst/>
            <a:ahLst/>
            <a:cxnLst/>
            <a:rect l="l" t="t" r="r" b="b"/>
            <a:pathLst>
              <a:path w="9144000" h="8254">
                <a:moveTo>
                  <a:pt x="0" y="7842"/>
                </a:moveTo>
                <a:lnTo>
                  <a:pt x="9143999" y="0"/>
                </a:lnTo>
              </a:path>
            </a:pathLst>
          </a:custGeom>
          <a:ln w="38100">
            <a:solidFill>
              <a:srgbClr val="000000"/>
            </a:solidFill>
          </a:ln>
        </p:spPr>
        <p:txBody>
          <a:bodyPr wrap="square" lIns="0" tIns="0" rIns="0" bIns="0" rtlCol="0"/>
          <a:lstStyle/>
          <a:p>
            <a:endParaRPr/>
          </a:p>
        </p:txBody>
      </p:sp>
      <p:sp>
        <p:nvSpPr>
          <p:cNvPr id="25" name="object 25"/>
          <p:cNvSpPr/>
          <p:nvPr/>
        </p:nvSpPr>
        <p:spPr>
          <a:xfrm>
            <a:off x="3289172" y="755904"/>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26" name="object 26"/>
          <p:cNvSpPr/>
          <p:nvPr/>
        </p:nvSpPr>
        <p:spPr>
          <a:xfrm>
            <a:off x="1212697" y="755904"/>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27" name="object 27"/>
          <p:cNvSpPr/>
          <p:nvPr/>
        </p:nvSpPr>
        <p:spPr>
          <a:xfrm>
            <a:off x="7413625" y="755904"/>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28" name="object 28"/>
          <p:cNvSpPr/>
          <p:nvPr/>
        </p:nvSpPr>
        <p:spPr>
          <a:xfrm>
            <a:off x="5365622" y="755904"/>
            <a:ext cx="0" cy="104775"/>
          </a:xfrm>
          <a:custGeom>
            <a:avLst/>
            <a:gdLst/>
            <a:ahLst/>
            <a:cxnLst/>
            <a:rect l="l" t="t" r="r" b="b"/>
            <a:pathLst>
              <a:path h="104775">
                <a:moveTo>
                  <a:pt x="0" y="0"/>
                </a:moveTo>
                <a:lnTo>
                  <a:pt x="0" y="104775"/>
                </a:lnTo>
              </a:path>
            </a:pathLst>
          </a:custGeom>
          <a:ln w="57150">
            <a:solidFill>
              <a:srgbClr val="000000"/>
            </a:solidFill>
          </a:ln>
        </p:spPr>
        <p:txBody>
          <a:bodyPr wrap="square" lIns="0" tIns="0" rIns="0" bIns="0" rtlCol="0"/>
          <a:lstStyle/>
          <a:p>
            <a:endParaRPr/>
          </a:p>
        </p:txBody>
      </p:sp>
      <p:sp>
        <p:nvSpPr>
          <p:cNvPr id="29" name="object 29"/>
          <p:cNvSpPr txBox="1"/>
          <p:nvPr/>
        </p:nvSpPr>
        <p:spPr>
          <a:xfrm>
            <a:off x="991311" y="937006"/>
            <a:ext cx="45275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100</a:t>
            </a:r>
            <a:r>
              <a:rPr sz="1100" spc="-80" dirty="0">
                <a:latin typeface="Arial"/>
                <a:cs typeface="Arial"/>
              </a:rPr>
              <a:t> </a:t>
            </a:r>
            <a:r>
              <a:rPr sz="1100" dirty="0">
                <a:latin typeface="Arial"/>
                <a:cs typeface="Arial"/>
              </a:rPr>
              <a:t>bp</a:t>
            </a:r>
            <a:endParaRPr sz="1100">
              <a:latin typeface="Arial"/>
              <a:cs typeface="Arial"/>
            </a:endParaRPr>
          </a:p>
        </p:txBody>
      </p:sp>
      <p:sp>
        <p:nvSpPr>
          <p:cNvPr id="30" name="object 30"/>
          <p:cNvSpPr txBox="1"/>
          <p:nvPr/>
        </p:nvSpPr>
        <p:spPr>
          <a:xfrm>
            <a:off x="7193026" y="898906"/>
            <a:ext cx="45275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400</a:t>
            </a:r>
            <a:r>
              <a:rPr sz="1100" spc="-80" dirty="0">
                <a:latin typeface="Arial"/>
                <a:cs typeface="Arial"/>
              </a:rPr>
              <a:t> </a:t>
            </a:r>
            <a:r>
              <a:rPr sz="1100" dirty="0">
                <a:latin typeface="Arial"/>
                <a:cs typeface="Arial"/>
              </a:rPr>
              <a:t>bp</a:t>
            </a:r>
            <a:endParaRPr sz="1100">
              <a:latin typeface="Arial"/>
              <a:cs typeface="Arial"/>
            </a:endParaRPr>
          </a:p>
        </p:txBody>
      </p:sp>
      <p:sp>
        <p:nvSpPr>
          <p:cNvPr id="31" name="object 31"/>
          <p:cNvSpPr txBox="1"/>
          <p:nvPr/>
        </p:nvSpPr>
        <p:spPr>
          <a:xfrm>
            <a:off x="5125973" y="898906"/>
            <a:ext cx="45275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300</a:t>
            </a:r>
            <a:r>
              <a:rPr sz="1100" spc="-80" dirty="0">
                <a:latin typeface="Arial"/>
                <a:cs typeface="Arial"/>
              </a:rPr>
              <a:t> </a:t>
            </a:r>
            <a:r>
              <a:rPr sz="1100" dirty="0">
                <a:latin typeface="Arial"/>
                <a:cs typeface="Arial"/>
              </a:rPr>
              <a:t>bp</a:t>
            </a:r>
            <a:endParaRPr sz="1100">
              <a:latin typeface="Arial"/>
              <a:cs typeface="Arial"/>
            </a:endParaRPr>
          </a:p>
        </p:txBody>
      </p:sp>
      <p:sp>
        <p:nvSpPr>
          <p:cNvPr id="32" name="object 32"/>
          <p:cNvSpPr txBox="1"/>
          <p:nvPr/>
        </p:nvSpPr>
        <p:spPr>
          <a:xfrm>
            <a:off x="3049016" y="898906"/>
            <a:ext cx="45275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200</a:t>
            </a:r>
            <a:r>
              <a:rPr sz="1100" spc="-80" dirty="0">
                <a:latin typeface="Arial"/>
                <a:cs typeface="Arial"/>
              </a:rPr>
              <a:t> </a:t>
            </a:r>
            <a:r>
              <a:rPr sz="1100" dirty="0">
                <a:latin typeface="Arial"/>
                <a:cs typeface="Arial"/>
              </a:rPr>
              <a:t>bp</a:t>
            </a:r>
            <a:endParaRPr sz="1100">
              <a:latin typeface="Arial"/>
              <a:cs typeface="Arial"/>
            </a:endParaRPr>
          </a:p>
        </p:txBody>
      </p:sp>
      <p:sp>
        <p:nvSpPr>
          <p:cNvPr id="33" name="object 33"/>
          <p:cNvSpPr/>
          <p:nvPr/>
        </p:nvSpPr>
        <p:spPr>
          <a:xfrm>
            <a:off x="1679448" y="77495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4" name="object 34"/>
          <p:cNvSpPr/>
          <p:nvPr/>
        </p:nvSpPr>
        <p:spPr>
          <a:xfrm>
            <a:off x="2784348" y="75590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5" name="object 35"/>
          <p:cNvSpPr/>
          <p:nvPr/>
        </p:nvSpPr>
        <p:spPr>
          <a:xfrm>
            <a:off x="2212848" y="765429"/>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6" name="object 36"/>
          <p:cNvSpPr/>
          <p:nvPr/>
        </p:nvSpPr>
        <p:spPr>
          <a:xfrm>
            <a:off x="3803522" y="77495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7" name="object 37"/>
          <p:cNvSpPr/>
          <p:nvPr/>
        </p:nvSpPr>
        <p:spPr>
          <a:xfrm>
            <a:off x="4908422" y="75590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8" name="object 38"/>
          <p:cNvSpPr/>
          <p:nvPr/>
        </p:nvSpPr>
        <p:spPr>
          <a:xfrm>
            <a:off x="4336922" y="765429"/>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39" name="object 39"/>
          <p:cNvSpPr/>
          <p:nvPr/>
        </p:nvSpPr>
        <p:spPr>
          <a:xfrm>
            <a:off x="5841872" y="75590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40" name="object 40"/>
          <p:cNvSpPr/>
          <p:nvPr/>
        </p:nvSpPr>
        <p:spPr>
          <a:xfrm>
            <a:off x="6946900" y="73685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41" name="object 41"/>
          <p:cNvSpPr/>
          <p:nvPr/>
        </p:nvSpPr>
        <p:spPr>
          <a:xfrm>
            <a:off x="6375400" y="746379"/>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42" name="object 42"/>
          <p:cNvSpPr/>
          <p:nvPr/>
        </p:nvSpPr>
        <p:spPr>
          <a:xfrm>
            <a:off x="103009" y="774954"/>
            <a:ext cx="0" cy="104775"/>
          </a:xfrm>
          <a:custGeom>
            <a:avLst/>
            <a:gdLst/>
            <a:ahLst/>
            <a:cxnLst/>
            <a:rect l="l" t="t" r="r" b="b"/>
            <a:pathLst>
              <a:path h="104775">
                <a:moveTo>
                  <a:pt x="0" y="0"/>
                </a:moveTo>
                <a:lnTo>
                  <a:pt x="1" y="104775"/>
                </a:lnTo>
              </a:path>
            </a:pathLst>
          </a:custGeom>
          <a:ln w="28575">
            <a:solidFill>
              <a:srgbClr val="000000"/>
            </a:solidFill>
          </a:ln>
        </p:spPr>
        <p:txBody>
          <a:bodyPr wrap="square" lIns="0" tIns="0" rIns="0" bIns="0" rtlCol="0"/>
          <a:lstStyle/>
          <a:p>
            <a:endParaRPr/>
          </a:p>
        </p:txBody>
      </p:sp>
      <p:sp>
        <p:nvSpPr>
          <p:cNvPr id="43" name="object 43"/>
          <p:cNvSpPr/>
          <p:nvPr/>
        </p:nvSpPr>
        <p:spPr>
          <a:xfrm>
            <a:off x="636422" y="77495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44" name="object 44"/>
          <p:cNvSpPr/>
          <p:nvPr/>
        </p:nvSpPr>
        <p:spPr>
          <a:xfrm>
            <a:off x="7894573" y="765429"/>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45" name="object 45"/>
          <p:cNvSpPr/>
          <p:nvPr/>
        </p:nvSpPr>
        <p:spPr>
          <a:xfrm>
            <a:off x="8999473" y="746379"/>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46" name="object 46"/>
          <p:cNvSpPr/>
          <p:nvPr/>
        </p:nvSpPr>
        <p:spPr>
          <a:xfrm>
            <a:off x="8427973" y="755904"/>
            <a:ext cx="0" cy="104775"/>
          </a:xfrm>
          <a:custGeom>
            <a:avLst/>
            <a:gdLst/>
            <a:ahLst/>
            <a:cxnLst/>
            <a:rect l="l" t="t" r="r" b="b"/>
            <a:pathLst>
              <a:path h="104775">
                <a:moveTo>
                  <a:pt x="0" y="0"/>
                </a:moveTo>
                <a:lnTo>
                  <a:pt x="0" y="104775"/>
                </a:lnTo>
              </a:path>
            </a:pathLst>
          </a:custGeom>
          <a:ln w="28575">
            <a:solidFill>
              <a:srgbClr val="000000"/>
            </a:solidFill>
          </a:ln>
        </p:spPr>
        <p:txBody>
          <a:bodyPr wrap="square" lIns="0" tIns="0" rIns="0" bIns="0" rtlCol="0"/>
          <a:lstStyle/>
          <a:p>
            <a:endParaRPr/>
          </a:p>
        </p:txBody>
      </p:sp>
      <p:sp>
        <p:nvSpPr>
          <p:cNvPr id="47" name="object 47"/>
          <p:cNvSpPr txBox="1"/>
          <p:nvPr/>
        </p:nvSpPr>
        <p:spPr>
          <a:xfrm>
            <a:off x="2059558" y="2765259"/>
            <a:ext cx="1149985" cy="262255"/>
          </a:xfrm>
          <a:prstGeom prst="rect">
            <a:avLst/>
          </a:prstGeom>
          <a:solidFill>
            <a:srgbClr val="FF0000"/>
          </a:solidFill>
          <a:ln w="28575">
            <a:solidFill>
              <a:srgbClr val="000000"/>
            </a:solidFill>
          </a:ln>
        </p:spPr>
        <p:txBody>
          <a:bodyPr vert="horz" wrap="square" lIns="0" tIns="41910" rIns="0" bIns="0" rtlCol="0">
            <a:spAutoFit/>
          </a:bodyPr>
          <a:lstStyle/>
          <a:p>
            <a:pPr marL="283210">
              <a:lnSpc>
                <a:spcPct val="100000"/>
              </a:lnSpc>
              <a:spcBef>
                <a:spcPts val="330"/>
              </a:spcBef>
            </a:pPr>
            <a:r>
              <a:rPr sz="1100" spc="-5" dirty="0">
                <a:latin typeface="Arial"/>
                <a:cs typeface="Arial"/>
              </a:rPr>
              <a:t>D12S391</a:t>
            </a:r>
            <a:endParaRPr sz="1100">
              <a:latin typeface="Arial"/>
              <a:cs typeface="Arial"/>
            </a:endParaRPr>
          </a:p>
        </p:txBody>
      </p:sp>
      <p:sp>
        <p:nvSpPr>
          <p:cNvPr id="48" name="object 48"/>
          <p:cNvSpPr/>
          <p:nvPr/>
        </p:nvSpPr>
        <p:spPr>
          <a:xfrm>
            <a:off x="5846571" y="2243797"/>
            <a:ext cx="1101090" cy="262255"/>
          </a:xfrm>
          <a:custGeom>
            <a:avLst/>
            <a:gdLst/>
            <a:ahLst/>
            <a:cxnLst/>
            <a:rect l="l" t="t" r="r" b="b"/>
            <a:pathLst>
              <a:path w="1101090" h="262255">
                <a:moveTo>
                  <a:pt x="0" y="261658"/>
                </a:moveTo>
                <a:lnTo>
                  <a:pt x="1100658" y="261658"/>
                </a:lnTo>
                <a:lnTo>
                  <a:pt x="1100658" y="0"/>
                </a:lnTo>
                <a:lnTo>
                  <a:pt x="0" y="0"/>
                </a:lnTo>
                <a:lnTo>
                  <a:pt x="0" y="261658"/>
                </a:lnTo>
                <a:close/>
              </a:path>
            </a:pathLst>
          </a:custGeom>
          <a:solidFill>
            <a:srgbClr val="FFFF00"/>
          </a:solidFill>
        </p:spPr>
        <p:txBody>
          <a:bodyPr wrap="square" lIns="0" tIns="0" rIns="0" bIns="0" rtlCol="0"/>
          <a:lstStyle/>
          <a:p>
            <a:endParaRPr/>
          </a:p>
        </p:txBody>
      </p:sp>
      <p:graphicFrame>
        <p:nvGraphicFramePr>
          <p:cNvPr id="49" name="object 49"/>
          <p:cNvGraphicFramePr>
            <a:graphicFrameLocks noGrp="1"/>
          </p:cNvGraphicFramePr>
          <p:nvPr/>
        </p:nvGraphicFramePr>
        <p:xfrm>
          <a:off x="2330132" y="1245133"/>
          <a:ext cx="4107813" cy="261658"/>
        </p:xfrm>
        <a:graphic>
          <a:graphicData uri="http://schemas.openxmlformats.org/drawingml/2006/table">
            <a:tbl>
              <a:tblPr firstRow="1" bandRow="1">
                <a:tableStyleId>{2D5ABB26-0587-4C30-8999-92F81FD0307C}</a:tableStyleId>
              </a:tblPr>
              <a:tblGrid>
                <a:gridCol w="1098550"/>
                <a:gridCol w="885825"/>
                <a:gridCol w="1023619"/>
                <a:gridCol w="51435"/>
                <a:gridCol w="1048384"/>
              </a:tblGrid>
              <a:tr h="261658">
                <a:tc>
                  <a:txBody>
                    <a:bodyPr/>
                    <a:lstStyle/>
                    <a:p>
                      <a:pPr marL="248920">
                        <a:lnSpc>
                          <a:spcPct val="100000"/>
                        </a:lnSpc>
                        <a:spcBef>
                          <a:spcPts val="330"/>
                        </a:spcBef>
                      </a:pPr>
                      <a:r>
                        <a:rPr sz="1100" spc="-5" dirty="0">
                          <a:latin typeface="Arial"/>
                          <a:cs typeface="Arial"/>
                        </a:rPr>
                        <a:t>D1S1656</a:t>
                      </a:r>
                      <a:endParaRPr sz="1100">
                        <a:latin typeface="Arial"/>
                        <a:cs typeface="Arial"/>
                      </a:endParaRPr>
                    </a:p>
                  </a:txBody>
                  <a:tcPr marL="0" marR="0" marT="419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CCFF"/>
                    </a:solidFill>
                  </a:tcPr>
                </a:tc>
                <a:tc>
                  <a:txBody>
                    <a:bodyPr/>
                    <a:lstStyle/>
                    <a:p>
                      <a:pPr marL="191770">
                        <a:lnSpc>
                          <a:spcPct val="100000"/>
                        </a:lnSpc>
                        <a:spcBef>
                          <a:spcPts val="330"/>
                        </a:spcBef>
                      </a:pPr>
                      <a:r>
                        <a:rPr sz="1100" spc="-5" dirty="0">
                          <a:latin typeface="Arial"/>
                          <a:cs typeface="Arial"/>
                        </a:rPr>
                        <a:t>D2S441</a:t>
                      </a:r>
                      <a:endParaRPr sz="1100">
                        <a:latin typeface="Arial"/>
                        <a:cs typeface="Arial"/>
                      </a:endParaRPr>
                    </a:p>
                  </a:txBody>
                  <a:tcPr marL="0" marR="0" marT="419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CCFF"/>
                    </a:solidFill>
                  </a:tcPr>
                </a:tc>
                <a:tc>
                  <a:txBody>
                    <a:bodyPr/>
                    <a:lstStyle/>
                    <a:p>
                      <a:pPr marL="190500">
                        <a:lnSpc>
                          <a:spcPct val="100000"/>
                        </a:lnSpc>
                        <a:spcBef>
                          <a:spcPts val="330"/>
                        </a:spcBef>
                      </a:pPr>
                      <a:r>
                        <a:rPr sz="1100" spc="-5" dirty="0">
                          <a:latin typeface="Arial"/>
                          <a:cs typeface="Arial"/>
                        </a:rPr>
                        <a:t>D10S1248</a:t>
                      </a:r>
                      <a:endParaRPr sz="1100">
                        <a:latin typeface="Arial"/>
                        <a:cs typeface="Arial"/>
                      </a:endParaRPr>
                    </a:p>
                  </a:txBody>
                  <a:tcPr marL="0" marR="0" marT="419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CCFF"/>
                    </a:solidFill>
                  </a:tcPr>
                </a:tc>
                <a:tc>
                  <a:txBody>
                    <a:bodyPr/>
                    <a:lstStyle/>
                    <a:p>
                      <a:pPr>
                        <a:lnSpc>
                          <a:spcPct val="100000"/>
                        </a:lnSpc>
                      </a:pPr>
                      <a:endParaRPr sz="1600">
                        <a:latin typeface="Times New Roman"/>
                        <a:cs typeface="Times New Roman"/>
                      </a:endParaRPr>
                    </a:p>
                  </a:txBody>
                  <a:tcPr marL="0" marR="0" marT="0" marB="0">
                    <a:lnL w="28575">
                      <a:solidFill>
                        <a:srgbClr val="000000"/>
                      </a:solidFill>
                      <a:prstDash val="solid"/>
                    </a:lnL>
                    <a:solidFill>
                      <a:srgbClr val="00CCFF"/>
                    </a:solidFill>
                  </a:tcPr>
                </a:tc>
                <a:tc>
                  <a:txBody>
                    <a:bodyPr/>
                    <a:lstStyle/>
                    <a:p>
                      <a:pPr marL="233045">
                        <a:lnSpc>
                          <a:spcPct val="100000"/>
                        </a:lnSpc>
                        <a:spcBef>
                          <a:spcPts val="330"/>
                        </a:spcBef>
                      </a:pPr>
                      <a:r>
                        <a:rPr sz="1100" spc="-5" dirty="0">
                          <a:latin typeface="Arial"/>
                          <a:cs typeface="Arial"/>
                        </a:rPr>
                        <a:t>D13S317</a:t>
                      </a:r>
                      <a:endParaRPr sz="1100">
                        <a:latin typeface="Arial"/>
                        <a:cs typeface="Arial"/>
                      </a:endParaRPr>
                    </a:p>
                  </a:txBody>
                  <a:tcPr marL="0" marR="0" marT="41910" marB="0">
                    <a:solidFill>
                      <a:srgbClr val="00CCFF"/>
                    </a:solidFill>
                  </a:tcPr>
                </a:tc>
              </a:tr>
            </a:tbl>
          </a:graphicData>
        </a:graphic>
      </p:graphicFrame>
      <p:sp>
        <p:nvSpPr>
          <p:cNvPr id="50" name="object 50"/>
          <p:cNvSpPr txBox="1"/>
          <p:nvPr/>
        </p:nvSpPr>
        <p:spPr>
          <a:xfrm>
            <a:off x="6132067" y="2272664"/>
            <a:ext cx="530225"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D</a:t>
            </a:r>
            <a:r>
              <a:rPr sz="1100" dirty="0">
                <a:latin typeface="Arial"/>
                <a:cs typeface="Arial"/>
              </a:rPr>
              <a:t>5</a:t>
            </a:r>
            <a:r>
              <a:rPr sz="1100" spc="-10" dirty="0">
                <a:latin typeface="Arial"/>
                <a:cs typeface="Arial"/>
              </a:rPr>
              <a:t>S</a:t>
            </a:r>
            <a:r>
              <a:rPr sz="1100" dirty="0">
                <a:latin typeface="Arial"/>
                <a:cs typeface="Arial"/>
              </a:rPr>
              <a:t>8</a:t>
            </a:r>
            <a:r>
              <a:rPr sz="1100" spc="-5" dirty="0">
                <a:latin typeface="Arial"/>
                <a:cs typeface="Arial"/>
              </a:rPr>
              <a:t>1</a:t>
            </a:r>
            <a:r>
              <a:rPr sz="1100" dirty="0">
                <a:latin typeface="Arial"/>
                <a:cs typeface="Arial"/>
              </a:rPr>
              <a:t>8</a:t>
            </a:r>
            <a:endParaRPr sz="1100">
              <a:latin typeface="Arial"/>
              <a:cs typeface="Arial"/>
            </a:endParaRPr>
          </a:p>
        </p:txBody>
      </p:sp>
      <p:sp>
        <p:nvSpPr>
          <p:cNvPr id="51" name="object 51"/>
          <p:cNvSpPr/>
          <p:nvPr/>
        </p:nvSpPr>
        <p:spPr>
          <a:xfrm>
            <a:off x="4768722" y="2243797"/>
            <a:ext cx="1024255" cy="262255"/>
          </a:xfrm>
          <a:custGeom>
            <a:avLst/>
            <a:gdLst/>
            <a:ahLst/>
            <a:cxnLst/>
            <a:rect l="l" t="t" r="r" b="b"/>
            <a:pathLst>
              <a:path w="1024254" h="262255">
                <a:moveTo>
                  <a:pt x="0" y="261658"/>
                </a:moveTo>
                <a:lnTo>
                  <a:pt x="1023721" y="261658"/>
                </a:lnTo>
                <a:lnTo>
                  <a:pt x="1023721" y="0"/>
                </a:lnTo>
                <a:lnTo>
                  <a:pt x="0" y="0"/>
                </a:lnTo>
                <a:lnTo>
                  <a:pt x="0" y="261658"/>
                </a:lnTo>
                <a:close/>
              </a:path>
            </a:pathLst>
          </a:custGeom>
          <a:solidFill>
            <a:srgbClr val="FFFF00"/>
          </a:solidFill>
        </p:spPr>
        <p:txBody>
          <a:bodyPr wrap="square" lIns="0" tIns="0" rIns="0" bIns="0" rtlCol="0"/>
          <a:lstStyle/>
          <a:p>
            <a:endParaRPr/>
          </a:p>
        </p:txBody>
      </p:sp>
      <p:sp>
        <p:nvSpPr>
          <p:cNvPr id="52" name="object 52"/>
          <p:cNvSpPr txBox="1"/>
          <p:nvPr/>
        </p:nvSpPr>
        <p:spPr>
          <a:xfrm>
            <a:off x="5016246" y="2272664"/>
            <a:ext cx="530225"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D</a:t>
            </a:r>
            <a:r>
              <a:rPr sz="1100" dirty="0">
                <a:latin typeface="Arial"/>
                <a:cs typeface="Arial"/>
              </a:rPr>
              <a:t>7</a:t>
            </a:r>
            <a:r>
              <a:rPr sz="1100" spc="-10" dirty="0">
                <a:latin typeface="Arial"/>
                <a:cs typeface="Arial"/>
              </a:rPr>
              <a:t>S</a:t>
            </a:r>
            <a:r>
              <a:rPr sz="1100" dirty="0">
                <a:latin typeface="Arial"/>
                <a:cs typeface="Arial"/>
              </a:rPr>
              <a:t>8</a:t>
            </a:r>
            <a:r>
              <a:rPr sz="1100" spc="-5" dirty="0">
                <a:latin typeface="Arial"/>
                <a:cs typeface="Arial"/>
              </a:rPr>
              <a:t>2</a:t>
            </a:r>
            <a:r>
              <a:rPr sz="1100" dirty="0">
                <a:latin typeface="Arial"/>
                <a:cs typeface="Arial"/>
              </a:rPr>
              <a:t>0</a:t>
            </a:r>
            <a:endParaRPr sz="1100">
              <a:latin typeface="Arial"/>
              <a:cs typeface="Arial"/>
            </a:endParaRPr>
          </a:p>
        </p:txBody>
      </p:sp>
      <p:sp>
        <p:nvSpPr>
          <p:cNvPr id="53" name="object 53"/>
          <p:cNvSpPr/>
          <p:nvPr/>
        </p:nvSpPr>
        <p:spPr>
          <a:xfrm>
            <a:off x="5640323" y="1743290"/>
            <a:ext cx="857885" cy="262255"/>
          </a:xfrm>
          <a:custGeom>
            <a:avLst/>
            <a:gdLst/>
            <a:ahLst/>
            <a:cxnLst/>
            <a:rect l="l" t="t" r="r" b="b"/>
            <a:pathLst>
              <a:path w="857885" h="262255">
                <a:moveTo>
                  <a:pt x="0" y="261658"/>
                </a:moveTo>
                <a:lnTo>
                  <a:pt x="857262" y="261658"/>
                </a:lnTo>
                <a:lnTo>
                  <a:pt x="857262" y="0"/>
                </a:lnTo>
                <a:lnTo>
                  <a:pt x="0" y="0"/>
                </a:lnTo>
                <a:lnTo>
                  <a:pt x="0" y="261658"/>
                </a:lnTo>
                <a:close/>
              </a:path>
            </a:pathLst>
          </a:custGeom>
          <a:solidFill>
            <a:srgbClr val="00FF00"/>
          </a:solidFill>
        </p:spPr>
        <p:txBody>
          <a:bodyPr wrap="square" lIns="0" tIns="0" rIns="0" bIns="0" rtlCol="0"/>
          <a:lstStyle/>
          <a:p>
            <a:endParaRPr/>
          </a:p>
        </p:txBody>
      </p:sp>
      <p:sp>
        <p:nvSpPr>
          <p:cNvPr id="54" name="object 54"/>
          <p:cNvSpPr txBox="1"/>
          <p:nvPr/>
        </p:nvSpPr>
        <p:spPr>
          <a:xfrm>
            <a:off x="5776976" y="1772157"/>
            <a:ext cx="58420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C</a:t>
            </a:r>
            <a:r>
              <a:rPr sz="1100" spc="-5" dirty="0">
                <a:latin typeface="Arial"/>
                <a:cs typeface="Arial"/>
              </a:rPr>
              <a:t>S</a:t>
            </a:r>
            <a:r>
              <a:rPr sz="1100" dirty="0">
                <a:latin typeface="Arial"/>
                <a:cs typeface="Arial"/>
              </a:rPr>
              <a:t>F</a:t>
            </a:r>
            <a:r>
              <a:rPr sz="1100" spc="-5" dirty="0">
                <a:latin typeface="Arial"/>
                <a:cs typeface="Arial"/>
              </a:rPr>
              <a:t>1P</a:t>
            </a:r>
            <a:r>
              <a:rPr sz="1100" dirty="0">
                <a:latin typeface="Arial"/>
                <a:cs typeface="Arial"/>
              </a:rPr>
              <a:t>O</a:t>
            </a:r>
            <a:endParaRPr sz="1100">
              <a:latin typeface="Arial"/>
              <a:cs typeface="Arial"/>
            </a:endParaRPr>
          </a:p>
        </p:txBody>
      </p:sp>
      <p:sp>
        <p:nvSpPr>
          <p:cNvPr id="55" name="object 55"/>
          <p:cNvSpPr/>
          <p:nvPr/>
        </p:nvSpPr>
        <p:spPr>
          <a:xfrm>
            <a:off x="8296402" y="2243797"/>
            <a:ext cx="848360" cy="262255"/>
          </a:xfrm>
          <a:custGeom>
            <a:avLst/>
            <a:gdLst/>
            <a:ahLst/>
            <a:cxnLst/>
            <a:rect l="l" t="t" r="r" b="b"/>
            <a:pathLst>
              <a:path w="848359" h="262255">
                <a:moveTo>
                  <a:pt x="0" y="261658"/>
                </a:moveTo>
                <a:lnTo>
                  <a:pt x="848207" y="261658"/>
                </a:lnTo>
                <a:lnTo>
                  <a:pt x="848207" y="0"/>
                </a:lnTo>
                <a:lnTo>
                  <a:pt x="0" y="0"/>
                </a:lnTo>
                <a:lnTo>
                  <a:pt x="0" y="261658"/>
                </a:lnTo>
                <a:close/>
              </a:path>
            </a:pathLst>
          </a:custGeom>
          <a:solidFill>
            <a:srgbClr val="FFFF00"/>
          </a:solidFill>
        </p:spPr>
        <p:txBody>
          <a:bodyPr wrap="square" lIns="0" tIns="0" rIns="0" bIns="0" rtlCol="0"/>
          <a:lstStyle/>
          <a:p>
            <a:endParaRPr/>
          </a:p>
        </p:txBody>
      </p:sp>
      <p:sp>
        <p:nvSpPr>
          <p:cNvPr id="56" name="object 56"/>
          <p:cNvSpPr/>
          <p:nvPr/>
        </p:nvSpPr>
        <p:spPr>
          <a:xfrm>
            <a:off x="8296402" y="2243797"/>
            <a:ext cx="848360" cy="262255"/>
          </a:xfrm>
          <a:custGeom>
            <a:avLst/>
            <a:gdLst/>
            <a:ahLst/>
            <a:cxnLst/>
            <a:rect l="l" t="t" r="r" b="b"/>
            <a:pathLst>
              <a:path w="848359" h="262255">
                <a:moveTo>
                  <a:pt x="0" y="261658"/>
                </a:moveTo>
                <a:lnTo>
                  <a:pt x="848207" y="261658"/>
                </a:lnTo>
                <a:lnTo>
                  <a:pt x="848207" y="0"/>
                </a:lnTo>
                <a:lnTo>
                  <a:pt x="0" y="0"/>
                </a:lnTo>
                <a:lnTo>
                  <a:pt x="0" y="261658"/>
                </a:lnTo>
                <a:close/>
              </a:path>
            </a:pathLst>
          </a:custGeom>
          <a:ln w="28575">
            <a:solidFill>
              <a:srgbClr val="000000"/>
            </a:solidFill>
          </a:ln>
        </p:spPr>
        <p:txBody>
          <a:bodyPr wrap="square" lIns="0" tIns="0" rIns="0" bIns="0" rtlCol="0"/>
          <a:lstStyle/>
          <a:p>
            <a:endParaRPr/>
          </a:p>
        </p:txBody>
      </p:sp>
      <p:sp>
        <p:nvSpPr>
          <p:cNvPr id="57" name="object 57"/>
          <p:cNvSpPr txBox="1"/>
          <p:nvPr/>
        </p:nvSpPr>
        <p:spPr>
          <a:xfrm>
            <a:off x="8449436" y="2272664"/>
            <a:ext cx="545465"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Arial"/>
                <a:cs typeface="Arial"/>
              </a:rPr>
              <a:t>D</a:t>
            </a:r>
            <a:r>
              <a:rPr sz="1100" spc="-5" dirty="0">
                <a:latin typeface="Arial"/>
                <a:cs typeface="Arial"/>
              </a:rPr>
              <a:t>YS</a:t>
            </a:r>
            <a:r>
              <a:rPr sz="1100" dirty="0">
                <a:latin typeface="Arial"/>
                <a:cs typeface="Arial"/>
              </a:rPr>
              <a:t>3</a:t>
            </a:r>
            <a:r>
              <a:rPr sz="1100" spc="-5" dirty="0">
                <a:latin typeface="Arial"/>
                <a:cs typeface="Arial"/>
              </a:rPr>
              <a:t>9</a:t>
            </a:r>
            <a:r>
              <a:rPr sz="1100" dirty="0">
                <a:latin typeface="Arial"/>
                <a:cs typeface="Arial"/>
              </a:rPr>
              <a:t>1</a:t>
            </a:r>
            <a:endParaRPr sz="1100">
              <a:latin typeface="Arial"/>
              <a:cs typeface="Arial"/>
            </a:endParaRPr>
          </a:p>
        </p:txBody>
      </p:sp>
      <p:sp>
        <p:nvSpPr>
          <p:cNvPr id="58" name="object 58"/>
          <p:cNvSpPr/>
          <p:nvPr/>
        </p:nvSpPr>
        <p:spPr>
          <a:xfrm>
            <a:off x="7242429" y="2243797"/>
            <a:ext cx="995044" cy="262255"/>
          </a:xfrm>
          <a:custGeom>
            <a:avLst/>
            <a:gdLst/>
            <a:ahLst/>
            <a:cxnLst/>
            <a:rect l="l" t="t" r="r" b="b"/>
            <a:pathLst>
              <a:path w="995045" h="262255">
                <a:moveTo>
                  <a:pt x="0" y="261658"/>
                </a:moveTo>
                <a:lnTo>
                  <a:pt x="994600" y="261658"/>
                </a:lnTo>
                <a:lnTo>
                  <a:pt x="994600" y="0"/>
                </a:lnTo>
                <a:lnTo>
                  <a:pt x="0" y="0"/>
                </a:lnTo>
                <a:lnTo>
                  <a:pt x="0" y="261658"/>
                </a:lnTo>
                <a:close/>
              </a:path>
            </a:pathLst>
          </a:custGeom>
          <a:solidFill>
            <a:srgbClr val="FFFF00"/>
          </a:solidFill>
        </p:spPr>
        <p:txBody>
          <a:bodyPr wrap="square" lIns="0" tIns="0" rIns="0" bIns="0" rtlCol="0"/>
          <a:lstStyle/>
          <a:p>
            <a:endParaRPr/>
          </a:p>
        </p:txBody>
      </p:sp>
      <p:sp>
        <p:nvSpPr>
          <p:cNvPr id="59" name="object 59"/>
          <p:cNvSpPr txBox="1"/>
          <p:nvPr/>
        </p:nvSpPr>
        <p:spPr>
          <a:xfrm>
            <a:off x="7535671" y="2272664"/>
            <a:ext cx="408305"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T</a:t>
            </a:r>
            <a:r>
              <a:rPr sz="1100" spc="-5" dirty="0">
                <a:latin typeface="Arial"/>
                <a:cs typeface="Arial"/>
              </a:rPr>
              <a:t>P</a:t>
            </a:r>
            <a:r>
              <a:rPr sz="1100" dirty="0">
                <a:latin typeface="Arial"/>
                <a:cs typeface="Arial"/>
              </a:rPr>
              <a:t>OX</a:t>
            </a:r>
            <a:endParaRPr sz="1100">
              <a:latin typeface="Arial"/>
              <a:cs typeface="Arial"/>
            </a:endParaRPr>
          </a:p>
        </p:txBody>
      </p:sp>
      <p:sp>
        <p:nvSpPr>
          <p:cNvPr id="60" name="object 60"/>
          <p:cNvSpPr txBox="1"/>
          <p:nvPr/>
        </p:nvSpPr>
        <p:spPr>
          <a:xfrm>
            <a:off x="8207756" y="397890"/>
            <a:ext cx="58039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24</a:t>
            </a:r>
            <a:r>
              <a:rPr sz="1400" b="1" spc="-10" dirty="0">
                <a:latin typeface="Arial"/>
                <a:cs typeface="Arial"/>
              </a:rPr>
              <a:t>p</a:t>
            </a:r>
            <a:r>
              <a:rPr sz="1400" b="1" dirty="0">
                <a:latin typeface="Arial"/>
                <a:cs typeface="Arial"/>
              </a:rPr>
              <a:t>lex</a:t>
            </a:r>
            <a:endParaRPr sz="1400">
              <a:latin typeface="Arial"/>
              <a:cs typeface="Arial"/>
            </a:endParaRPr>
          </a:p>
        </p:txBody>
      </p:sp>
      <p:sp>
        <p:nvSpPr>
          <p:cNvPr id="61" name="object 61"/>
          <p:cNvSpPr txBox="1"/>
          <p:nvPr/>
        </p:nvSpPr>
        <p:spPr>
          <a:xfrm>
            <a:off x="48564" y="1338453"/>
            <a:ext cx="17399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CCFF"/>
                </a:solidFill>
                <a:latin typeface="Arial"/>
                <a:cs typeface="Arial"/>
              </a:rPr>
              <a:t>FL</a:t>
            </a:r>
            <a:endParaRPr sz="1000">
              <a:latin typeface="Arial"/>
              <a:cs typeface="Arial"/>
            </a:endParaRPr>
          </a:p>
        </p:txBody>
      </p:sp>
      <p:sp>
        <p:nvSpPr>
          <p:cNvPr id="62" name="object 62"/>
          <p:cNvSpPr txBox="1"/>
          <p:nvPr/>
        </p:nvSpPr>
        <p:spPr>
          <a:xfrm>
            <a:off x="48564" y="1819401"/>
            <a:ext cx="27432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00FF00"/>
                </a:solidFill>
                <a:latin typeface="Arial"/>
                <a:cs typeface="Arial"/>
              </a:rPr>
              <a:t>JOE</a:t>
            </a:r>
            <a:endParaRPr sz="1000">
              <a:latin typeface="Arial"/>
              <a:cs typeface="Arial"/>
            </a:endParaRPr>
          </a:p>
        </p:txBody>
      </p:sp>
      <p:sp>
        <p:nvSpPr>
          <p:cNvPr id="63" name="object 63"/>
          <p:cNvSpPr txBox="1"/>
          <p:nvPr/>
        </p:nvSpPr>
        <p:spPr>
          <a:xfrm>
            <a:off x="48564" y="2319908"/>
            <a:ext cx="50482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T</a:t>
            </a:r>
            <a:r>
              <a:rPr sz="1000" spc="-5" dirty="0">
                <a:latin typeface="Arial"/>
                <a:cs typeface="Arial"/>
              </a:rPr>
              <a:t>M</a:t>
            </a:r>
            <a:r>
              <a:rPr sz="1000" spc="-10" dirty="0">
                <a:latin typeface="Arial"/>
                <a:cs typeface="Arial"/>
              </a:rPr>
              <a:t>R</a:t>
            </a:r>
            <a:r>
              <a:rPr sz="1000" spc="-5" dirty="0">
                <a:latin typeface="Arial"/>
                <a:cs typeface="Arial"/>
              </a:rPr>
              <a:t>-</a:t>
            </a:r>
            <a:r>
              <a:rPr sz="1000" spc="-10" dirty="0">
                <a:latin typeface="Arial"/>
                <a:cs typeface="Arial"/>
              </a:rPr>
              <a:t>ET</a:t>
            </a:r>
            <a:endParaRPr sz="1000">
              <a:latin typeface="Arial"/>
              <a:cs typeface="Arial"/>
            </a:endParaRPr>
          </a:p>
        </p:txBody>
      </p:sp>
      <p:sp>
        <p:nvSpPr>
          <p:cNvPr id="64" name="object 64"/>
          <p:cNvSpPr txBox="1"/>
          <p:nvPr/>
        </p:nvSpPr>
        <p:spPr>
          <a:xfrm>
            <a:off x="48564" y="2824352"/>
            <a:ext cx="49720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0000"/>
                </a:solidFill>
                <a:latin typeface="Arial"/>
                <a:cs typeface="Arial"/>
              </a:rPr>
              <a:t>C</a:t>
            </a:r>
            <a:r>
              <a:rPr sz="1000" dirty="0">
                <a:solidFill>
                  <a:srgbClr val="FF0000"/>
                </a:solidFill>
                <a:latin typeface="Arial"/>
                <a:cs typeface="Arial"/>
              </a:rPr>
              <a:t>X</a:t>
            </a:r>
            <a:r>
              <a:rPr sz="1000" spc="-5" dirty="0">
                <a:solidFill>
                  <a:srgbClr val="FF0000"/>
                </a:solidFill>
                <a:latin typeface="Arial"/>
                <a:cs typeface="Arial"/>
              </a:rPr>
              <a:t>R-</a:t>
            </a:r>
            <a:r>
              <a:rPr sz="1000" spc="-10" dirty="0">
                <a:solidFill>
                  <a:srgbClr val="FF0000"/>
                </a:solidFill>
                <a:latin typeface="Arial"/>
                <a:cs typeface="Arial"/>
              </a:rPr>
              <a:t>ET</a:t>
            </a:r>
            <a:endParaRPr sz="1000">
              <a:latin typeface="Arial"/>
              <a:cs typeface="Arial"/>
            </a:endParaRPr>
          </a:p>
        </p:txBody>
      </p:sp>
      <p:sp>
        <p:nvSpPr>
          <p:cNvPr id="65" name="object 65"/>
          <p:cNvSpPr/>
          <p:nvPr/>
        </p:nvSpPr>
        <p:spPr>
          <a:xfrm>
            <a:off x="6946900" y="1743290"/>
            <a:ext cx="1678305" cy="262255"/>
          </a:xfrm>
          <a:custGeom>
            <a:avLst/>
            <a:gdLst/>
            <a:ahLst/>
            <a:cxnLst/>
            <a:rect l="l" t="t" r="r" b="b"/>
            <a:pathLst>
              <a:path w="1678304" h="262255">
                <a:moveTo>
                  <a:pt x="0" y="261658"/>
                </a:moveTo>
                <a:lnTo>
                  <a:pt x="1677924" y="261658"/>
                </a:lnTo>
                <a:lnTo>
                  <a:pt x="1677924" y="0"/>
                </a:lnTo>
                <a:lnTo>
                  <a:pt x="0" y="0"/>
                </a:lnTo>
                <a:lnTo>
                  <a:pt x="0" y="261658"/>
                </a:lnTo>
                <a:close/>
              </a:path>
            </a:pathLst>
          </a:custGeom>
          <a:solidFill>
            <a:srgbClr val="00FF00"/>
          </a:solidFill>
        </p:spPr>
        <p:txBody>
          <a:bodyPr wrap="square" lIns="0" tIns="0" rIns="0" bIns="0" rtlCol="0"/>
          <a:lstStyle/>
          <a:p>
            <a:endParaRPr/>
          </a:p>
        </p:txBody>
      </p:sp>
      <p:sp>
        <p:nvSpPr>
          <p:cNvPr id="66" name="object 66"/>
          <p:cNvSpPr txBox="1"/>
          <p:nvPr/>
        </p:nvSpPr>
        <p:spPr>
          <a:xfrm>
            <a:off x="7521067" y="1772157"/>
            <a:ext cx="53086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Penta</a:t>
            </a:r>
            <a:r>
              <a:rPr sz="1100" spc="-85" dirty="0">
                <a:latin typeface="Arial"/>
                <a:cs typeface="Arial"/>
              </a:rPr>
              <a:t> </a:t>
            </a:r>
            <a:r>
              <a:rPr sz="1100" dirty="0">
                <a:latin typeface="Arial"/>
                <a:cs typeface="Arial"/>
              </a:rPr>
              <a:t>D</a:t>
            </a:r>
            <a:endParaRPr sz="1100">
              <a:latin typeface="Arial"/>
              <a:cs typeface="Arial"/>
            </a:endParaRPr>
          </a:p>
        </p:txBody>
      </p:sp>
      <p:sp>
        <p:nvSpPr>
          <p:cNvPr id="67" name="object 67"/>
          <p:cNvSpPr txBox="1"/>
          <p:nvPr/>
        </p:nvSpPr>
        <p:spPr>
          <a:xfrm>
            <a:off x="103010" y="3749636"/>
            <a:ext cx="8891891" cy="3016210"/>
          </a:xfrm>
          <a:prstGeom prst="rect">
            <a:avLst/>
          </a:prstGeom>
        </p:spPr>
        <p:txBody>
          <a:bodyPr vert="horz" wrap="square" lIns="0" tIns="60960" rIns="0" bIns="0" rtlCol="0">
            <a:spAutoFit/>
          </a:bodyPr>
          <a:lstStyle/>
          <a:p>
            <a:pPr marR="970280" algn="just" defTabSz="0">
              <a:buChar char="•"/>
              <a:tabLst>
                <a:tab pos="0" algn="l"/>
                <a:tab pos="356400" algn="l"/>
                <a:tab pos="356400" algn="l"/>
              </a:tabLst>
            </a:pPr>
            <a:r>
              <a:rPr sz="2400" spc="-5" dirty="0">
                <a:latin typeface="Arial"/>
                <a:cs typeface="Arial"/>
              </a:rPr>
              <a:t>24 </a:t>
            </a:r>
            <a:r>
              <a:rPr sz="2400" spc="-10" dirty="0">
                <a:latin typeface="Arial"/>
                <a:cs typeface="Arial"/>
              </a:rPr>
              <a:t>STR </a:t>
            </a:r>
            <a:r>
              <a:rPr sz="2400" dirty="0">
                <a:latin typeface="Arial"/>
                <a:cs typeface="Arial"/>
              </a:rPr>
              <a:t>loci </a:t>
            </a:r>
            <a:r>
              <a:rPr sz="2400" spc="-5" dirty="0">
                <a:latin typeface="Arial"/>
                <a:cs typeface="Arial"/>
              </a:rPr>
              <a:t>in 5 </a:t>
            </a:r>
            <a:r>
              <a:rPr lang="it-IT" sz="2400" spc="-5" dirty="0" smtClean="0">
                <a:latin typeface="Arial"/>
                <a:cs typeface="Arial"/>
              </a:rPr>
              <a:t>fluorocromi (</a:t>
            </a:r>
            <a:r>
              <a:rPr sz="2400" spc="-5" dirty="0" smtClean="0">
                <a:latin typeface="Arial"/>
                <a:cs typeface="Arial"/>
              </a:rPr>
              <a:t>3130 </a:t>
            </a:r>
            <a:r>
              <a:rPr lang="it-IT" sz="2400" spc="-5" dirty="0" smtClean="0">
                <a:latin typeface="Arial"/>
                <a:cs typeface="Arial"/>
              </a:rPr>
              <a:t>and</a:t>
            </a:r>
            <a:r>
              <a:rPr sz="2400" dirty="0" smtClean="0">
                <a:latin typeface="Arial"/>
                <a:cs typeface="Arial"/>
              </a:rPr>
              <a:t> </a:t>
            </a:r>
            <a:r>
              <a:rPr sz="2400" spc="-5" dirty="0">
                <a:latin typeface="Arial"/>
                <a:cs typeface="Arial"/>
              </a:rPr>
              <a:t>3500 </a:t>
            </a:r>
            <a:r>
              <a:rPr sz="2400" dirty="0" smtClean="0">
                <a:latin typeface="Arial"/>
                <a:cs typeface="Arial"/>
              </a:rPr>
              <a:t>instrument</a:t>
            </a:r>
            <a:r>
              <a:rPr sz="2400" spc="-10" dirty="0" smtClean="0">
                <a:latin typeface="Arial"/>
                <a:cs typeface="Arial"/>
              </a:rPr>
              <a:t> </a:t>
            </a:r>
            <a:r>
              <a:rPr sz="2400" dirty="0">
                <a:latin typeface="Arial"/>
                <a:cs typeface="Arial"/>
              </a:rPr>
              <a:t>use</a:t>
            </a:r>
            <a:r>
              <a:rPr sz="2400" dirty="0" smtClean="0">
                <a:latin typeface="Arial"/>
                <a:cs typeface="Arial"/>
              </a:rPr>
              <a:t>)</a:t>
            </a:r>
            <a:endParaRPr lang="it-IT" sz="2400" dirty="0" smtClean="0">
              <a:latin typeface="Arial"/>
              <a:cs typeface="Arial"/>
            </a:endParaRPr>
          </a:p>
          <a:p>
            <a:pPr marR="970280" algn="just" defTabSz="0">
              <a:buChar char="•"/>
              <a:tabLst>
                <a:tab pos="0" algn="l"/>
                <a:tab pos="356400" algn="l"/>
                <a:tab pos="356400" algn="l"/>
              </a:tabLst>
            </a:pPr>
            <a:endParaRPr sz="2400" dirty="0">
              <a:latin typeface="Arial"/>
              <a:cs typeface="Arial"/>
            </a:endParaRPr>
          </a:p>
          <a:p>
            <a:pPr algn="just">
              <a:lnSpc>
                <a:spcPct val="100000"/>
              </a:lnSpc>
              <a:buChar char="•"/>
              <a:tabLst>
                <a:tab pos="354965" algn="l"/>
                <a:tab pos="355600" algn="l"/>
              </a:tabLst>
            </a:pPr>
            <a:r>
              <a:rPr lang="en-US" sz="2400" dirty="0"/>
              <a:t>Direct amplification and casework capabilities: 85 </a:t>
            </a:r>
            <a:r>
              <a:rPr lang="en-US" sz="2400" dirty="0" smtClean="0"/>
              <a:t>min/amp </a:t>
            </a:r>
            <a:r>
              <a:rPr lang="en-US" sz="2400" dirty="0"/>
              <a:t>for both (one </a:t>
            </a:r>
            <a:r>
              <a:rPr lang="en-US" sz="2400" dirty="0" smtClean="0"/>
              <a:t>kit)</a:t>
            </a:r>
            <a:r>
              <a:rPr sz="2400" dirty="0" smtClean="0">
                <a:latin typeface="Arial"/>
                <a:cs typeface="Arial"/>
              </a:rPr>
              <a:t> </a:t>
            </a:r>
            <a:endParaRPr lang="it-IT" sz="2400" dirty="0" smtClean="0">
              <a:latin typeface="Arial"/>
              <a:cs typeface="Arial"/>
            </a:endParaRPr>
          </a:p>
          <a:p>
            <a:pPr algn="just">
              <a:lnSpc>
                <a:spcPct val="100000"/>
              </a:lnSpc>
              <a:buChar char="•"/>
              <a:tabLst>
                <a:tab pos="354965" algn="l"/>
                <a:tab pos="355600" algn="l"/>
              </a:tabLst>
            </a:pPr>
            <a:r>
              <a:rPr sz="2400" dirty="0" smtClean="0">
                <a:latin typeface="Arial"/>
                <a:cs typeface="Arial"/>
              </a:rPr>
              <a:t>Largest </a:t>
            </a:r>
            <a:r>
              <a:rPr sz="2400" dirty="0">
                <a:latin typeface="Arial"/>
                <a:cs typeface="Arial"/>
              </a:rPr>
              <a:t>products </a:t>
            </a:r>
            <a:r>
              <a:rPr sz="2400" spc="-5" dirty="0">
                <a:latin typeface="Arial"/>
                <a:cs typeface="Arial"/>
              </a:rPr>
              <a:t>&lt;500 </a:t>
            </a:r>
            <a:r>
              <a:rPr sz="2400" spc="-5" dirty="0" err="1" smtClean="0">
                <a:latin typeface="Arial"/>
                <a:cs typeface="Arial"/>
              </a:rPr>
              <a:t>bp</a:t>
            </a:r>
            <a:endParaRPr lang="it-IT" sz="2400" spc="-5" dirty="0" smtClean="0">
              <a:latin typeface="Arial"/>
              <a:cs typeface="Arial"/>
            </a:endParaRPr>
          </a:p>
          <a:p>
            <a:pPr algn="just">
              <a:lnSpc>
                <a:spcPct val="100000"/>
              </a:lnSpc>
              <a:buChar char="•"/>
              <a:tabLst>
                <a:tab pos="354965" algn="l"/>
                <a:tab pos="355600" algn="l"/>
              </a:tabLst>
            </a:pPr>
            <a:endParaRPr sz="2400" dirty="0">
              <a:latin typeface="Arial"/>
              <a:cs typeface="Arial"/>
            </a:endParaRPr>
          </a:p>
          <a:p>
            <a:pPr algn="just">
              <a:lnSpc>
                <a:spcPct val="100000"/>
              </a:lnSpc>
              <a:buChar char="•"/>
              <a:tabLst>
                <a:tab pos="354965" algn="l"/>
                <a:tab pos="355600" algn="l"/>
              </a:tabLst>
            </a:pPr>
            <a:r>
              <a:rPr sz="2400" spc="-5" dirty="0">
                <a:latin typeface="Arial"/>
                <a:cs typeface="Arial"/>
              </a:rPr>
              <a:t>Full </a:t>
            </a:r>
            <a:r>
              <a:rPr sz="2400" dirty="0">
                <a:latin typeface="Arial"/>
                <a:cs typeface="Arial"/>
              </a:rPr>
              <a:t>profiles </a:t>
            </a:r>
            <a:r>
              <a:rPr sz="2400" spc="-5" dirty="0">
                <a:latin typeface="Arial"/>
                <a:cs typeface="Arial"/>
              </a:rPr>
              <a:t>using </a:t>
            </a:r>
            <a:r>
              <a:rPr sz="2400" dirty="0">
                <a:latin typeface="Arial"/>
                <a:cs typeface="Arial"/>
              </a:rPr>
              <a:t>100 </a:t>
            </a:r>
            <a:r>
              <a:rPr sz="2400" spc="-5" dirty="0" err="1">
                <a:latin typeface="Arial"/>
                <a:cs typeface="Arial"/>
              </a:rPr>
              <a:t>pg</a:t>
            </a:r>
            <a:r>
              <a:rPr sz="2400" spc="-5" dirty="0">
                <a:latin typeface="Arial"/>
                <a:cs typeface="Arial"/>
              </a:rPr>
              <a:t> </a:t>
            </a:r>
            <a:r>
              <a:rPr lang="it-IT" sz="2400" spc="-5" dirty="0" smtClean="0">
                <a:latin typeface="Arial"/>
                <a:cs typeface="Arial"/>
              </a:rPr>
              <a:t>DNA </a:t>
            </a:r>
            <a:r>
              <a:rPr sz="2400" spc="-5" dirty="0" smtClean="0">
                <a:latin typeface="Arial"/>
                <a:cs typeface="Arial"/>
              </a:rPr>
              <a:t>at </a:t>
            </a:r>
            <a:r>
              <a:rPr sz="2400" spc="-5" dirty="0">
                <a:latin typeface="Arial"/>
                <a:cs typeface="Arial"/>
              </a:rPr>
              <a:t>30</a:t>
            </a:r>
            <a:r>
              <a:rPr sz="2400" spc="35" dirty="0">
                <a:latin typeface="Arial"/>
                <a:cs typeface="Arial"/>
              </a:rPr>
              <a:t> </a:t>
            </a:r>
            <a:r>
              <a:rPr sz="2400" dirty="0">
                <a:latin typeface="Arial"/>
                <a:cs typeface="Arial"/>
              </a:rPr>
              <a:t>cycles</a:t>
            </a:r>
          </a:p>
        </p:txBody>
      </p:sp>
    </p:spTree>
    <p:extLst>
      <p:ext uri="{BB962C8B-B14F-4D97-AF65-F5344CB8AC3E}">
        <p14:creationId xmlns:p14="http://schemas.microsoft.com/office/powerpoint/2010/main" val="3450953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80987" y="171450"/>
            <a:ext cx="8582025" cy="6515100"/>
          </a:xfrm>
          <a:prstGeom prst="rect">
            <a:avLst/>
          </a:prstGeom>
        </p:spPr>
      </p:pic>
    </p:spTree>
    <p:extLst>
      <p:ext uri="{BB962C8B-B14F-4D97-AF65-F5344CB8AC3E}">
        <p14:creationId xmlns:p14="http://schemas.microsoft.com/office/powerpoint/2010/main" val="1619168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525" y="47625"/>
            <a:ext cx="9124950" cy="6762750"/>
          </a:xfrm>
          <a:prstGeom prst="rect">
            <a:avLst/>
          </a:prstGeom>
        </p:spPr>
      </p:pic>
      <p:sp>
        <p:nvSpPr>
          <p:cNvPr id="3" name="CasellaDiTesto 2"/>
          <p:cNvSpPr txBox="1"/>
          <p:nvPr/>
        </p:nvSpPr>
        <p:spPr>
          <a:xfrm>
            <a:off x="228600" y="5791200"/>
            <a:ext cx="8686800" cy="685800"/>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411332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533400" y="187032"/>
            <a:ext cx="83058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spcBef>
                <a:spcPct val="50000"/>
              </a:spcBef>
            </a:pPr>
            <a:r>
              <a:rPr lang="it-IT" altLang="it-IT" sz="2400" b="1" dirty="0">
                <a:latin typeface="+mn-lt"/>
              </a:rPr>
              <a:t>SEQUENZIAMENTO DEL </a:t>
            </a:r>
            <a:r>
              <a:rPr lang="it-IT" altLang="it-IT" sz="2400" b="1" dirty="0" smtClean="0">
                <a:latin typeface="+mn-lt"/>
              </a:rPr>
              <a:t>DNA (</a:t>
            </a:r>
            <a:r>
              <a:rPr lang="it-IT" altLang="it-IT" sz="2400" b="1" dirty="0" err="1" smtClean="0">
                <a:latin typeface="+mn-lt"/>
              </a:rPr>
              <a:t>Sanger</a:t>
            </a:r>
            <a:r>
              <a:rPr lang="it-IT" altLang="it-IT" sz="2400" b="1" dirty="0" smtClean="0">
                <a:latin typeface="+mn-lt"/>
              </a:rPr>
              <a:t>) (SEMI-AUTOMATIZZATO)</a:t>
            </a:r>
            <a:endParaRPr lang="it-IT" altLang="it-IT" sz="2400" b="1" dirty="0">
              <a:latin typeface="+mn-lt"/>
            </a:endParaRPr>
          </a:p>
        </p:txBody>
      </p:sp>
      <p:pic>
        <p:nvPicPr>
          <p:cNvPr id="4" name="Immagine 3"/>
          <p:cNvPicPr>
            <a:picLocks noChangeAspect="1"/>
          </p:cNvPicPr>
          <p:nvPr/>
        </p:nvPicPr>
        <p:blipFill>
          <a:blip r:embed="rId2"/>
          <a:stretch>
            <a:fillRect/>
          </a:stretch>
        </p:blipFill>
        <p:spPr>
          <a:xfrm>
            <a:off x="1752600" y="1981200"/>
            <a:ext cx="5524500" cy="2619375"/>
          </a:xfrm>
          <a:prstGeom prst="rect">
            <a:avLst/>
          </a:prstGeom>
        </p:spPr>
      </p:pic>
    </p:spTree>
    <p:extLst>
      <p:ext uri="{BB962C8B-B14F-4D97-AF65-F5344CB8AC3E}">
        <p14:creationId xmlns:p14="http://schemas.microsoft.com/office/powerpoint/2010/main" val="129489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12694" y="533401"/>
            <a:ext cx="4997705" cy="567463"/>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335" rIns="0" bIns="0" rtlCol="0">
            <a:spAutoFit/>
          </a:bodyPr>
          <a:lstStyle/>
          <a:p>
            <a:pPr marL="12700" algn="ctr">
              <a:lnSpc>
                <a:spcPct val="100000"/>
              </a:lnSpc>
              <a:spcBef>
                <a:spcPts val="105"/>
              </a:spcBef>
              <a:tabLst>
                <a:tab pos="2585085" algn="l"/>
              </a:tabLst>
            </a:pPr>
            <a:r>
              <a:rPr sz="3600" b="1" dirty="0" smtClean="0">
                <a:latin typeface="+mn-lt"/>
                <a:cs typeface="Comic Sans MS"/>
              </a:rPr>
              <a:t>LADDER</a:t>
            </a:r>
            <a:r>
              <a:rPr lang="it-IT" sz="3600" b="1" dirty="0" smtClean="0">
                <a:latin typeface="+mn-lt"/>
                <a:cs typeface="Comic Sans MS"/>
              </a:rPr>
              <a:t> </a:t>
            </a:r>
            <a:r>
              <a:rPr lang="it-IT" sz="3600" b="1" spc="-5" dirty="0" smtClean="0">
                <a:cs typeface="Comic Sans MS"/>
              </a:rPr>
              <a:t>ALLE</a:t>
            </a:r>
            <a:r>
              <a:rPr lang="it-IT" sz="3600" b="1" spc="-20" dirty="0" smtClean="0">
                <a:cs typeface="Comic Sans MS"/>
              </a:rPr>
              <a:t>L</a:t>
            </a:r>
            <a:r>
              <a:rPr lang="it-IT" sz="3600" b="1" spc="-5" dirty="0" smtClean="0">
                <a:cs typeface="Comic Sans MS"/>
              </a:rPr>
              <a:t>I</a:t>
            </a:r>
            <a:r>
              <a:rPr lang="it-IT" sz="3600" b="1" dirty="0" smtClean="0">
                <a:cs typeface="Comic Sans MS"/>
              </a:rPr>
              <a:t>CO</a:t>
            </a:r>
            <a:r>
              <a:rPr lang="it-IT" sz="3600" b="1" dirty="0">
                <a:cs typeface="Comic Sans MS"/>
              </a:rPr>
              <a:t>	</a:t>
            </a:r>
            <a:endParaRPr sz="3600" dirty="0">
              <a:latin typeface="+mn-lt"/>
              <a:cs typeface="Comic Sans MS"/>
            </a:endParaRPr>
          </a:p>
        </p:txBody>
      </p:sp>
      <p:sp>
        <p:nvSpPr>
          <p:cNvPr id="4" name="object 4"/>
          <p:cNvSpPr txBox="1"/>
          <p:nvPr/>
        </p:nvSpPr>
        <p:spPr>
          <a:xfrm>
            <a:off x="228600" y="2806954"/>
            <a:ext cx="8280908" cy="1762662"/>
          </a:xfrm>
          <a:prstGeom prst="rect">
            <a:avLst/>
          </a:prstGeom>
        </p:spPr>
        <p:style>
          <a:lnRef idx="2">
            <a:schemeClr val="accent1"/>
          </a:lnRef>
          <a:fillRef idx="1003">
            <a:schemeClr val="lt2"/>
          </a:fillRef>
          <a:effectRef idx="0">
            <a:schemeClr val="accent1"/>
          </a:effectRef>
          <a:fontRef idx="minor">
            <a:schemeClr val="dk1"/>
          </a:fontRef>
        </p:style>
        <p:txBody>
          <a:bodyPr vert="horz" wrap="square" lIns="0" tIns="13335" rIns="0" bIns="0" rtlCol="0">
            <a:spAutoFit/>
          </a:bodyPr>
          <a:lstStyle/>
          <a:p>
            <a:pPr marL="12700" marR="5080" algn="just">
              <a:lnSpc>
                <a:spcPct val="100000"/>
              </a:lnSpc>
              <a:spcBef>
                <a:spcPts val="105"/>
              </a:spcBef>
            </a:pPr>
            <a:r>
              <a:rPr sz="2800" dirty="0">
                <a:cs typeface="Cambria"/>
              </a:rPr>
              <a:t>Il Ladder </a:t>
            </a:r>
            <a:r>
              <a:rPr sz="2800" dirty="0" smtClean="0">
                <a:cs typeface="Cambria"/>
              </a:rPr>
              <a:t>è </a:t>
            </a:r>
            <a:r>
              <a:rPr sz="2800" dirty="0">
                <a:cs typeface="Cambria"/>
              </a:rPr>
              <a:t>l’insieme </a:t>
            </a:r>
            <a:r>
              <a:rPr sz="2800" spc="-5" dirty="0">
                <a:cs typeface="Cambria"/>
              </a:rPr>
              <a:t>degli  alleli </a:t>
            </a:r>
            <a:r>
              <a:rPr sz="2800" dirty="0">
                <a:cs typeface="Cambria"/>
              </a:rPr>
              <a:t>di un </a:t>
            </a:r>
            <a:r>
              <a:rPr sz="2800" spc="-5" dirty="0">
                <a:cs typeface="Cambria"/>
              </a:rPr>
              <a:t>locus </a:t>
            </a:r>
            <a:r>
              <a:rPr sz="2800" spc="-10" dirty="0">
                <a:cs typeface="Cambria"/>
              </a:rPr>
              <a:t>rilevati  </a:t>
            </a:r>
            <a:r>
              <a:rPr sz="2800" dirty="0">
                <a:cs typeface="Cambria"/>
              </a:rPr>
              <a:t>nella </a:t>
            </a:r>
            <a:r>
              <a:rPr sz="2800" spc="-5" dirty="0">
                <a:cs typeface="Cambria"/>
              </a:rPr>
              <a:t>popolazione generale. </a:t>
            </a:r>
            <a:endParaRPr lang="it-IT" sz="2800" spc="-5" dirty="0" smtClean="0">
              <a:cs typeface="Cambria"/>
            </a:endParaRPr>
          </a:p>
          <a:p>
            <a:pPr marL="12700" marR="5080" algn="just">
              <a:lnSpc>
                <a:spcPct val="100000"/>
              </a:lnSpc>
              <a:spcBef>
                <a:spcPts val="105"/>
              </a:spcBef>
            </a:pPr>
            <a:endParaRPr lang="it-IT" sz="2800" spc="-5" dirty="0">
              <a:cs typeface="Cambria"/>
            </a:endParaRPr>
          </a:p>
          <a:p>
            <a:pPr marL="12700" marR="5080" algn="just">
              <a:lnSpc>
                <a:spcPct val="100000"/>
              </a:lnSpc>
              <a:spcBef>
                <a:spcPts val="105"/>
              </a:spcBef>
            </a:pPr>
            <a:r>
              <a:rPr sz="2800" dirty="0" err="1" smtClean="0">
                <a:cs typeface="Cambria"/>
              </a:rPr>
              <a:t>Assegna</a:t>
            </a:r>
            <a:r>
              <a:rPr sz="2800" dirty="0" smtClean="0">
                <a:cs typeface="Cambria"/>
              </a:rPr>
              <a:t> </a:t>
            </a:r>
            <a:r>
              <a:rPr sz="2800" spc="-5" dirty="0">
                <a:cs typeface="Cambria"/>
              </a:rPr>
              <a:t>ad un determinato  allele un </a:t>
            </a:r>
            <a:r>
              <a:rPr sz="2800" dirty="0">
                <a:cs typeface="Cambria"/>
              </a:rPr>
              <a:t>nome</a:t>
            </a:r>
            <a:r>
              <a:rPr sz="2800" spc="-15" dirty="0">
                <a:cs typeface="Cambria"/>
              </a:rPr>
              <a:t> </a:t>
            </a:r>
            <a:r>
              <a:rPr sz="2800" spc="-20" dirty="0">
                <a:cs typeface="Cambria"/>
              </a:rPr>
              <a:t>univoco.</a:t>
            </a:r>
            <a:endParaRPr sz="2800" dirty="0">
              <a:cs typeface="Cambria"/>
            </a:endParaRPr>
          </a:p>
        </p:txBody>
      </p:sp>
    </p:spTree>
    <p:extLst>
      <p:ext uri="{BB962C8B-B14F-4D97-AF65-F5344CB8AC3E}">
        <p14:creationId xmlns:p14="http://schemas.microsoft.com/office/powerpoint/2010/main" val="34729386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8766" y="1676400"/>
            <a:ext cx="6393633" cy="4032083"/>
          </a:xfrm>
          <a:prstGeom prst="rect">
            <a:avLst/>
          </a:prstGeom>
          <a:blipFill>
            <a:blip r:embed="rId2" cstate="print"/>
            <a:stretch>
              <a:fillRect/>
            </a:stretch>
          </a:blipFill>
        </p:spPr>
        <p:txBody>
          <a:bodyPr wrap="square" lIns="0" tIns="0" rIns="0" bIns="0" rtlCol="0"/>
          <a:lstStyle/>
          <a:p>
            <a:endParaRPr sz="1539"/>
          </a:p>
        </p:txBody>
      </p:sp>
      <p:sp>
        <p:nvSpPr>
          <p:cNvPr id="3" name="object 3"/>
          <p:cNvSpPr/>
          <p:nvPr/>
        </p:nvSpPr>
        <p:spPr>
          <a:xfrm>
            <a:off x="1123343" y="779847"/>
            <a:ext cx="6972029" cy="1175580"/>
          </a:xfrm>
          <a:custGeom>
            <a:avLst/>
            <a:gdLst/>
            <a:ahLst/>
            <a:cxnLst/>
            <a:rect l="l" t="t" r="r" b="b"/>
            <a:pathLst>
              <a:path w="8153400" h="1374775">
                <a:moveTo>
                  <a:pt x="0" y="1374647"/>
                </a:moveTo>
                <a:lnTo>
                  <a:pt x="8153400" y="1374647"/>
                </a:lnTo>
                <a:lnTo>
                  <a:pt x="8153400" y="0"/>
                </a:lnTo>
                <a:lnTo>
                  <a:pt x="0" y="0"/>
                </a:lnTo>
                <a:lnTo>
                  <a:pt x="0" y="1374647"/>
                </a:lnTo>
                <a:close/>
              </a:path>
            </a:pathLst>
          </a:custGeom>
          <a:solidFill>
            <a:srgbClr val="FFFFFF"/>
          </a:solidFill>
        </p:spPr>
        <p:txBody>
          <a:bodyPr wrap="square" lIns="0" tIns="0" rIns="0" bIns="0" rtlCol="0"/>
          <a:lstStyle/>
          <a:p>
            <a:endParaRPr sz="1539"/>
          </a:p>
        </p:txBody>
      </p:sp>
      <p:sp>
        <p:nvSpPr>
          <p:cNvPr id="4" name="object 4"/>
          <p:cNvSpPr txBox="1">
            <a:spLocks noGrp="1"/>
          </p:cNvSpPr>
          <p:nvPr>
            <p:ph type="title"/>
          </p:nvPr>
        </p:nvSpPr>
        <p:spPr>
          <a:xfrm>
            <a:off x="304800" y="295443"/>
            <a:ext cx="8610599" cy="67464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1403" rIns="0" bIns="0" rtlCol="0">
            <a:spAutoFit/>
          </a:bodyPr>
          <a:lstStyle/>
          <a:p>
            <a:pPr marL="10860" marR="4344" algn="just">
              <a:spcBef>
                <a:spcPts val="90"/>
              </a:spcBef>
            </a:pPr>
            <a:r>
              <a:rPr sz="2394" b="1" spc="-4" dirty="0">
                <a:latin typeface="+mn-lt"/>
                <a:cs typeface="Comic Sans MS"/>
              </a:rPr>
              <a:t>La </a:t>
            </a:r>
            <a:r>
              <a:rPr sz="2394" b="1" dirty="0">
                <a:latin typeface="+mn-lt"/>
                <a:cs typeface="Comic Sans MS"/>
              </a:rPr>
              <a:t>tipizzazione </a:t>
            </a:r>
            <a:r>
              <a:rPr sz="2394" b="1" spc="-4" dirty="0">
                <a:latin typeface="+mn-lt"/>
                <a:cs typeface="Comic Sans MS"/>
              </a:rPr>
              <a:t>degli alleli </a:t>
            </a:r>
            <a:r>
              <a:rPr sz="2394" b="1" dirty="0" err="1">
                <a:latin typeface="+mn-lt"/>
                <a:cs typeface="Comic Sans MS"/>
              </a:rPr>
              <a:t>degli</a:t>
            </a:r>
            <a:r>
              <a:rPr sz="2394" b="1" dirty="0">
                <a:latin typeface="+mn-lt"/>
                <a:cs typeface="Comic Sans MS"/>
              </a:rPr>
              <a:t> </a:t>
            </a:r>
            <a:r>
              <a:rPr sz="2394" b="1" spc="-9" dirty="0" smtClean="0">
                <a:latin typeface="+mn-lt"/>
                <a:cs typeface="Comic Sans MS"/>
              </a:rPr>
              <a:t>STR</a:t>
            </a:r>
            <a:r>
              <a:rPr lang="it-IT" sz="2394" b="1" spc="-9" dirty="0" smtClean="0">
                <a:latin typeface="+mn-lt"/>
                <a:cs typeface="Comic Sans MS"/>
              </a:rPr>
              <a:t>s</a:t>
            </a:r>
            <a:r>
              <a:rPr sz="2394" b="1" spc="-34" dirty="0" smtClean="0">
                <a:latin typeface="+mn-lt"/>
                <a:cs typeface="Comic Sans MS"/>
              </a:rPr>
              <a:t> </a:t>
            </a:r>
            <a:r>
              <a:rPr sz="2394" b="1" dirty="0">
                <a:latin typeface="+mn-lt"/>
                <a:cs typeface="Comic Sans MS"/>
              </a:rPr>
              <a:t>viene  </a:t>
            </a:r>
            <a:r>
              <a:rPr sz="2394" b="1" spc="-4" dirty="0">
                <a:latin typeface="+mn-lt"/>
                <a:cs typeface="Comic Sans MS"/>
              </a:rPr>
              <a:t>effettuata comparando </a:t>
            </a:r>
            <a:r>
              <a:rPr sz="2394" b="1" dirty="0">
                <a:latin typeface="+mn-lt"/>
                <a:cs typeface="Comic Sans MS"/>
              </a:rPr>
              <a:t>il </a:t>
            </a:r>
            <a:r>
              <a:rPr sz="2394" b="1" spc="-4" dirty="0">
                <a:latin typeface="+mn-lt"/>
                <a:cs typeface="Comic Sans MS"/>
              </a:rPr>
              <a:t>campione </a:t>
            </a:r>
            <a:r>
              <a:rPr sz="2394" b="1" dirty="0">
                <a:latin typeface="+mn-lt"/>
                <a:cs typeface="Comic Sans MS"/>
              </a:rPr>
              <a:t>ad un  ladder</a:t>
            </a:r>
            <a:r>
              <a:rPr sz="2394" b="1" spc="-17" dirty="0">
                <a:latin typeface="+mn-lt"/>
                <a:cs typeface="Comic Sans MS"/>
              </a:rPr>
              <a:t> </a:t>
            </a:r>
            <a:r>
              <a:rPr sz="2394" b="1" spc="-4" dirty="0">
                <a:latin typeface="+mn-lt"/>
                <a:cs typeface="Comic Sans MS"/>
              </a:rPr>
              <a:t>allelico</a:t>
            </a:r>
            <a:endParaRPr sz="2394" dirty="0">
              <a:latin typeface="+mn-lt"/>
              <a:cs typeface="Comic Sans MS"/>
            </a:endParaRPr>
          </a:p>
        </p:txBody>
      </p:sp>
      <p:sp>
        <p:nvSpPr>
          <p:cNvPr id="5" name="object 5"/>
          <p:cNvSpPr/>
          <p:nvPr/>
        </p:nvSpPr>
        <p:spPr>
          <a:xfrm>
            <a:off x="4472523" y="3949186"/>
            <a:ext cx="195477" cy="521273"/>
          </a:xfrm>
          <a:custGeom>
            <a:avLst/>
            <a:gdLst/>
            <a:ahLst/>
            <a:cxnLst/>
            <a:rect l="l" t="t" r="r" b="b"/>
            <a:pathLst>
              <a:path w="228600" h="609600">
                <a:moveTo>
                  <a:pt x="76200" y="381000"/>
                </a:moveTo>
                <a:lnTo>
                  <a:pt x="0" y="381000"/>
                </a:lnTo>
                <a:lnTo>
                  <a:pt x="115824" y="609600"/>
                </a:lnTo>
                <a:lnTo>
                  <a:pt x="210555" y="417576"/>
                </a:lnTo>
                <a:lnTo>
                  <a:pt x="76200" y="417576"/>
                </a:lnTo>
                <a:lnTo>
                  <a:pt x="76200" y="381000"/>
                </a:lnTo>
                <a:close/>
              </a:path>
              <a:path w="228600" h="609600">
                <a:moveTo>
                  <a:pt x="152400" y="0"/>
                </a:moveTo>
                <a:lnTo>
                  <a:pt x="76200" y="0"/>
                </a:lnTo>
                <a:lnTo>
                  <a:pt x="76200" y="417576"/>
                </a:lnTo>
                <a:lnTo>
                  <a:pt x="152400" y="417576"/>
                </a:lnTo>
                <a:lnTo>
                  <a:pt x="152400" y="0"/>
                </a:lnTo>
                <a:close/>
              </a:path>
              <a:path w="228600" h="609600">
                <a:moveTo>
                  <a:pt x="228600" y="381000"/>
                </a:moveTo>
                <a:lnTo>
                  <a:pt x="152400" y="381000"/>
                </a:lnTo>
                <a:lnTo>
                  <a:pt x="152400" y="417576"/>
                </a:lnTo>
                <a:lnTo>
                  <a:pt x="210555" y="417576"/>
                </a:lnTo>
                <a:lnTo>
                  <a:pt x="228600" y="381000"/>
                </a:lnTo>
                <a:close/>
              </a:path>
            </a:pathLst>
          </a:custGeom>
          <a:solidFill>
            <a:srgbClr val="FF0000"/>
          </a:solidFill>
        </p:spPr>
        <p:txBody>
          <a:bodyPr wrap="square" lIns="0" tIns="0" rIns="0" bIns="0" rtlCol="0"/>
          <a:lstStyle/>
          <a:p>
            <a:endParaRPr sz="1539"/>
          </a:p>
        </p:txBody>
      </p:sp>
      <p:sp>
        <p:nvSpPr>
          <p:cNvPr id="6" name="object 6"/>
          <p:cNvSpPr/>
          <p:nvPr/>
        </p:nvSpPr>
        <p:spPr>
          <a:xfrm>
            <a:off x="4668001" y="4209823"/>
            <a:ext cx="195477" cy="977387"/>
          </a:xfrm>
          <a:custGeom>
            <a:avLst/>
            <a:gdLst/>
            <a:ahLst/>
            <a:cxnLst/>
            <a:rect l="l" t="t" r="r" b="b"/>
            <a:pathLst>
              <a:path w="228600" h="1143000">
                <a:moveTo>
                  <a:pt x="76200" y="914400"/>
                </a:moveTo>
                <a:lnTo>
                  <a:pt x="0" y="914400"/>
                </a:lnTo>
                <a:lnTo>
                  <a:pt x="115824" y="1143000"/>
                </a:lnTo>
                <a:lnTo>
                  <a:pt x="210555" y="950976"/>
                </a:lnTo>
                <a:lnTo>
                  <a:pt x="76200" y="950976"/>
                </a:lnTo>
                <a:lnTo>
                  <a:pt x="76200" y="914400"/>
                </a:lnTo>
                <a:close/>
              </a:path>
              <a:path w="228600" h="1143000">
                <a:moveTo>
                  <a:pt x="152400" y="0"/>
                </a:moveTo>
                <a:lnTo>
                  <a:pt x="76200" y="0"/>
                </a:lnTo>
                <a:lnTo>
                  <a:pt x="76200" y="950976"/>
                </a:lnTo>
                <a:lnTo>
                  <a:pt x="152400" y="950976"/>
                </a:lnTo>
                <a:lnTo>
                  <a:pt x="152400" y="0"/>
                </a:lnTo>
                <a:close/>
              </a:path>
              <a:path w="228600" h="1143000">
                <a:moveTo>
                  <a:pt x="228600" y="914400"/>
                </a:moveTo>
                <a:lnTo>
                  <a:pt x="152400" y="914400"/>
                </a:lnTo>
                <a:lnTo>
                  <a:pt x="152400" y="950976"/>
                </a:lnTo>
                <a:lnTo>
                  <a:pt x="210555" y="950976"/>
                </a:lnTo>
                <a:lnTo>
                  <a:pt x="228600" y="914400"/>
                </a:lnTo>
                <a:close/>
              </a:path>
            </a:pathLst>
          </a:custGeom>
          <a:solidFill>
            <a:srgbClr val="FF0000"/>
          </a:solidFill>
        </p:spPr>
        <p:txBody>
          <a:bodyPr wrap="square" lIns="0" tIns="0" rIns="0" bIns="0" rtlCol="0"/>
          <a:lstStyle/>
          <a:p>
            <a:endParaRPr sz="1539"/>
          </a:p>
        </p:txBody>
      </p:sp>
    </p:spTree>
    <p:extLst>
      <p:ext uri="{BB962C8B-B14F-4D97-AF65-F5344CB8AC3E}">
        <p14:creationId xmlns:p14="http://schemas.microsoft.com/office/powerpoint/2010/main" val="10627971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a:grpSpLocks/>
          </p:cNvGrpSpPr>
          <p:nvPr/>
        </p:nvGrpSpPr>
        <p:grpSpPr bwMode="auto">
          <a:xfrm>
            <a:off x="609600" y="1524000"/>
            <a:ext cx="7620000" cy="5105400"/>
            <a:chOff x="864" y="1152"/>
            <a:chExt cx="4320" cy="3024"/>
          </a:xfrm>
        </p:grpSpPr>
        <p:grpSp>
          <p:nvGrpSpPr>
            <p:cNvPr id="5" name="Group 18"/>
            <p:cNvGrpSpPr>
              <a:grpSpLocks/>
            </p:cNvGrpSpPr>
            <p:nvPr/>
          </p:nvGrpSpPr>
          <p:grpSpPr bwMode="auto">
            <a:xfrm>
              <a:off x="864" y="1152"/>
              <a:ext cx="4320" cy="3024"/>
              <a:chOff x="864" y="960"/>
              <a:chExt cx="4320" cy="3216"/>
            </a:xfrm>
          </p:grpSpPr>
          <p:grpSp>
            <p:nvGrpSpPr>
              <p:cNvPr id="7" name="Group 16"/>
              <p:cNvGrpSpPr>
                <a:grpSpLocks/>
              </p:cNvGrpSpPr>
              <p:nvPr/>
            </p:nvGrpSpPr>
            <p:grpSpPr bwMode="auto">
              <a:xfrm>
                <a:off x="864" y="960"/>
                <a:ext cx="4320" cy="3216"/>
                <a:chOff x="864" y="960"/>
                <a:chExt cx="4320" cy="3216"/>
              </a:xfrm>
            </p:grpSpPr>
            <p:grpSp>
              <p:nvGrpSpPr>
                <p:cNvPr id="9" name="Group 8"/>
                <p:cNvGrpSpPr>
                  <a:grpSpLocks noChangeAspect="1"/>
                </p:cNvGrpSpPr>
                <p:nvPr/>
              </p:nvGrpSpPr>
              <p:grpSpPr bwMode="auto">
                <a:xfrm>
                  <a:off x="864" y="960"/>
                  <a:ext cx="4320" cy="3216"/>
                  <a:chOff x="864" y="960"/>
                  <a:chExt cx="4320" cy="3216"/>
                </a:xfrm>
              </p:grpSpPr>
              <p:sp>
                <p:nvSpPr>
                  <p:cNvPr id="14" name="AutoShape 7"/>
                  <p:cNvSpPr>
                    <a:spLocks noChangeAspect="1" noChangeArrowheads="1" noTextEdit="1"/>
                  </p:cNvSpPr>
                  <p:nvPr/>
                </p:nvSpPr>
                <p:spPr bwMode="auto">
                  <a:xfrm>
                    <a:off x="864" y="960"/>
                    <a:ext cx="4320"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960"/>
                    <a:ext cx="4330" cy="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1"/>
                <p:cNvSpPr>
                  <a:spLocks noChangeArrowheads="1"/>
                </p:cNvSpPr>
                <p:nvPr/>
              </p:nvSpPr>
              <p:spPr bwMode="auto">
                <a:xfrm>
                  <a:off x="4656" y="1488"/>
                  <a:ext cx="33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13"/>
                <p:cNvSpPr>
                  <a:spLocks noChangeArrowheads="1"/>
                </p:cNvSpPr>
                <p:nvPr/>
              </p:nvSpPr>
              <p:spPr bwMode="auto">
                <a:xfrm>
                  <a:off x="1632" y="1680"/>
                  <a:ext cx="144" cy="96"/>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Rectangle 14"/>
                <p:cNvSpPr>
                  <a:spLocks noChangeArrowheads="1"/>
                </p:cNvSpPr>
                <p:nvPr/>
              </p:nvSpPr>
              <p:spPr bwMode="auto">
                <a:xfrm>
                  <a:off x="2544" y="1680"/>
                  <a:ext cx="192" cy="96"/>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Rectangle 15"/>
                <p:cNvSpPr>
                  <a:spLocks noChangeArrowheads="1"/>
                </p:cNvSpPr>
                <p:nvPr/>
              </p:nvSpPr>
              <p:spPr bwMode="auto">
                <a:xfrm>
                  <a:off x="3456" y="1680"/>
                  <a:ext cx="192" cy="96"/>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8" name="Rectangle 17"/>
              <p:cNvSpPr>
                <a:spLocks noChangeArrowheads="1"/>
              </p:cNvSpPr>
              <p:nvPr/>
            </p:nvSpPr>
            <p:spPr bwMode="auto">
              <a:xfrm>
                <a:off x="4032" y="2928"/>
                <a:ext cx="1056"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6" name="Rectangle 29"/>
            <p:cNvSpPr>
              <a:spLocks noChangeArrowheads="1"/>
            </p:cNvSpPr>
            <p:nvPr/>
          </p:nvSpPr>
          <p:spPr bwMode="auto">
            <a:xfrm>
              <a:off x="1728" y="2688"/>
              <a:ext cx="384" cy="96"/>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6" name="Rectangle 5"/>
          <p:cNvSpPr txBox="1">
            <a:spLocks noChangeArrowheads="1"/>
          </p:cNvSpPr>
          <p:nvPr/>
        </p:nvSpPr>
        <p:spPr>
          <a:xfrm>
            <a:off x="1524000" y="685231"/>
            <a:ext cx="6324600" cy="5334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defRPr>
                <a:latin typeface="+mj-lt"/>
                <a:ea typeface="+mj-ea"/>
                <a:cs typeface="+mj-cs"/>
              </a:defRPr>
            </a:lvl1pPr>
          </a:lstStyle>
          <a:p>
            <a:pPr algn="ctr"/>
            <a:r>
              <a:rPr lang="en-US" altLang="it-IT" sz="3200" b="1" kern="0" dirty="0" smtClean="0">
                <a:solidFill>
                  <a:schemeClr val="tx1"/>
                </a:solidFill>
                <a:latin typeface="+mn-lt"/>
              </a:rPr>
              <a:t>STR Analysis</a:t>
            </a:r>
            <a:endParaRPr lang="en-US" altLang="it-IT" sz="3200" b="1" kern="0" dirty="0">
              <a:solidFill>
                <a:schemeClr val="tx1"/>
              </a:solidFill>
              <a:latin typeface="+mn-lt"/>
            </a:endParaRPr>
          </a:p>
        </p:txBody>
      </p:sp>
    </p:spTree>
    <p:extLst>
      <p:ext uri="{BB962C8B-B14F-4D97-AF65-F5344CB8AC3E}">
        <p14:creationId xmlns:p14="http://schemas.microsoft.com/office/powerpoint/2010/main" val="180049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8218" y="1143000"/>
            <a:ext cx="5192968" cy="3519021"/>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a:spLocks noGrp="1"/>
          </p:cNvSpPr>
          <p:nvPr>
            <p:ph type="title"/>
          </p:nvPr>
        </p:nvSpPr>
        <p:spPr>
          <a:xfrm>
            <a:off x="228600" y="181559"/>
            <a:ext cx="8382000" cy="46801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860" rIns="0" bIns="0" rtlCol="0">
            <a:spAutoFit/>
          </a:bodyPr>
          <a:lstStyle/>
          <a:p>
            <a:pPr marL="10860" algn="ctr">
              <a:spcBef>
                <a:spcPts val="86"/>
              </a:spcBef>
            </a:pPr>
            <a:r>
              <a:rPr b="1" dirty="0">
                <a:solidFill>
                  <a:schemeClr val="tx1"/>
                </a:solidFill>
                <a:cs typeface="Arial"/>
              </a:rPr>
              <a:t>13 </a:t>
            </a:r>
            <a:r>
              <a:rPr b="1" spc="-9" dirty="0">
                <a:solidFill>
                  <a:schemeClr val="tx1"/>
                </a:solidFill>
                <a:cs typeface="Arial"/>
              </a:rPr>
              <a:t>loci </a:t>
            </a:r>
            <a:r>
              <a:rPr lang="it-IT" b="1" spc="-9" dirty="0" err="1" smtClean="0">
                <a:solidFill>
                  <a:schemeClr val="tx1"/>
                </a:solidFill>
                <a:cs typeface="Arial"/>
              </a:rPr>
              <a:t>STRs</a:t>
            </a:r>
            <a:r>
              <a:rPr lang="it-IT" b="1" spc="-9" dirty="0" smtClean="0">
                <a:solidFill>
                  <a:schemeClr val="tx1"/>
                </a:solidFill>
                <a:cs typeface="Arial"/>
              </a:rPr>
              <a:t> (CODIS) </a:t>
            </a:r>
            <a:r>
              <a:rPr b="1" spc="-4" dirty="0" err="1" smtClean="0">
                <a:solidFill>
                  <a:schemeClr val="tx1"/>
                </a:solidFill>
                <a:cs typeface="Arial"/>
              </a:rPr>
              <a:t>comunemente</a:t>
            </a:r>
            <a:r>
              <a:rPr b="1" spc="-47" dirty="0" smtClean="0">
                <a:solidFill>
                  <a:schemeClr val="tx1"/>
                </a:solidFill>
                <a:cs typeface="Arial"/>
              </a:rPr>
              <a:t> </a:t>
            </a:r>
            <a:r>
              <a:rPr b="1" spc="-4" dirty="0">
                <a:solidFill>
                  <a:schemeClr val="tx1"/>
                </a:solidFill>
                <a:cs typeface="Arial"/>
              </a:rPr>
              <a:t>indagati</a:t>
            </a:r>
          </a:p>
        </p:txBody>
      </p:sp>
      <p:sp>
        <p:nvSpPr>
          <p:cNvPr id="5" name="object 5"/>
          <p:cNvSpPr txBox="1"/>
          <p:nvPr/>
        </p:nvSpPr>
        <p:spPr>
          <a:xfrm>
            <a:off x="6137556" y="1238132"/>
            <a:ext cx="324710"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ST</a:t>
            </a:r>
            <a:r>
              <a:rPr sz="1197" spc="-9" dirty="0">
                <a:solidFill>
                  <a:srgbClr val="009999"/>
                </a:solidFill>
                <a:latin typeface="Verdana"/>
                <a:cs typeface="Verdana"/>
              </a:rPr>
              <a:t>R</a:t>
            </a:r>
            <a:endParaRPr sz="1197" dirty="0">
              <a:latin typeface="Verdana"/>
              <a:cs typeface="Verdana"/>
            </a:endParaRPr>
          </a:p>
        </p:txBody>
      </p:sp>
      <p:sp>
        <p:nvSpPr>
          <p:cNvPr id="6" name="object 6"/>
          <p:cNvSpPr txBox="1"/>
          <p:nvPr/>
        </p:nvSpPr>
        <p:spPr>
          <a:xfrm>
            <a:off x="7565845" y="1238132"/>
            <a:ext cx="499010"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Pr</a:t>
            </a:r>
            <a:r>
              <a:rPr sz="1197" spc="-9" dirty="0">
                <a:solidFill>
                  <a:srgbClr val="009999"/>
                </a:solidFill>
                <a:latin typeface="Verdana"/>
                <a:cs typeface="Verdana"/>
              </a:rPr>
              <a:t>o</a:t>
            </a:r>
            <a:r>
              <a:rPr sz="1197" spc="4" dirty="0">
                <a:solidFill>
                  <a:srgbClr val="009999"/>
                </a:solidFill>
                <a:latin typeface="Verdana"/>
                <a:cs typeface="Verdana"/>
              </a:rPr>
              <a:t>f</a:t>
            </a:r>
            <a:r>
              <a:rPr sz="1197" spc="-4" dirty="0">
                <a:solidFill>
                  <a:srgbClr val="009999"/>
                </a:solidFill>
                <a:latin typeface="Verdana"/>
                <a:cs typeface="Verdana"/>
              </a:rPr>
              <a:t>ilo</a:t>
            </a:r>
            <a:endParaRPr sz="1197">
              <a:latin typeface="Verdana"/>
              <a:cs typeface="Verdana"/>
            </a:endParaRPr>
          </a:p>
        </p:txBody>
      </p:sp>
      <p:sp>
        <p:nvSpPr>
          <p:cNvPr id="7" name="object 7"/>
          <p:cNvSpPr txBox="1"/>
          <p:nvPr/>
        </p:nvSpPr>
        <p:spPr>
          <a:xfrm>
            <a:off x="6137556" y="1678608"/>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8</a:t>
            </a:r>
            <a:r>
              <a:rPr sz="1197" spc="-4" dirty="0">
                <a:solidFill>
                  <a:srgbClr val="009999"/>
                </a:solidFill>
                <a:latin typeface="Verdana"/>
                <a:cs typeface="Verdana"/>
              </a:rPr>
              <a:t>S</a:t>
            </a:r>
            <a:r>
              <a:rPr sz="1197" spc="-9" dirty="0">
                <a:solidFill>
                  <a:srgbClr val="009999"/>
                </a:solidFill>
                <a:latin typeface="Verdana"/>
                <a:cs typeface="Verdana"/>
              </a:rPr>
              <a:t>1179</a:t>
            </a:r>
            <a:endParaRPr sz="1197">
              <a:latin typeface="Verdana"/>
              <a:cs typeface="Verdana"/>
            </a:endParaRPr>
          </a:p>
        </p:txBody>
      </p:sp>
      <p:sp>
        <p:nvSpPr>
          <p:cNvPr id="8" name="object 8"/>
          <p:cNvSpPr txBox="1"/>
          <p:nvPr/>
        </p:nvSpPr>
        <p:spPr>
          <a:xfrm>
            <a:off x="7359942" y="1678608"/>
            <a:ext cx="37846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9</a:t>
            </a:r>
            <a:r>
              <a:rPr sz="1197" spc="-13" dirty="0">
                <a:solidFill>
                  <a:srgbClr val="009999"/>
                </a:solidFill>
                <a:latin typeface="Verdana"/>
                <a:cs typeface="Verdana"/>
              </a:rPr>
              <a:t>-</a:t>
            </a:r>
            <a:r>
              <a:rPr sz="1197" spc="-9" dirty="0">
                <a:solidFill>
                  <a:srgbClr val="009999"/>
                </a:solidFill>
                <a:latin typeface="Verdana"/>
                <a:cs typeface="Verdana"/>
              </a:rPr>
              <a:t>14</a:t>
            </a:r>
            <a:endParaRPr sz="1197">
              <a:latin typeface="Verdana"/>
              <a:cs typeface="Verdana"/>
            </a:endParaRPr>
          </a:p>
        </p:txBody>
      </p:sp>
      <p:sp>
        <p:nvSpPr>
          <p:cNvPr id="9" name="object 9"/>
          <p:cNvSpPr txBox="1"/>
          <p:nvPr/>
        </p:nvSpPr>
        <p:spPr>
          <a:xfrm>
            <a:off x="6137557" y="1939244"/>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21</a:t>
            </a:r>
            <a:r>
              <a:rPr sz="1197" spc="-4" dirty="0">
                <a:solidFill>
                  <a:srgbClr val="009999"/>
                </a:solidFill>
                <a:latin typeface="Verdana"/>
                <a:cs typeface="Verdana"/>
              </a:rPr>
              <a:t>S</a:t>
            </a:r>
            <a:r>
              <a:rPr sz="1197" spc="-9" dirty="0">
                <a:solidFill>
                  <a:srgbClr val="009999"/>
                </a:solidFill>
                <a:latin typeface="Verdana"/>
                <a:cs typeface="Verdana"/>
              </a:rPr>
              <a:t>11</a:t>
            </a:r>
            <a:endParaRPr sz="1197">
              <a:latin typeface="Verdana"/>
              <a:cs typeface="Verdana"/>
            </a:endParaRPr>
          </a:p>
        </p:txBody>
      </p:sp>
      <p:sp>
        <p:nvSpPr>
          <p:cNvPr id="10" name="object 10"/>
          <p:cNvSpPr txBox="1"/>
          <p:nvPr/>
        </p:nvSpPr>
        <p:spPr>
          <a:xfrm>
            <a:off x="7359942" y="1939244"/>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28</a:t>
            </a:r>
            <a:r>
              <a:rPr sz="1197" spc="-13" dirty="0">
                <a:solidFill>
                  <a:srgbClr val="009999"/>
                </a:solidFill>
                <a:latin typeface="Verdana"/>
                <a:cs typeface="Verdana"/>
              </a:rPr>
              <a:t>-</a:t>
            </a:r>
            <a:r>
              <a:rPr sz="1197" spc="-9" dirty="0">
                <a:solidFill>
                  <a:srgbClr val="009999"/>
                </a:solidFill>
                <a:latin typeface="Verdana"/>
                <a:cs typeface="Verdana"/>
              </a:rPr>
              <a:t>30</a:t>
            </a:r>
            <a:endParaRPr sz="1197">
              <a:latin typeface="Verdana"/>
              <a:cs typeface="Verdana"/>
            </a:endParaRPr>
          </a:p>
        </p:txBody>
      </p:sp>
      <p:sp>
        <p:nvSpPr>
          <p:cNvPr id="11" name="object 11"/>
          <p:cNvSpPr/>
          <p:nvPr/>
        </p:nvSpPr>
        <p:spPr>
          <a:xfrm>
            <a:off x="6111927" y="2171646"/>
            <a:ext cx="1222820" cy="258465"/>
          </a:xfrm>
          <a:custGeom>
            <a:avLst/>
            <a:gdLst/>
            <a:ahLst/>
            <a:cxnLst/>
            <a:rect l="l" t="t" r="r" b="b"/>
            <a:pathLst>
              <a:path w="1430020" h="302260">
                <a:moveTo>
                  <a:pt x="0" y="301751"/>
                </a:moveTo>
                <a:lnTo>
                  <a:pt x="1429511" y="301751"/>
                </a:lnTo>
                <a:lnTo>
                  <a:pt x="1429511" y="0"/>
                </a:lnTo>
                <a:lnTo>
                  <a:pt x="0" y="0"/>
                </a:lnTo>
                <a:lnTo>
                  <a:pt x="0" y="301751"/>
                </a:lnTo>
                <a:close/>
              </a:path>
            </a:pathLst>
          </a:custGeom>
          <a:solidFill>
            <a:srgbClr val="FFFFFF"/>
          </a:solidFill>
        </p:spPr>
        <p:txBody>
          <a:bodyPr wrap="square" lIns="0" tIns="0" rIns="0" bIns="0" rtlCol="0"/>
          <a:lstStyle/>
          <a:p>
            <a:endParaRPr sz="1539"/>
          </a:p>
        </p:txBody>
      </p:sp>
      <p:sp>
        <p:nvSpPr>
          <p:cNvPr id="12" name="object 12"/>
          <p:cNvSpPr txBox="1"/>
          <p:nvPr/>
        </p:nvSpPr>
        <p:spPr>
          <a:xfrm>
            <a:off x="6137557" y="2197275"/>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7</a:t>
            </a:r>
            <a:r>
              <a:rPr sz="1197" spc="-4" dirty="0">
                <a:solidFill>
                  <a:srgbClr val="009999"/>
                </a:solidFill>
                <a:latin typeface="Verdana"/>
                <a:cs typeface="Verdana"/>
              </a:rPr>
              <a:t>S</a:t>
            </a:r>
            <a:r>
              <a:rPr sz="1197" spc="-9" dirty="0">
                <a:solidFill>
                  <a:srgbClr val="009999"/>
                </a:solidFill>
                <a:latin typeface="Verdana"/>
                <a:cs typeface="Verdana"/>
              </a:rPr>
              <a:t>820</a:t>
            </a:r>
            <a:endParaRPr sz="1197">
              <a:latin typeface="Verdana"/>
              <a:cs typeface="Verdana"/>
            </a:endParaRPr>
          </a:p>
        </p:txBody>
      </p:sp>
      <p:sp>
        <p:nvSpPr>
          <p:cNvPr id="13" name="object 13"/>
          <p:cNvSpPr txBox="1"/>
          <p:nvPr/>
        </p:nvSpPr>
        <p:spPr>
          <a:xfrm>
            <a:off x="7359942" y="2197275"/>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12</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14" name="object 14"/>
          <p:cNvSpPr txBox="1"/>
          <p:nvPr/>
        </p:nvSpPr>
        <p:spPr>
          <a:xfrm>
            <a:off x="6137557" y="2457912"/>
            <a:ext cx="624985" cy="194087"/>
          </a:xfrm>
          <a:prstGeom prst="rect">
            <a:avLst/>
          </a:prstGeom>
        </p:spPr>
        <p:txBody>
          <a:bodyPr vert="horz" wrap="square" lIns="0" tIns="9774" rIns="0" bIns="0" rtlCol="0">
            <a:spAutoFit/>
          </a:bodyPr>
          <a:lstStyle/>
          <a:p>
            <a:pPr marL="10860">
              <a:spcBef>
                <a:spcPts val="77"/>
              </a:spcBef>
            </a:pPr>
            <a:r>
              <a:rPr sz="1197" dirty="0">
                <a:solidFill>
                  <a:srgbClr val="009999"/>
                </a:solidFill>
                <a:latin typeface="Verdana"/>
                <a:cs typeface="Verdana"/>
              </a:rPr>
              <a:t>C</a:t>
            </a:r>
            <a:r>
              <a:rPr sz="1197" spc="-4" dirty="0">
                <a:solidFill>
                  <a:srgbClr val="009999"/>
                </a:solidFill>
                <a:latin typeface="Verdana"/>
                <a:cs typeface="Verdana"/>
              </a:rPr>
              <a:t>S</a:t>
            </a:r>
            <a:r>
              <a:rPr sz="1197" spc="-13" dirty="0">
                <a:solidFill>
                  <a:srgbClr val="009999"/>
                </a:solidFill>
                <a:latin typeface="Verdana"/>
                <a:cs typeface="Verdana"/>
              </a:rPr>
              <a:t>F</a:t>
            </a:r>
            <a:r>
              <a:rPr sz="1197" spc="-9" dirty="0">
                <a:solidFill>
                  <a:srgbClr val="009999"/>
                </a:solidFill>
                <a:latin typeface="Verdana"/>
                <a:cs typeface="Verdana"/>
              </a:rPr>
              <a:t>1PO</a:t>
            </a:r>
            <a:endParaRPr sz="1197">
              <a:latin typeface="Verdana"/>
              <a:cs typeface="Verdana"/>
            </a:endParaRPr>
          </a:p>
        </p:txBody>
      </p:sp>
      <p:sp>
        <p:nvSpPr>
          <p:cNvPr id="15" name="object 15"/>
          <p:cNvSpPr txBox="1"/>
          <p:nvPr/>
        </p:nvSpPr>
        <p:spPr>
          <a:xfrm>
            <a:off x="7359942" y="2457912"/>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12</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16" name="object 16"/>
          <p:cNvSpPr txBox="1"/>
          <p:nvPr/>
        </p:nvSpPr>
        <p:spPr>
          <a:xfrm>
            <a:off x="6137556" y="2715942"/>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3</a:t>
            </a:r>
            <a:r>
              <a:rPr sz="1197" spc="-4" dirty="0">
                <a:solidFill>
                  <a:srgbClr val="009999"/>
                </a:solidFill>
                <a:latin typeface="Verdana"/>
                <a:cs typeface="Verdana"/>
              </a:rPr>
              <a:t>S</a:t>
            </a:r>
            <a:r>
              <a:rPr sz="1197" spc="-9" dirty="0">
                <a:solidFill>
                  <a:srgbClr val="009999"/>
                </a:solidFill>
                <a:latin typeface="Verdana"/>
                <a:cs typeface="Verdana"/>
              </a:rPr>
              <a:t>1358</a:t>
            </a:r>
            <a:endParaRPr sz="1197">
              <a:latin typeface="Verdana"/>
              <a:cs typeface="Verdana"/>
            </a:endParaRPr>
          </a:p>
        </p:txBody>
      </p:sp>
      <p:sp>
        <p:nvSpPr>
          <p:cNvPr id="17" name="object 17"/>
          <p:cNvSpPr txBox="1"/>
          <p:nvPr/>
        </p:nvSpPr>
        <p:spPr>
          <a:xfrm>
            <a:off x="7359942" y="2715942"/>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15</a:t>
            </a:r>
            <a:r>
              <a:rPr sz="1197" spc="-13" dirty="0">
                <a:solidFill>
                  <a:srgbClr val="009999"/>
                </a:solidFill>
                <a:latin typeface="Verdana"/>
                <a:cs typeface="Verdana"/>
              </a:rPr>
              <a:t>-</a:t>
            </a:r>
            <a:r>
              <a:rPr sz="1197" spc="-9" dirty="0">
                <a:solidFill>
                  <a:srgbClr val="009999"/>
                </a:solidFill>
                <a:latin typeface="Verdana"/>
                <a:cs typeface="Verdana"/>
              </a:rPr>
              <a:t>17</a:t>
            </a:r>
            <a:endParaRPr sz="1197">
              <a:latin typeface="Verdana"/>
              <a:cs typeface="Verdana"/>
            </a:endParaRPr>
          </a:p>
        </p:txBody>
      </p:sp>
      <p:sp>
        <p:nvSpPr>
          <p:cNvPr id="18" name="object 18"/>
          <p:cNvSpPr txBox="1"/>
          <p:nvPr/>
        </p:nvSpPr>
        <p:spPr>
          <a:xfrm>
            <a:off x="6137556" y="2973971"/>
            <a:ext cx="422448"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TH</a:t>
            </a:r>
            <a:r>
              <a:rPr sz="1197" spc="-9" dirty="0">
                <a:solidFill>
                  <a:srgbClr val="009999"/>
                </a:solidFill>
                <a:latin typeface="Verdana"/>
                <a:cs typeface="Verdana"/>
              </a:rPr>
              <a:t>01</a:t>
            </a:r>
            <a:endParaRPr sz="1197">
              <a:latin typeface="Verdana"/>
              <a:cs typeface="Verdana"/>
            </a:endParaRPr>
          </a:p>
        </p:txBody>
      </p:sp>
      <p:sp>
        <p:nvSpPr>
          <p:cNvPr id="19" name="object 19"/>
          <p:cNvSpPr/>
          <p:nvPr/>
        </p:nvSpPr>
        <p:spPr>
          <a:xfrm>
            <a:off x="7334313" y="2948343"/>
            <a:ext cx="964355" cy="258465"/>
          </a:xfrm>
          <a:custGeom>
            <a:avLst/>
            <a:gdLst/>
            <a:ahLst/>
            <a:cxnLst/>
            <a:rect l="l" t="t" r="r" b="b"/>
            <a:pathLst>
              <a:path w="1127759" h="302260">
                <a:moveTo>
                  <a:pt x="0" y="301751"/>
                </a:moveTo>
                <a:lnTo>
                  <a:pt x="1127759" y="301751"/>
                </a:lnTo>
                <a:lnTo>
                  <a:pt x="1127759" y="0"/>
                </a:lnTo>
                <a:lnTo>
                  <a:pt x="0" y="0"/>
                </a:lnTo>
                <a:lnTo>
                  <a:pt x="0" y="301751"/>
                </a:lnTo>
                <a:close/>
              </a:path>
            </a:pathLst>
          </a:custGeom>
          <a:solidFill>
            <a:srgbClr val="FFFFFF"/>
          </a:solidFill>
        </p:spPr>
        <p:txBody>
          <a:bodyPr wrap="square" lIns="0" tIns="0" rIns="0" bIns="0" rtlCol="0"/>
          <a:lstStyle/>
          <a:p>
            <a:endParaRPr sz="1539"/>
          </a:p>
        </p:txBody>
      </p:sp>
      <p:sp>
        <p:nvSpPr>
          <p:cNvPr id="20" name="object 20"/>
          <p:cNvSpPr txBox="1"/>
          <p:nvPr/>
        </p:nvSpPr>
        <p:spPr>
          <a:xfrm>
            <a:off x="7359942" y="2973971"/>
            <a:ext cx="28235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6</a:t>
            </a:r>
            <a:r>
              <a:rPr sz="1197" spc="-13" dirty="0">
                <a:solidFill>
                  <a:srgbClr val="009999"/>
                </a:solidFill>
                <a:latin typeface="Verdana"/>
                <a:cs typeface="Verdana"/>
              </a:rPr>
              <a:t>-</a:t>
            </a:r>
            <a:r>
              <a:rPr sz="1197" spc="-9" dirty="0">
                <a:solidFill>
                  <a:srgbClr val="009999"/>
                </a:solidFill>
                <a:latin typeface="Verdana"/>
                <a:cs typeface="Verdana"/>
              </a:rPr>
              <a:t>7</a:t>
            </a:r>
            <a:endParaRPr sz="1197">
              <a:latin typeface="Verdana"/>
              <a:cs typeface="Verdana"/>
            </a:endParaRPr>
          </a:p>
        </p:txBody>
      </p:sp>
      <p:sp>
        <p:nvSpPr>
          <p:cNvPr id="21" name="object 21"/>
          <p:cNvSpPr txBox="1"/>
          <p:nvPr/>
        </p:nvSpPr>
        <p:spPr>
          <a:xfrm>
            <a:off x="6137556" y="3232002"/>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13</a:t>
            </a:r>
            <a:r>
              <a:rPr sz="1197" spc="-4" dirty="0">
                <a:solidFill>
                  <a:srgbClr val="009999"/>
                </a:solidFill>
                <a:latin typeface="Verdana"/>
                <a:cs typeface="Verdana"/>
              </a:rPr>
              <a:t>S</a:t>
            </a:r>
            <a:r>
              <a:rPr sz="1197" spc="-9" dirty="0">
                <a:solidFill>
                  <a:srgbClr val="009999"/>
                </a:solidFill>
                <a:latin typeface="Verdana"/>
                <a:cs typeface="Verdana"/>
              </a:rPr>
              <a:t>317</a:t>
            </a:r>
            <a:endParaRPr sz="1197">
              <a:latin typeface="Verdana"/>
              <a:cs typeface="Verdana"/>
            </a:endParaRPr>
          </a:p>
        </p:txBody>
      </p:sp>
      <p:sp>
        <p:nvSpPr>
          <p:cNvPr id="22" name="object 22"/>
          <p:cNvSpPr/>
          <p:nvPr/>
        </p:nvSpPr>
        <p:spPr>
          <a:xfrm>
            <a:off x="7334313" y="3206373"/>
            <a:ext cx="964355" cy="260637"/>
          </a:xfrm>
          <a:custGeom>
            <a:avLst/>
            <a:gdLst/>
            <a:ahLst/>
            <a:cxnLst/>
            <a:rect l="l" t="t" r="r" b="b"/>
            <a:pathLst>
              <a:path w="1127759" h="304800">
                <a:moveTo>
                  <a:pt x="0" y="304800"/>
                </a:moveTo>
                <a:lnTo>
                  <a:pt x="1127759" y="304800"/>
                </a:lnTo>
                <a:lnTo>
                  <a:pt x="1127759" y="0"/>
                </a:lnTo>
                <a:lnTo>
                  <a:pt x="0" y="0"/>
                </a:lnTo>
                <a:lnTo>
                  <a:pt x="0" y="304800"/>
                </a:lnTo>
                <a:close/>
              </a:path>
            </a:pathLst>
          </a:custGeom>
          <a:solidFill>
            <a:srgbClr val="FFFFFF"/>
          </a:solidFill>
        </p:spPr>
        <p:txBody>
          <a:bodyPr wrap="square" lIns="0" tIns="0" rIns="0" bIns="0" rtlCol="0"/>
          <a:lstStyle/>
          <a:p>
            <a:endParaRPr sz="1539"/>
          </a:p>
        </p:txBody>
      </p:sp>
      <p:sp>
        <p:nvSpPr>
          <p:cNvPr id="23" name="object 23"/>
          <p:cNvSpPr txBox="1"/>
          <p:nvPr/>
        </p:nvSpPr>
        <p:spPr>
          <a:xfrm>
            <a:off x="7359942" y="3232002"/>
            <a:ext cx="37846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9</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24" name="object 24"/>
          <p:cNvSpPr txBox="1"/>
          <p:nvPr/>
        </p:nvSpPr>
        <p:spPr>
          <a:xfrm>
            <a:off x="6137556" y="3492638"/>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16</a:t>
            </a:r>
            <a:r>
              <a:rPr sz="1197" spc="-4" dirty="0">
                <a:solidFill>
                  <a:srgbClr val="009999"/>
                </a:solidFill>
                <a:latin typeface="Verdana"/>
                <a:cs typeface="Verdana"/>
              </a:rPr>
              <a:t>S</a:t>
            </a:r>
            <a:r>
              <a:rPr sz="1197" spc="-9" dirty="0">
                <a:solidFill>
                  <a:srgbClr val="009999"/>
                </a:solidFill>
                <a:latin typeface="Verdana"/>
                <a:cs typeface="Verdana"/>
              </a:rPr>
              <a:t>539</a:t>
            </a:r>
            <a:endParaRPr sz="1197">
              <a:latin typeface="Verdana"/>
              <a:cs typeface="Verdana"/>
            </a:endParaRPr>
          </a:p>
        </p:txBody>
      </p:sp>
      <p:sp>
        <p:nvSpPr>
          <p:cNvPr id="25" name="object 25"/>
          <p:cNvSpPr/>
          <p:nvPr/>
        </p:nvSpPr>
        <p:spPr>
          <a:xfrm>
            <a:off x="7334313" y="3467009"/>
            <a:ext cx="964355" cy="258465"/>
          </a:xfrm>
          <a:custGeom>
            <a:avLst/>
            <a:gdLst/>
            <a:ahLst/>
            <a:cxnLst/>
            <a:rect l="l" t="t" r="r" b="b"/>
            <a:pathLst>
              <a:path w="1127759" h="302260">
                <a:moveTo>
                  <a:pt x="0" y="301751"/>
                </a:moveTo>
                <a:lnTo>
                  <a:pt x="1127759" y="301751"/>
                </a:lnTo>
                <a:lnTo>
                  <a:pt x="1127759" y="0"/>
                </a:lnTo>
                <a:lnTo>
                  <a:pt x="0" y="0"/>
                </a:lnTo>
                <a:lnTo>
                  <a:pt x="0" y="301751"/>
                </a:lnTo>
                <a:close/>
              </a:path>
            </a:pathLst>
          </a:custGeom>
          <a:solidFill>
            <a:srgbClr val="FFFFFF"/>
          </a:solidFill>
        </p:spPr>
        <p:txBody>
          <a:bodyPr wrap="square" lIns="0" tIns="0" rIns="0" bIns="0" rtlCol="0"/>
          <a:lstStyle/>
          <a:p>
            <a:endParaRPr sz="1539"/>
          </a:p>
        </p:txBody>
      </p:sp>
      <p:sp>
        <p:nvSpPr>
          <p:cNvPr id="26" name="object 26"/>
          <p:cNvSpPr txBox="1"/>
          <p:nvPr/>
        </p:nvSpPr>
        <p:spPr>
          <a:xfrm>
            <a:off x="7359942" y="3492638"/>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12</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27" name="object 27"/>
          <p:cNvSpPr txBox="1"/>
          <p:nvPr/>
        </p:nvSpPr>
        <p:spPr>
          <a:xfrm>
            <a:off x="6137556" y="3750668"/>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2</a:t>
            </a:r>
            <a:r>
              <a:rPr sz="1197" spc="-4" dirty="0">
                <a:solidFill>
                  <a:srgbClr val="009999"/>
                </a:solidFill>
                <a:latin typeface="Verdana"/>
                <a:cs typeface="Verdana"/>
              </a:rPr>
              <a:t>S</a:t>
            </a:r>
            <a:r>
              <a:rPr sz="1197" spc="-9" dirty="0">
                <a:solidFill>
                  <a:srgbClr val="009999"/>
                </a:solidFill>
                <a:latin typeface="Verdana"/>
                <a:cs typeface="Verdana"/>
              </a:rPr>
              <a:t>1338</a:t>
            </a:r>
            <a:endParaRPr sz="1197">
              <a:latin typeface="Verdana"/>
              <a:cs typeface="Verdana"/>
            </a:endParaRPr>
          </a:p>
        </p:txBody>
      </p:sp>
      <p:sp>
        <p:nvSpPr>
          <p:cNvPr id="28" name="object 28"/>
          <p:cNvSpPr/>
          <p:nvPr/>
        </p:nvSpPr>
        <p:spPr>
          <a:xfrm>
            <a:off x="7334313" y="3725040"/>
            <a:ext cx="964355" cy="260637"/>
          </a:xfrm>
          <a:custGeom>
            <a:avLst/>
            <a:gdLst/>
            <a:ahLst/>
            <a:cxnLst/>
            <a:rect l="l" t="t" r="r" b="b"/>
            <a:pathLst>
              <a:path w="1127759" h="304800">
                <a:moveTo>
                  <a:pt x="0" y="304800"/>
                </a:moveTo>
                <a:lnTo>
                  <a:pt x="1127759" y="304800"/>
                </a:lnTo>
                <a:lnTo>
                  <a:pt x="1127759" y="0"/>
                </a:lnTo>
                <a:lnTo>
                  <a:pt x="0" y="0"/>
                </a:lnTo>
                <a:lnTo>
                  <a:pt x="0" y="304800"/>
                </a:lnTo>
                <a:close/>
              </a:path>
            </a:pathLst>
          </a:custGeom>
          <a:solidFill>
            <a:srgbClr val="FFFFFF"/>
          </a:solidFill>
        </p:spPr>
        <p:txBody>
          <a:bodyPr wrap="square" lIns="0" tIns="0" rIns="0" bIns="0" rtlCol="0"/>
          <a:lstStyle/>
          <a:p>
            <a:endParaRPr sz="1539"/>
          </a:p>
        </p:txBody>
      </p:sp>
      <p:sp>
        <p:nvSpPr>
          <p:cNvPr id="29" name="object 29"/>
          <p:cNvSpPr txBox="1"/>
          <p:nvPr/>
        </p:nvSpPr>
        <p:spPr>
          <a:xfrm>
            <a:off x="7359942" y="3750668"/>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23</a:t>
            </a:r>
            <a:r>
              <a:rPr sz="1197" spc="-13" dirty="0">
                <a:solidFill>
                  <a:srgbClr val="009999"/>
                </a:solidFill>
                <a:latin typeface="Verdana"/>
                <a:cs typeface="Verdana"/>
              </a:rPr>
              <a:t>-</a:t>
            </a:r>
            <a:r>
              <a:rPr sz="1197" spc="-9" dirty="0">
                <a:solidFill>
                  <a:srgbClr val="009999"/>
                </a:solidFill>
                <a:latin typeface="Verdana"/>
                <a:cs typeface="Verdana"/>
              </a:rPr>
              <a:t>24</a:t>
            </a:r>
            <a:endParaRPr sz="1197">
              <a:latin typeface="Verdana"/>
              <a:cs typeface="Verdana"/>
            </a:endParaRPr>
          </a:p>
        </p:txBody>
      </p:sp>
      <p:sp>
        <p:nvSpPr>
          <p:cNvPr id="30" name="object 30"/>
          <p:cNvSpPr/>
          <p:nvPr/>
        </p:nvSpPr>
        <p:spPr>
          <a:xfrm>
            <a:off x="6111927" y="3985676"/>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31" name="object 31"/>
          <p:cNvSpPr txBox="1"/>
          <p:nvPr/>
        </p:nvSpPr>
        <p:spPr>
          <a:xfrm>
            <a:off x="6137556" y="4011305"/>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19</a:t>
            </a:r>
            <a:r>
              <a:rPr sz="1197" spc="-4" dirty="0">
                <a:solidFill>
                  <a:srgbClr val="009999"/>
                </a:solidFill>
                <a:latin typeface="Verdana"/>
                <a:cs typeface="Verdana"/>
              </a:rPr>
              <a:t>S</a:t>
            </a:r>
            <a:r>
              <a:rPr sz="1197" spc="-9" dirty="0">
                <a:solidFill>
                  <a:srgbClr val="009999"/>
                </a:solidFill>
                <a:latin typeface="Verdana"/>
                <a:cs typeface="Verdana"/>
              </a:rPr>
              <a:t>433</a:t>
            </a:r>
            <a:endParaRPr sz="1197">
              <a:latin typeface="Verdana"/>
              <a:cs typeface="Verdana"/>
            </a:endParaRPr>
          </a:p>
        </p:txBody>
      </p:sp>
      <p:sp>
        <p:nvSpPr>
          <p:cNvPr id="32" name="object 32"/>
          <p:cNvSpPr/>
          <p:nvPr/>
        </p:nvSpPr>
        <p:spPr>
          <a:xfrm>
            <a:off x="7334313" y="3985676"/>
            <a:ext cx="964355" cy="258465"/>
          </a:xfrm>
          <a:custGeom>
            <a:avLst/>
            <a:gdLst/>
            <a:ahLst/>
            <a:cxnLst/>
            <a:rect l="l" t="t" r="r" b="b"/>
            <a:pathLst>
              <a:path w="1127759" h="302260">
                <a:moveTo>
                  <a:pt x="0" y="301752"/>
                </a:moveTo>
                <a:lnTo>
                  <a:pt x="1127759" y="301752"/>
                </a:lnTo>
                <a:lnTo>
                  <a:pt x="1127759" y="0"/>
                </a:lnTo>
                <a:lnTo>
                  <a:pt x="0" y="0"/>
                </a:lnTo>
                <a:lnTo>
                  <a:pt x="0" y="301752"/>
                </a:lnTo>
                <a:close/>
              </a:path>
            </a:pathLst>
          </a:custGeom>
          <a:solidFill>
            <a:srgbClr val="FFFFFF"/>
          </a:solidFill>
        </p:spPr>
        <p:txBody>
          <a:bodyPr wrap="square" lIns="0" tIns="0" rIns="0" bIns="0" rtlCol="0"/>
          <a:lstStyle/>
          <a:p>
            <a:endParaRPr sz="1539"/>
          </a:p>
        </p:txBody>
      </p:sp>
      <p:sp>
        <p:nvSpPr>
          <p:cNvPr id="33" name="object 33"/>
          <p:cNvSpPr txBox="1"/>
          <p:nvPr/>
        </p:nvSpPr>
        <p:spPr>
          <a:xfrm>
            <a:off x="7359942" y="4011305"/>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14</a:t>
            </a:r>
            <a:r>
              <a:rPr sz="1197" spc="-13" dirty="0">
                <a:solidFill>
                  <a:srgbClr val="009999"/>
                </a:solidFill>
                <a:latin typeface="Verdana"/>
                <a:cs typeface="Verdana"/>
              </a:rPr>
              <a:t>-</a:t>
            </a:r>
            <a:r>
              <a:rPr sz="1197" spc="-9" dirty="0">
                <a:solidFill>
                  <a:srgbClr val="009999"/>
                </a:solidFill>
                <a:latin typeface="Verdana"/>
                <a:cs typeface="Verdana"/>
              </a:rPr>
              <a:t>14</a:t>
            </a:r>
            <a:endParaRPr sz="1197">
              <a:latin typeface="Verdana"/>
              <a:cs typeface="Verdana"/>
            </a:endParaRPr>
          </a:p>
        </p:txBody>
      </p:sp>
      <p:sp>
        <p:nvSpPr>
          <p:cNvPr id="34" name="object 34"/>
          <p:cNvSpPr/>
          <p:nvPr/>
        </p:nvSpPr>
        <p:spPr>
          <a:xfrm>
            <a:off x="6111927" y="4243705"/>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35" name="object 35"/>
          <p:cNvSpPr txBox="1"/>
          <p:nvPr/>
        </p:nvSpPr>
        <p:spPr>
          <a:xfrm>
            <a:off x="6137557" y="4269336"/>
            <a:ext cx="37792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V</a:t>
            </a:r>
            <a:r>
              <a:rPr sz="1197" spc="-17" dirty="0">
                <a:solidFill>
                  <a:srgbClr val="009999"/>
                </a:solidFill>
                <a:latin typeface="Verdana"/>
                <a:cs typeface="Verdana"/>
              </a:rPr>
              <a:t>W</a:t>
            </a:r>
            <a:r>
              <a:rPr sz="1197" spc="-9" dirty="0">
                <a:solidFill>
                  <a:srgbClr val="009999"/>
                </a:solidFill>
                <a:latin typeface="Verdana"/>
                <a:cs typeface="Verdana"/>
              </a:rPr>
              <a:t>A</a:t>
            </a:r>
            <a:endParaRPr sz="1197">
              <a:latin typeface="Verdana"/>
              <a:cs typeface="Verdana"/>
            </a:endParaRPr>
          </a:p>
        </p:txBody>
      </p:sp>
      <p:sp>
        <p:nvSpPr>
          <p:cNvPr id="36" name="object 36"/>
          <p:cNvSpPr txBox="1"/>
          <p:nvPr/>
        </p:nvSpPr>
        <p:spPr>
          <a:xfrm>
            <a:off x="7359942" y="4269336"/>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17</a:t>
            </a:r>
            <a:r>
              <a:rPr sz="1197" spc="-13" dirty="0">
                <a:solidFill>
                  <a:srgbClr val="009999"/>
                </a:solidFill>
                <a:latin typeface="Verdana"/>
                <a:cs typeface="Verdana"/>
              </a:rPr>
              <a:t>-</a:t>
            </a:r>
            <a:r>
              <a:rPr sz="1197" spc="-9" dirty="0">
                <a:solidFill>
                  <a:srgbClr val="009999"/>
                </a:solidFill>
                <a:latin typeface="Verdana"/>
                <a:cs typeface="Verdana"/>
              </a:rPr>
              <a:t>19</a:t>
            </a:r>
            <a:endParaRPr sz="1197">
              <a:latin typeface="Verdana"/>
              <a:cs typeface="Verdana"/>
            </a:endParaRPr>
          </a:p>
        </p:txBody>
      </p:sp>
      <p:sp>
        <p:nvSpPr>
          <p:cNvPr id="37" name="object 37"/>
          <p:cNvSpPr txBox="1"/>
          <p:nvPr/>
        </p:nvSpPr>
        <p:spPr>
          <a:xfrm>
            <a:off x="6137556" y="4529973"/>
            <a:ext cx="430050"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TPO</a:t>
            </a:r>
            <a:r>
              <a:rPr sz="1197" spc="-9" dirty="0">
                <a:solidFill>
                  <a:srgbClr val="009999"/>
                </a:solidFill>
                <a:latin typeface="Verdana"/>
                <a:cs typeface="Verdana"/>
              </a:rPr>
              <a:t>X</a:t>
            </a:r>
            <a:endParaRPr sz="1197">
              <a:latin typeface="Verdana"/>
              <a:cs typeface="Verdana"/>
            </a:endParaRPr>
          </a:p>
        </p:txBody>
      </p:sp>
      <p:sp>
        <p:nvSpPr>
          <p:cNvPr id="38" name="object 38"/>
          <p:cNvSpPr/>
          <p:nvPr/>
        </p:nvSpPr>
        <p:spPr>
          <a:xfrm>
            <a:off x="7334313" y="4501736"/>
            <a:ext cx="964355" cy="260637"/>
          </a:xfrm>
          <a:custGeom>
            <a:avLst/>
            <a:gdLst/>
            <a:ahLst/>
            <a:cxnLst/>
            <a:rect l="l" t="t" r="r" b="b"/>
            <a:pathLst>
              <a:path w="1127759" h="304800">
                <a:moveTo>
                  <a:pt x="0" y="304800"/>
                </a:moveTo>
                <a:lnTo>
                  <a:pt x="1127759" y="304800"/>
                </a:lnTo>
                <a:lnTo>
                  <a:pt x="1127759" y="0"/>
                </a:lnTo>
                <a:lnTo>
                  <a:pt x="0" y="0"/>
                </a:lnTo>
                <a:lnTo>
                  <a:pt x="0" y="304800"/>
                </a:lnTo>
                <a:close/>
              </a:path>
            </a:pathLst>
          </a:custGeom>
          <a:solidFill>
            <a:srgbClr val="FFFFFF"/>
          </a:solidFill>
        </p:spPr>
        <p:txBody>
          <a:bodyPr wrap="square" lIns="0" tIns="0" rIns="0" bIns="0" rtlCol="0"/>
          <a:lstStyle/>
          <a:p>
            <a:endParaRPr sz="1539"/>
          </a:p>
        </p:txBody>
      </p:sp>
      <p:sp>
        <p:nvSpPr>
          <p:cNvPr id="39" name="object 39"/>
          <p:cNvSpPr txBox="1"/>
          <p:nvPr/>
        </p:nvSpPr>
        <p:spPr>
          <a:xfrm>
            <a:off x="7359942" y="4529973"/>
            <a:ext cx="28235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8</a:t>
            </a:r>
            <a:r>
              <a:rPr sz="1197" spc="-13" dirty="0">
                <a:solidFill>
                  <a:srgbClr val="009999"/>
                </a:solidFill>
                <a:latin typeface="Verdana"/>
                <a:cs typeface="Verdana"/>
              </a:rPr>
              <a:t>-</a:t>
            </a:r>
            <a:r>
              <a:rPr sz="1197" spc="-9" dirty="0">
                <a:solidFill>
                  <a:srgbClr val="009999"/>
                </a:solidFill>
                <a:latin typeface="Verdana"/>
                <a:cs typeface="Verdana"/>
              </a:rPr>
              <a:t>8</a:t>
            </a:r>
            <a:endParaRPr sz="1197">
              <a:latin typeface="Verdana"/>
              <a:cs typeface="Verdana"/>
            </a:endParaRPr>
          </a:p>
        </p:txBody>
      </p:sp>
      <p:sp>
        <p:nvSpPr>
          <p:cNvPr id="40" name="object 40"/>
          <p:cNvSpPr/>
          <p:nvPr/>
        </p:nvSpPr>
        <p:spPr>
          <a:xfrm>
            <a:off x="6111927" y="4762372"/>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41" name="object 41"/>
          <p:cNvSpPr txBox="1"/>
          <p:nvPr/>
        </p:nvSpPr>
        <p:spPr>
          <a:xfrm>
            <a:off x="6137557" y="4788002"/>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18</a:t>
            </a:r>
            <a:r>
              <a:rPr sz="1197" spc="-4" dirty="0">
                <a:solidFill>
                  <a:srgbClr val="009999"/>
                </a:solidFill>
                <a:latin typeface="Verdana"/>
                <a:cs typeface="Verdana"/>
              </a:rPr>
              <a:t>S</a:t>
            </a:r>
            <a:r>
              <a:rPr sz="1197" spc="-9" dirty="0">
                <a:solidFill>
                  <a:srgbClr val="009999"/>
                </a:solidFill>
                <a:latin typeface="Verdana"/>
                <a:cs typeface="Verdana"/>
              </a:rPr>
              <a:t>51</a:t>
            </a:r>
            <a:endParaRPr sz="1197">
              <a:latin typeface="Verdana"/>
              <a:cs typeface="Verdana"/>
            </a:endParaRPr>
          </a:p>
        </p:txBody>
      </p:sp>
      <p:sp>
        <p:nvSpPr>
          <p:cNvPr id="42" name="object 42"/>
          <p:cNvSpPr/>
          <p:nvPr/>
        </p:nvSpPr>
        <p:spPr>
          <a:xfrm>
            <a:off x="7334313" y="4762372"/>
            <a:ext cx="964355" cy="258465"/>
          </a:xfrm>
          <a:custGeom>
            <a:avLst/>
            <a:gdLst/>
            <a:ahLst/>
            <a:cxnLst/>
            <a:rect l="l" t="t" r="r" b="b"/>
            <a:pathLst>
              <a:path w="1127759" h="302260">
                <a:moveTo>
                  <a:pt x="0" y="301752"/>
                </a:moveTo>
                <a:lnTo>
                  <a:pt x="1127759" y="301752"/>
                </a:lnTo>
                <a:lnTo>
                  <a:pt x="1127759" y="0"/>
                </a:lnTo>
                <a:lnTo>
                  <a:pt x="0" y="0"/>
                </a:lnTo>
                <a:lnTo>
                  <a:pt x="0" y="301752"/>
                </a:lnTo>
                <a:close/>
              </a:path>
            </a:pathLst>
          </a:custGeom>
          <a:solidFill>
            <a:srgbClr val="FFFFFF"/>
          </a:solidFill>
        </p:spPr>
        <p:txBody>
          <a:bodyPr wrap="square" lIns="0" tIns="0" rIns="0" bIns="0" rtlCol="0"/>
          <a:lstStyle/>
          <a:p>
            <a:endParaRPr sz="1539"/>
          </a:p>
        </p:txBody>
      </p:sp>
      <p:sp>
        <p:nvSpPr>
          <p:cNvPr id="43" name="object 43"/>
          <p:cNvSpPr txBox="1"/>
          <p:nvPr/>
        </p:nvSpPr>
        <p:spPr>
          <a:xfrm>
            <a:off x="7359942" y="4788002"/>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16</a:t>
            </a:r>
            <a:r>
              <a:rPr sz="1197" spc="-13" dirty="0">
                <a:solidFill>
                  <a:srgbClr val="009999"/>
                </a:solidFill>
                <a:latin typeface="Verdana"/>
                <a:cs typeface="Verdana"/>
              </a:rPr>
              <a:t>-</a:t>
            </a:r>
            <a:r>
              <a:rPr sz="1197" spc="-9" dirty="0">
                <a:solidFill>
                  <a:srgbClr val="009999"/>
                </a:solidFill>
                <a:latin typeface="Verdana"/>
                <a:cs typeface="Verdana"/>
              </a:rPr>
              <a:t>16</a:t>
            </a:r>
            <a:endParaRPr sz="1197">
              <a:latin typeface="Verdana"/>
              <a:cs typeface="Verdana"/>
            </a:endParaRPr>
          </a:p>
        </p:txBody>
      </p:sp>
      <p:sp>
        <p:nvSpPr>
          <p:cNvPr id="44" name="object 44"/>
          <p:cNvSpPr/>
          <p:nvPr/>
        </p:nvSpPr>
        <p:spPr>
          <a:xfrm>
            <a:off x="6111927" y="5020403"/>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45" name="object 45"/>
          <p:cNvSpPr txBox="1"/>
          <p:nvPr/>
        </p:nvSpPr>
        <p:spPr>
          <a:xfrm>
            <a:off x="6137557" y="5046032"/>
            <a:ext cx="349144"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a</a:t>
            </a:r>
            <a:r>
              <a:rPr sz="1197" spc="-17" dirty="0">
                <a:solidFill>
                  <a:srgbClr val="009999"/>
                </a:solidFill>
                <a:latin typeface="Verdana"/>
                <a:cs typeface="Verdana"/>
              </a:rPr>
              <a:t>m</a:t>
            </a:r>
            <a:r>
              <a:rPr sz="1197" spc="-4" dirty="0">
                <a:solidFill>
                  <a:srgbClr val="009999"/>
                </a:solidFill>
                <a:latin typeface="Verdana"/>
                <a:cs typeface="Verdana"/>
              </a:rPr>
              <a:t>e</a:t>
            </a:r>
            <a:endParaRPr sz="1197">
              <a:latin typeface="Verdana"/>
              <a:cs typeface="Verdana"/>
            </a:endParaRPr>
          </a:p>
        </p:txBody>
      </p:sp>
      <p:sp>
        <p:nvSpPr>
          <p:cNvPr id="46" name="object 46"/>
          <p:cNvSpPr/>
          <p:nvPr/>
        </p:nvSpPr>
        <p:spPr>
          <a:xfrm>
            <a:off x="7334313" y="5020403"/>
            <a:ext cx="964355" cy="258465"/>
          </a:xfrm>
          <a:custGeom>
            <a:avLst/>
            <a:gdLst/>
            <a:ahLst/>
            <a:cxnLst/>
            <a:rect l="l" t="t" r="r" b="b"/>
            <a:pathLst>
              <a:path w="1127759" h="302260">
                <a:moveTo>
                  <a:pt x="0" y="301752"/>
                </a:moveTo>
                <a:lnTo>
                  <a:pt x="1127759" y="301752"/>
                </a:lnTo>
                <a:lnTo>
                  <a:pt x="1127759" y="0"/>
                </a:lnTo>
                <a:lnTo>
                  <a:pt x="0" y="0"/>
                </a:lnTo>
                <a:lnTo>
                  <a:pt x="0" y="301752"/>
                </a:lnTo>
                <a:close/>
              </a:path>
            </a:pathLst>
          </a:custGeom>
          <a:solidFill>
            <a:srgbClr val="FFFFFF"/>
          </a:solidFill>
        </p:spPr>
        <p:txBody>
          <a:bodyPr wrap="square" lIns="0" tIns="0" rIns="0" bIns="0" rtlCol="0"/>
          <a:lstStyle/>
          <a:p>
            <a:endParaRPr sz="1539"/>
          </a:p>
        </p:txBody>
      </p:sp>
      <p:sp>
        <p:nvSpPr>
          <p:cNvPr id="47" name="object 47"/>
          <p:cNvSpPr txBox="1"/>
          <p:nvPr/>
        </p:nvSpPr>
        <p:spPr>
          <a:xfrm>
            <a:off x="7359942" y="5046032"/>
            <a:ext cx="219369"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X</a:t>
            </a:r>
            <a:r>
              <a:rPr sz="1197" spc="-9" dirty="0">
                <a:solidFill>
                  <a:srgbClr val="009999"/>
                </a:solidFill>
                <a:latin typeface="Verdana"/>
                <a:cs typeface="Verdana"/>
              </a:rPr>
              <a:t>Y</a:t>
            </a:r>
            <a:endParaRPr sz="1197">
              <a:latin typeface="Verdana"/>
              <a:cs typeface="Verdana"/>
            </a:endParaRPr>
          </a:p>
        </p:txBody>
      </p:sp>
      <p:sp>
        <p:nvSpPr>
          <p:cNvPr id="48" name="object 48"/>
          <p:cNvSpPr/>
          <p:nvPr/>
        </p:nvSpPr>
        <p:spPr>
          <a:xfrm>
            <a:off x="6111927" y="5278433"/>
            <a:ext cx="1222820" cy="260637"/>
          </a:xfrm>
          <a:custGeom>
            <a:avLst/>
            <a:gdLst/>
            <a:ahLst/>
            <a:cxnLst/>
            <a:rect l="l" t="t" r="r" b="b"/>
            <a:pathLst>
              <a:path w="1430020" h="304800">
                <a:moveTo>
                  <a:pt x="0" y="304799"/>
                </a:moveTo>
                <a:lnTo>
                  <a:pt x="1429511" y="304799"/>
                </a:lnTo>
                <a:lnTo>
                  <a:pt x="1429511" y="0"/>
                </a:lnTo>
                <a:lnTo>
                  <a:pt x="0" y="0"/>
                </a:lnTo>
                <a:lnTo>
                  <a:pt x="0" y="304799"/>
                </a:lnTo>
                <a:close/>
              </a:path>
            </a:pathLst>
          </a:custGeom>
          <a:solidFill>
            <a:srgbClr val="FFFFFF"/>
          </a:solidFill>
        </p:spPr>
        <p:txBody>
          <a:bodyPr wrap="square" lIns="0" tIns="0" rIns="0" bIns="0" rtlCol="0"/>
          <a:lstStyle/>
          <a:p>
            <a:endParaRPr sz="1539"/>
          </a:p>
        </p:txBody>
      </p:sp>
      <p:sp>
        <p:nvSpPr>
          <p:cNvPr id="49" name="object 49"/>
          <p:cNvSpPr txBox="1"/>
          <p:nvPr/>
        </p:nvSpPr>
        <p:spPr>
          <a:xfrm>
            <a:off x="6137557" y="5306669"/>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5</a:t>
            </a:r>
            <a:r>
              <a:rPr sz="1197" spc="-4" dirty="0">
                <a:solidFill>
                  <a:srgbClr val="009999"/>
                </a:solidFill>
                <a:latin typeface="Verdana"/>
                <a:cs typeface="Verdana"/>
              </a:rPr>
              <a:t>S</a:t>
            </a:r>
            <a:r>
              <a:rPr sz="1197" spc="-9" dirty="0">
                <a:solidFill>
                  <a:srgbClr val="009999"/>
                </a:solidFill>
                <a:latin typeface="Verdana"/>
                <a:cs typeface="Verdana"/>
              </a:rPr>
              <a:t>818</a:t>
            </a:r>
            <a:endParaRPr sz="1197">
              <a:latin typeface="Verdana"/>
              <a:cs typeface="Verdana"/>
            </a:endParaRPr>
          </a:p>
        </p:txBody>
      </p:sp>
      <p:sp>
        <p:nvSpPr>
          <p:cNvPr id="50" name="object 50"/>
          <p:cNvSpPr/>
          <p:nvPr/>
        </p:nvSpPr>
        <p:spPr>
          <a:xfrm>
            <a:off x="7334313" y="5278433"/>
            <a:ext cx="964355" cy="260637"/>
          </a:xfrm>
          <a:custGeom>
            <a:avLst/>
            <a:gdLst/>
            <a:ahLst/>
            <a:cxnLst/>
            <a:rect l="l" t="t" r="r" b="b"/>
            <a:pathLst>
              <a:path w="1127759" h="304800">
                <a:moveTo>
                  <a:pt x="0" y="304799"/>
                </a:moveTo>
                <a:lnTo>
                  <a:pt x="1127759" y="304799"/>
                </a:lnTo>
                <a:lnTo>
                  <a:pt x="1127759" y="0"/>
                </a:lnTo>
                <a:lnTo>
                  <a:pt x="0" y="0"/>
                </a:lnTo>
                <a:lnTo>
                  <a:pt x="0" y="304799"/>
                </a:lnTo>
                <a:close/>
              </a:path>
            </a:pathLst>
          </a:custGeom>
          <a:solidFill>
            <a:srgbClr val="FFFFFF"/>
          </a:solidFill>
        </p:spPr>
        <p:txBody>
          <a:bodyPr wrap="square" lIns="0" tIns="0" rIns="0" bIns="0" rtlCol="0"/>
          <a:lstStyle/>
          <a:p>
            <a:endParaRPr sz="1539"/>
          </a:p>
        </p:txBody>
      </p:sp>
      <p:sp>
        <p:nvSpPr>
          <p:cNvPr id="51" name="object 51"/>
          <p:cNvSpPr txBox="1"/>
          <p:nvPr/>
        </p:nvSpPr>
        <p:spPr>
          <a:xfrm>
            <a:off x="7359942" y="5306669"/>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11</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52" name="object 52"/>
          <p:cNvSpPr/>
          <p:nvPr/>
        </p:nvSpPr>
        <p:spPr>
          <a:xfrm>
            <a:off x="6111927" y="5539069"/>
            <a:ext cx="1222820" cy="258465"/>
          </a:xfrm>
          <a:custGeom>
            <a:avLst/>
            <a:gdLst/>
            <a:ahLst/>
            <a:cxnLst/>
            <a:rect l="l" t="t" r="r" b="b"/>
            <a:pathLst>
              <a:path w="1430020" h="302259">
                <a:moveTo>
                  <a:pt x="0" y="301751"/>
                </a:moveTo>
                <a:lnTo>
                  <a:pt x="1429511" y="301751"/>
                </a:lnTo>
                <a:lnTo>
                  <a:pt x="1429511" y="0"/>
                </a:lnTo>
                <a:lnTo>
                  <a:pt x="0" y="0"/>
                </a:lnTo>
                <a:lnTo>
                  <a:pt x="0" y="301751"/>
                </a:lnTo>
                <a:close/>
              </a:path>
            </a:pathLst>
          </a:custGeom>
          <a:solidFill>
            <a:srgbClr val="FFFFFF"/>
          </a:solidFill>
        </p:spPr>
        <p:txBody>
          <a:bodyPr wrap="square" lIns="0" tIns="0" rIns="0" bIns="0" rtlCol="0"/>
          <a:lstStyle/>
          <a:p>
            <a:endParaRPr sz="1539"/>
          </a:p>
        </p:txBody>
      </p:sp>
      <p:sp>
        <p:nvSpPr>
          <p:cNvPr id="53" name="object 53"/>
          <p:cNvSpPr txBox="1"/>
          <p:nvPr/>
        </p:nvSpPr>
        <p:spPr>
          <a:xfrm>
            <a:off x="6137556" y="5564700"/>
            <a:ext cx="328511" cy="194087"/>
          </a:xfrm>
          <a:prstGeom prst="rect">
            <a:avLst/>
          </a:prstGeom>
        </p:spPr>
        <p:txBody>
          <a:bodyPr vert="horz" wrap="square" lIns="0" tIns="9774" rIns="0" bIns="0" rtlCol="0">
            <a:spAutoFit/>
          </a:bodyPr>
          <a:lstStyle/>
          <a:p>
            <a:pPr marL="10860">
              <a:spcBef>
                <a:spcPts val="77"/>
              </a:spcBef>
            </a:pPr>
            <a:r>
              <a:rPr sz="1197" spc="-13" dirty="0">
                <a:solidFill>
                  <a:srgbClr val="009999"/>
                </a:solidFill>
                <a:latin typeface="Verdana"/>
                <a:cs typeface="Verdana"/>
              </a:rPr>
              <a:t>F</a:t>
            </a:r>
            <a:r>
              <a:rPr sz="1197" spc="-9" dirty="0">
                <a:solidFill>
                  <a:srgbClr val="009999"/>
                </a:solidFill>
                <a:latin typeface="Verdana"/>
                <a:cs typeface="Verdana"/>
              </a:rPr>
              <a:t>GA</a:t>
            </a:r>
            <a:endParaRPr sz="1197">
              <a:latin typeface="Verdana"/>
              <a:cs typeface="Verdana"/>
            </a:endParaRPr>
          </a:p>
        </p:txBody>
      </p:sp>
      <p:sp>
        <p:nvSpPr>
          <p:cNvPr id="54" name="object 54"/>
          <p:cNvSpPr/>
          <p:nvPr/>
        </p:nvSpPr>
        <p:spPr>
          <a:xfrm>
            <a:off x="7334313" y="5539069"/>
            <a:ext cx="964355" cy="258465"/>
          </a:xfrm>
          <a:custGeom>
            <a:avLst/>
            <a:gdLst/>
            <a:ahLst/>
            <a:cxnLst/>
            <a:rect l="l" t="t" r="r" b="b"/>
            <a:pathLst>
              <a:path w="1127759" h="302259">
                <a:moveTo>
                  <a:pt x="0" y="301751"/>
                </a:moveTo>
                <a:lnTo>
                  <a:pt x="1127759" y="301751"/>
                </a:lnTo>
                <a:lnTo>
                  <a:pt x="1127759" y="0"/>
                </a:lnTo>
                <a:lnTo>
                  <a:pt x="0" y="0"/>
                </a:lnTo>
                <a:lnTo>
                  <a:pt x="0" y="301751"/>
                </a:lnTo>
                <a:close/>
              </a:path>
            </a:pathLst>
          </a:custGeom>
          <a:solidFill>
            <a:srgbClr val="FFFFFF"/>
          </a:solidFill>
        </p:spPr>
        <p:txBody>
          <a:bodyPr wrap="square" lIns="0" tIns="0" rIns="0" bIns="0" rtlCol="0"/>
          <a:lstStyle/>
          <a:p>
            <a:endParaRPr sz="1539"/>
          </a:p>
        </p:txBody>
      </p:sp>
      <p:sp>
        <p:nvSpPr>
          <p:cNvPr id="55" name="object 55"/>
          <p:cNvSpPr txBox="1"/>
          <p:nvPr/>
        </p:nvSpPr>
        <p:spPr>
          <a:xfrm>
            <a:off x="7359942" y="5564700"/>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20</a:t>
            </a:r>
            <a:r>
              <a:rPr sz="1197" spc="-13" dirty="0">
                <a:solidFill>
                  <a:srgbClr val="009999"/>
                </a:solidFill>
                <a:latin typeface="Verdana"/>
                <a:cs typeface="Verdana"/>
              </a:rPr>
              <a:t>-</a:t>
            </a:r>
            <a:r>
              <a:rPr sz="1197" spc="-9" dirty="0">
                <a:solidFill>
                  <a:srgbClr val="009999"/>
                </a:solidFill>
                <a:latin typeface="Verdana"/>
                <a:cs typeface="Verdana"/>
              </a:rPr>
              <a:t>22</a:t>
            </a:r>
            <a:endParaRPr sz="1197">
              <a:latin typeface="Verdana"/>
              <a:cs typeface="Verdana"/>
            </a:endParaRPr>
          </a:p>
        </p:txBody>
      </p:sp>
      <p:sp>
        <p:nvSpPr>
          <p:cNvPr id="56" name="object 56"/>
          <p:cNvSpPr/>
          <p:nvPr/>
        </p:nvSpPr>
        <p:spPr>
          <a:xfrm>
            <a:off x="7334312" y="1209897"/>
            <a:ext cx="0" cy="4587204"/>
          </a:xfrm>
          <a:custGeom>
            <a:avLst/>
            <a:gdLst/>
            <a:ahLst/>
            <a:cxnLst/>
            <a:rect l="l" t="t" r="r" b="b"/>
            <a:pathLst>
              <a:path h="5364480">
                <a:moveTo>
                  <a:pt x="0" y="0"/>
                </a:moveTo>
                <a:lnTo>
                  <a:pt x="0" y="5364480"/>
                </a:lnTo>
              </a:path>
            </a:pathLst>
          </a:custGeom>
          <a:ln w="18286">
            <a:solidFill>
              <a:srgbClr val="000000"/>
            </a:solidFill>
          </a:ln>
        </p:spPr>
        <p:txBody>
          <a:bodyPr wrap="square" lIns="0" tIns="0" rIns="0" bIns="0" rtlCol="0"/>
          <a:lstStyle/>
          <a:p>
            <a:endParaRPr sz="1539"/>
          </a:p>
        </p:txBody>
      </p:sp>
      <p:sp>
        <p:nvSpPr>
          <p:cNvPr id="57" name="object 57"/>
          <p:cNvSpPr/>
          <p:nvPr/>
        </p:nvSpPr>
        <p:spPr>
          <a:xfrm>
            <a:off x="6111927" y="1652979"/>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58" name="object 58"/>
          <p:cNvSpPr/>
          <p:nvPr/>
        </p:nvSpPr>
        <p:spPr>
          <a:xfrm>
            <a:off x="6111927" y="1911009"/>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59" name="object 59"/>
          <p:cNvSpPr/>
          <p:nvPr/>
        </p:nvSpPr>
        <p:spPr>
          <a:xfrm>
            <a:off x="6111927" y="217164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0" name="object 60"/>
          <p:cNvSpPr/>
          <p:nvPr/>
        </p:nvSpPr>
        <p:spPr>
          <a:xfrm>
            <a:off x="6111927" y="2429675"/>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1" name="object 61"/>
          <p:cNvSpPr/>
          <p:nvPr/>
        </p:nvSpPr>
        <p:spPr>
          <a:xfrm>
            <a:off x="6111927" y="2690312"/>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2" name="object 62"/>
          <p:cNvSpPr/>
          <p:nvPr/>
        </p:nvSpPr>
        <p:spPr>
          <a:xfrm>
            <a:off x="6111927" y="2948343"/>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3" name="object 63"/>
          <p:cNvSpPr/>
          <p:nvPr/>
        </p:nvSpPr>
        <p:spPr>
          <a:xfrm>
            <a:off x="6111927" y="3206373"/>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4" name="object 64"/>
          <p:cNvSpPr/>
          <p:nvPr/>
        </p:nvSpPr>
        <p:spPr>
          <a:xfrm>
            <a:off x="6111927" y="3467010"/>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5" name="object 65"/>
          <p:cNvSpPr/>
          <p:nvPr/>
        </p:nvSpPr>
        <p:spPr>
          <a:xfrm>
            <a:off x="6111927" y="3725040"/>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6" name="object 66"/>
          <p:cNvSpPr/>
          <p:nvPr/>
        </p:nvSpPr>
        <p:spPr>
          <a:xfrm>
            <a:off x="6111927" y="398567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7" name="object 67"/>
          <p:cNvSpPr/>
          <p:nvPr/>
        </p:nvSpPr>
        <p:spPr>
          <a:xfrm>
            <a:off x="6111927" y="424370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8" name="object 68"/>
          <p:cNvSpPr/>
          <p:nvPr/>
        </p:nvSpPr>
        <p:spPr>
          <a:xfrm>
            <a:off x="6111927" y="450173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9" name="object 69"/>
          <p:cNvSpPr/>
          <p:nvPr/>
        </p:nvSpPr>
        <p:spPr>
          <a:xfrm>
            <a:off x="6111927" y="4762372"/>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0" name="object 70"/>
          <p:cNvSpPr/>
          <p:nvPr/>
        </p:nvSpPr>
        <p:spPr>
          <a:xfrm>
            <a:off x="6111927" y="5020404"/>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1" name="object 71"/>
          <p:cNvSpPr/>
          <p:nvPr/>
        </p:nvSpPr>
        <p:spPr>
          <a:xfrm>
            <a:off x="6111927" y="5278433"/>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2" name="object 72"/>
          <p:cNvSpPr/>
          <p:nvPr/>
        </p:nvSpPr>
        <p:spPr>
          <a:xfrm>
            <a:off x="6111927" y="5539069"/>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3" name="object 73"/>
          <p:cNvSpPr/>
          <p:nvPr/>
        </p:nvSpPr>
        <p:spPr>
          <a:xfrm>
            <a:off x="6111927" y="1209897"/>
            <a:ext cx="0" cy="4587204"/>
          </a:xfrm>
          <a:custGeom>
            <a:avLst/>
            <a:gdLst/>
            <a:ahLst/>
            <a:cxnLst/>
            <a:rect l="l" t="t" r="r" b="b"/>
            <a:pathLst>
              <a:path h="5364480">
                <a:moveTo>
                  <a:pt x="0" y="0"/>
                </a:moveTo>
                <a:lnTo>
                  <a:pt x="0" y="5364480"/>
                </a:lnTo>
              </a:path>
            </a:pathLst>
          </a:custGeom>
          <a:ln w="18286">
            <a:solidFill>
              <a:srgbClr val="000000"/>
            </a:solidFill>
          </a:ln>
        </p:spPr>
        <p:txBody>
          <a:bodyPr wrap="square" lIns="0" tIns="0" rIns="0" bIns="0" rtlCol="0"/>
          <a:lstStyle/>
          <a:p>
            <a:endParaRPr sz="1539"/>
          </a:p>
        </p:txBody>
      </p:sp>
      <p:sp>
        <p:nvSpPr>
          <p:cNvPr id="74" name="object 74"/>
          <p:cNvSpPr/>
          <p:nvPr/>
        </p:nvSpPr>
        <p:spPr>
          <a:xfrm>
            <a:off x="8298668" y="1209897"/>
            <a:ext cx="0" cy="4587204"/>
          </a:xfrm>
          <a:custGeom>
            <a:avLst/>
            <a:gdLst/>
            <a:ahLst/>
            <a:cxnLst/>
            <a:rect l="l" t="t" r="r" b="b"/>
            <a:pathLst>
              <a:path h="5364480">
                <a:moveTo>
                  <a:pt x="0" y="0"/>
                </a:moveTo>
                <a:lnTo>
                  <a:pt x="0" y="5364480"/>
                </a:lnTo>
              </a:path>
            </a:pathLst>
          </a:custGeom>
          <a:ln w="18286">
            <a:solidFill>
              <a:srgbClr val="000000"/>
            </a:solidFill>
          </a:ln>
        </p:spPr>
        <p:txBody>
          <a:bodyPr wrap="square" lIns="0" tIns="0" rIns="0" bIns="0" rtlCol="0"/>
          <a:lstStyle/>
          <a:p>
            <a:endParaRPr sz="1539"/>
          </a:p>
        </p:txBody>
      </p:sp>
      <p:sp>
        <p:nvSpPr>
          <p:cNvPr id="75" name="object 75"/>
          <p:cNvSpPr/>
          <p:nvPr/>
        </p:nvSpPr>
        <p:spPr>
          <a:xfrm>
            <a:off x="6111927" y="1209897"/>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6" name="object 76"/>
          <p:cNvSpPr/>
          <p:nvPr/>
        </p:nvSpPr>
        <p:spPr>
          <a:xfrm>
            <a:off x="6111927" y="5797100"/>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7" name="object 77"/>
          <p:cNvSpPr/>
          <p:nvPr/>
        </p:nvSpPr>
        <p:spPr>
          <a:xfrm>
            <a:off x="5173636" y="2891003"/>
            <a:ext cx="841855" cy="437869"/>
          </a:xfrm>
          <a:prstGeom prst="rect">
            <a:avLst/>
          </a:prstGeom>
          <a:blipFill>
            <a:blip r:embed="rId3" cstate="print"/>
            <a:stretch>
              <a:fillRect/>
            </a:stretch>
          </a:blipFill>
        </p:spPr>
        <p:txBody>
          <a:bodyPr wrap="square" lIns="0" tIns="0" rIns="0" bIns="0" rtlCol="0"/>
          <a:lstStyle/>
          <a:p>
            <a:endParaRPr sz="1539"/>
          </a:p>
        </p:txBody>
      </p:sp>
      <p:sp>
        <p:nvSpPr>
          <p:cNvPr id="78" name="object 78"/>
          <p:cNvSpPr/>
          <p:nvPr/>
        </p:nvSpPr>
        <p:spPr>
          <a:xfrm>
            <a:off x="5217944" y="2935310"/>
            <a:ext cx="818833" cy="414847"/>
          </a:xfrm>
          <a:custGeom>
            <a:avLst/>
            <a:gdLst/>
            <a:ahLst/>
            <a:cxnLst/>
            <a:rect l="l" t="t" r="r" b="b"/>
            <a:pathLst>
              <a:path w="957579" h="485139">
                <a:moveTo>
                  <a:pt x="716279" y="0"/>
                </a:moveTo>
                <a:lnTo>
                  <a:pt x="716279" y="121919"/>
                </a:lnTo>
                <a:lnTo>
                  <a:pt x="0" y="121919"/>
                </a:lnTo>
                <a:lnTo>
                  <a:pt x="0" y="362712"/>
                </a:lnTo>
                <a:lnTo>
                  <a:pt x="716279" y="362712"/>
                </a:lnTo>
                <a:lnTo>
                  <a:pt x="716279" y="484631"/>
                </a:lnTo>
                <a:lnTo>
                  <a:pt x="957072" y="243839"/>
                </a:lnTo>
                <a:lnTo>
                  <a:pt x="716279" y="0"/>
                </a:lnTo>
                <a:close/>
              </a:path>
            </a:pathLst>
          </a:custGeom>
          <a:solidFill>
            <a:srgbClr val="336600"/>
          </a:solidFill>
        </p:spPr>
        <p:txBody>
          <a:bodyPr wrap="square" lIns="0" tIns="0" rIns="0" bIns="0" rtlCol="0"/>
          <a:lstStyle/>
          <a:p>
            <a:endParaRPr sz="1539"/>
          </a:p>
        </p:txBody>
      </p:sp>
      <p:sp>
        <p:nvSpPr>
          <p:cNvPr id="79" name="object 79"/>
          <p:cNvSpPr/>
          <p:nvPr/>
        </p:nvSpPr>
        <p:spPr>
          <a:xfrm>
            <a:off x="5217944" y="2935310"/>
            <a:ext cx="818833" cy="414847"/>
          </a:xfrm>
          <a:custGeom>
            <a:avLst/>
            <a:gdLst/>
            <a:ahLst/>
            <a:cxnLst/>
            <a:rect l="l" t="t" r="r" b="b"/>
            <a:pathLst>
              <a:path w="957579" h="485139">
                <a:moveTo>
                  <a:pt x="716279" y="0"/>
                </a:moveTo>
                <a:lnTo>
                  <a:pt x="716279" y="121919"/>
                </a:lnTo>
                <a:lnTo>
                  <a:pt x="0" y="121919"/>
                </a:lnTo>
                <a:lnTo>
                  <a:pt x="0" y="362712"/>
                </a:lnTo>
                <a:lnTo>
                  <a:pt x="716279" y="362712"/>
                </a:lnTo>
                <a:lnTo>
                  <a:pt x="716279" y="484631"/>
                </a:lnTo>
                <a:lnTo>
                  <a:pt x="957072" y="243839"/>
                </a:lnTo>
                <a:lnTo>
                  <a:pt x="716279" y="0"/>
                </a:lnTo>
                <a:close/>
              </a:path>
            </a:pathLst>
          </a:custGeom>
          <a:ln w="24382">
            <a:solidFill>
              <a:srgbClr val="BADFE2"/>
            </a:solidFill>
          </a:ln>
        </p:spPr>
        <p:txBody>
          <a:bodyPr wrap="square" lIns="0" tIns="0" rIns="0" bIns="0" rtlCol="0"/>
          <a:lstStyle/>
          <a:p>
            <a:endParaRPr sz="1539"/>
          </a:p>
        </p:txBody>
      </p:sp>
      <p:sp>
        <p:nvSpPr>
          <p:cNvPr id="80" name="object 80"/>
          <p:cNvSpPr txBox="1"/>
          <p:nvPr/>
        </p:nvSpPr>
        <p:spPr>
          <a:xfrm>
            <a:off x="134118" y="4998423"/>
            <a:ext cx="5754385" cy="1197368"/>
          </a:xfrm>
          <a:prstGeom prst="rect">
            <a:avLst/>
          </a:prstGeom>
        </p:spPr>
        <p:style>
          <a:lnRef idx="2">
            <a:schemeClr val="accent1"/>
          </a:lnRef>
          <a:fillRef idx="1003">
            <a:schemeClr val="lt2"/>
          </a:fillRef>
          <a:effectRef idx="0">
            <a:schemeClr val="accent1"/>
          </a:effectRef>
          <a:fontRef idx="minor">
            <a:schemeClr val="dk1"/>
          </a:fontRef>
        </p:style>
        <p:txBody>
          <a:bodyPr vert="horz" wrap="square" lIns="0" tIns="88508" rIns="0" bIns="0" rtlCol="0">
            <a:spAutoFit/>
          </a:bodyPr>
          <a:lstStyle/>
          <a:p>
            <a:pPr marR="45611" algn="just">
              <a:spcBef>
                <a:spcPts val="697"/>
              </a:spcBef>
            </a:pPr>
            <a:r>
              <a:rPr sz="2400" b="1" dirty="0">
                <a:solidFill>
                  <a:schemeClr val="tx1"/>
                </a:solidFill>
                <a:cs typeface="Arial"/>
              </a:rPr>
              <a:t>PROFILO </a:t>
            </a:r>
            <a:r>
              <a:rPr sz="2400" b="1" spc="-4" dirty="0">
                <a:solidFill>
                  <a:schemeClr val="tx1"/>
                </a:solidFill>
                <a:cs typeface="Arial"/>
              </a:rPr>
              <a:t>STR COMPLETO DI </a:t>
            </a:r>
            <a:r>
              <a:rPr sz="2400" b="1" dirty="0">
                <a:solidFill>
                  <a:schemeClr val="tx1"/>
                </a:solidFill>
                <a:cs typeface="Arial"/>
              </a:rPr>
              <a:t>UN</a:t>
            </a:r>
            <a:r>
              <a:rPr sz="2400" b="1" spc="-21" dirty="0">
                <a:solidFill>
                  <a:schemeClr val="tx1"/>
                </a:solidFill>
                <a:cs typeface="Arial"/>
              </a:rPr>
              <a:t> </a:t>
            </a:r>
            <a:r>
              <a:rPr sz="2400" b="1" spc="-4" dirty="0" smtClean="0">
                <a:solidFill>
                  <a:schemeClr val="tx1"/>
                </a:solidFill>
                <a:cs typeface="Arial"/>
              </a:rPr>
              <a:t>SOGGETTO</a:t>
            </a:r>
            <a:r>
              <a:rPr lang="it-IT" sz="2400" b="1" spc="-4" dirty="0" smtClean="0">
                <a:solidFill>
                  <a:schemeClr val="tx1"/>
                </a:solidFill>
                <a:cs typeface="Arial"/>
              </a:rPr>
              <a:t>, </a:t>
            </a:r>
            <a:r>
              <a:rPr sz="2400" b="1" dirty="0" err="1" smtClean="0">
                <a:solidFill>
                  <a:schemeClr val="tx1"/>
                </a:solidFill>
                <a:cs typeface="Arial"/>
              </a:rPr>
              <a:t>che</a:t>
            </a:r>
            <a:r>
              <a:rPr sz="2400" b="1" dirty="0" smtClean="0">
                <a:solidFill>
                  <a:schemeClr val="tx1"/>
                </a:solidFill>
                <a:cs typeface="Arial"/>
              </a:rPr>
              <a:t> </a:t>
            </a:r>
            <a:r>
              <a:rPr sz="2400" b="1" dirty="0">
                <a:solidFill>
                  <a:schemeClr val="tx1"/>
                </a:solidFill>
                <a:cs typeface="Arial"/>
              </a:rPr>
              <a:t>si </a:t>
            </a:r>
            <a:r>
              <a:rPr sz="2400" b="1" spc="-4" dirty="0">
                <a:solidFill>
                  <a:schemeClr val="tx1"/>
                </a:solidFill>
                <a:cs typeface="Arial"/>
              </a:rPr>
              <a:t>traduce </a:t>
            </a:r>
            <a:r>
              <a:rPr sz="2400" b="1" spc="4" dirty="0">
                <a:solidFill>
                  <a:schemeClr val="tx1"/>
                </a:solidFill>
                <a:cs typeface="Arial"/>
              </a:rPr>
              <a:t>in </a:t>
            </a:r>
            <a:r>
              <a:rPr sz="2400" b="1" dirty="0">
                <a:solidFill>
                  <a:schemeClr val="tx1"/>
                </a:solidFill>
                <a:cs typeface="Arial"/>
              </a:rPr>
              <a:t>una coppia di numeri </a:t>
            </a:r>
            <a:r>
              <a:rPr lang="it-IT" sz="2400" b="1" dirty="0">
                <a:solidFill>
                  <a:schemeClr val="tx1"/>
                </a:solidFill>
                <a:cs typeface="Arial"/>
              </a:rPr>
              <a:t>(n°=</a:t>
            </a:r>
            <a:r>
              <a:rPr lang="it-IT" sz="2400" b="1" dirty="0" err="1">
                <a:solidFill>
                  <a:schemeClr val="tx1"/>
                </a:solidFill>
                <a:cs typeface="Arial"/>
              </a:rPr>
              <a:t>repeats</a:t>
            </a:r>
            <a:r>
              <a:rPr lang="it-IT" sz="2400" b="1" dirty="0">
                <a:solidFill>
                  <a:schemeClr val="tx1"/>
                </a:solidFill>
                <a:cs typeface="Arial"/>
              </a:rPr>
              <a:t>=allele</a:t>
            </a:r>
            <a:r>
              <a:rPr lang="it-IT" sz="2400" b="1" dirty="0" smtClean="0">
                <a:solidFill>
                  <a:schemeClr val="tx1"/>
                </a:solidFill>
                <a:cs typeface="Arial"/>
              </a:rPr>
              <a:t>) </a:t>
            </a:r>
            <a:r>
              <a:rPr sz="2400" b="1" dirty="0" smtClean="0">
                <a:solidFill>
                  <a:schemeClr val="tx1"/>
                </a:solidFill>
                <a:cs typeface="Arial"/>
              </a:rPr>
              <a:t>per </a:t>
            </a:r>
            <a:r>
              <a:rPr sz="2400" b="1" spc="-9" dirty="0" err="1">
                <a:solidFill>
                  <a:schemeClr val="tx1"/>
                </a:solidFill>
                <a:cs typeface="Arial"/>
              </a:rPr>
              <a:t>ciascun</a:t>
            </a:r>
            <a:r>
              <a:rPr sz="2400" b="1" spc="-4" dirty="0">
                <a:solidFill>
                  <a:schemeClr val="tx1"/>
                </a:solidFill>
                <a:cs typeface="Arial"/>
              </a:rPr>
              <a:t> </a:t>
            </a:r>
            <a:r>
              <a:rPr lang="it-IT" sz="2400" b="1" dirty="0" err="1" smtClean="0">
                <a:solidFill>
                  <a:schemeClr val="tx1"/>
                </a:solidFill>
                <a:cs typeface="Arial"/>
              </a:rPr>
              <a:t>STRs</a:t>
            </a:r>
            <a:endParaRPr sz="2400" dirty="0">
              <a:solidFill>
                <a:schemeClr val="tx1"/>
              </a:solidFill>
              <a:cs typeface="Arial"/>
            </a:endParaRPr>
          </a:p>
        </p:txBody>
      </p:sp>
      <p:sp>
        <p:nvSpPr>
          <p:cNvPr id="82" name="object 82"/>
          <p:cNvSpPr/>
          <p:nvPr/>
        </p:nvSpPr>
        <p:spPr>
          <a:xfrm>
            <a:off x="7112773" y="2891003"/>
            <a:ext cx="1131162" cy="331008"/>
          </a:xfrm>
          <a:prstGeom prst="rect">
            <a:avLst/>
          </a:prstGeom>
          <a:blipFill>
            <a:blip r:embed="rId4" cstate="print"/>
            <a:stretch>
              <a:fillRect/>
            </a:stretch>
          </a:blipFill>
        </p:spPr>
        <p:txBody>
          <a:bodyPr wrap="square" lIns="0" tIns="0" rIns="0" bIns="0" rtlCol="0"/>
          <a:lstStyle/>
          <a:p>
            <a:endParaRPr sz="1539"/>
          </a:p>
        </p:txBody>
      </p:sp>
      <p:sp>
        <p:nvSpPr>
          <p:cNvPr id="83" name="object 83"/>
          <p:cNvSpPr/>
          <p:nvPr/>
        </p:nvSpPr>
        <p:spPr>
          <a:xfrm>
            <a:off x="7157080" y="2935310"/>
            <a:ext cx="1110420" cy="307877"/>
          </a:xfrm>
          <a:custGeom>
            <a:avLst/>
            <a:gdLst/>
            <a:ahLst/>
            <a:cxnLst/>
            <a:rect l="l" t="t" r="r" b="b"/>
            <a:pathLst>
              <a:path w="1298575" h="360045">
                <a:moveTo>
                  <a:pt x="649224" y="0"/>
                </a:moveTo>
                <a:lnTo>
                  <a:pt x="578290" y="1039"/>
                </a:lnTo>
                <a:lnTo>
                  <a:pt x="509617" y="4089"/>
                </a:lnTo>
                <a:lnTo>
                  <a:pt x="443593" y="9046"/>
                </a:lnTo>
                <a:lnTo>
                  <a:pt x="380609" y="15808"/>
                </a:lnTo>
                <a:lnTo>
                  <a:pt x="321055" y="24271"/>
                </a:lnTo>
                <a:lnTo>
                  <a:pt x="265322" y="34332"/>
                </a:lnTo>
                <a:lnTo>
                  <a:pt x="213798" y="45889"/>
                </a:lnTo>
                <a:lnTo>
                  <a:pt x="166875" y="58839"/>
                </a:lnTo>
                <a:lnTo>
                  <a:pt x="124943" y="73078"/>
                </a:lnTo>
                <a:lnTo>
                  <a:pt x="88392" y="88504"/>
                </a:lnTo>
                <a:lnTo>
                  <a:pt x="32991" y="122505"/>
                </a:lnTo>
                <a:lnTo>
                  <a:pt x="3795" y="160016"/>
                </a:lnTo>
                <a:lnTo>
                  <a:pt x="0" y="179831"/>
                </a:lnTo>
                <a:lnTo>
                  <a:pt x="3795" y="199647"/>
                </a:lnTo>
                <a:lnTo>
                  <a:pt x="32991" y="237158"/>
                </a:lnTo>
                <a:lnTo>
                  <a:pt x="88392" y="271159"/>
                </a:lnTo>
                <a:lnTo>
                  <a:pt x="124943" y="286585"/>
                </a:lnTo>
                <a:lnTo>
                  <a:pt x="166875" y="300824"/>
                </a:lnTo>
                <a:lnTo>
                  <a:pt x="213798" y="313774"/>
                </a:lnTo>
                <a:lnTo>
                  <a:pt x="265322" y="325331"/>
                </a:lnTo>
                <a:lnTo>
                  <a:pt x="321056" y="335392"/>
                </a:lnTo>
                <a:lnTo>
                  <a:pt x="380609" y="343855"/>
                </a:lnTo>
                <a:lnTo>
                  <a:pt x="443593" y="350617"/>
                </a:lnTo>
                <a:lnTo>
                  <a:pt x="509617" y="355574"/>
                </a:lnTo>
                <a:lnTo>
                  <a:pt x="578290" y="358624"/>
                </a:lnTo>
                <a:lnTo>
                  <a:pt x="649224" y="359663"/>
                </a:lnTo>
                <a:lnTo>
                  <a:pt x="719626" y="358624"/>
                </a:lnTo>
                <a:lnTo>
                  <a:pt x="787914" y="355574"/>
                </a:lnTo>
                <a:lnTo>
                  <a:pt x="853683" y="350617"/>
                </a:lnTo>
                <a:lnTo>
                  <a:pt x="916526" y="343855"/>
                </a:lnTo>
                <a:lnTo>
                  <a:pt x="976037" y="335392"/>
                </a:lnTo>
                <a:lnTo>
                  <a:pt x="1031808" y="325331"/>
                </a:lnTo>
                <a:lnTo>
                  <a:pt x="1083435" y="313774"/>
                </a:lnTo>
                <a:lnTo>
                  <a:pt x="1130509" y="300824"/>
                </a:lnTo>
                <a:lnTo>
                  <a:pt x="1172626" y="286585"/>
                </a:lnTo>
                <a:lnTo>
                  <a:pt x="1209378" y="271159"/>
                </a:lnTo>
                <a:lnTo>
                  <a:pt x="1265163" y="237158"/>
                </a:lnTo>
                <a:lnTo>
                  <a:pt x="1294614" y="199647"/>
                </a:lnTo>
                <a:lnTo>
                  <a:pt x="1298448" y="179831"/>
                </a:lnTo>
                <a:lnTo>
                  <a:pt x="1294614" y="160016"/>
                </a:lnTo>
                <a:lnTo>
                  <a:pt x="1265163" y="122505"/>
                </a:lnTo>
                <a:lnTo>
                  <a:pt x="1209378" y="88504"/>
                </a:lnTo>
                <a:lnTo>
                  <a:pt x="1172626" y="73078"/>
                </a:lnTo>
                <a:lnTo>
                  <a:pt x="1130509" y="58839"/>
                </a:lnTo>
                <a:lnTo>
                  <a:pt x="1083435" y="45889"/>
                </a:lnTo>
                <a:lnTo>
                  <a:pt x="1031808" y="34332"/>
                </a:lnTo>
                <a:lnTo>
                  <a:pt x="976037" y="24271"/>
                </a:lnTo>
                <a:lnTo>
                  <a:pt x="916526" y="15808"/>
                </a:lnTo>
                <a:lnTo>
                  <a:pt x="853683" y="9046"/>
                </a:lnTo>
                <a:lnTo>
                  <a:pt x="787914" y="4089"/>
                </a:lnTo>
                <a:lnTo>
                  <a:pt x="719626" y="1039"/>
                </a:lnTo>
                <a:lnTo>
                  <a:pt x="649224" y="0"/>
                </a:lnTo>
              </a:path>
            </a:pathLst>
          </a:custGeom>
          <a:ln w="24382">
            <a:solidFill>
              <a:srgbClr val="FF3300"/>
            </a:solidFill>
          </a:ln>
        </p:spPr>
        <p:txBody>
          <a:bodyPr wrap="square" lIns="0" tIns="0" rIns="0" bIns="0" rtlCol="0"/>
          <a:lstStyle/>
          <a:p>
            <a:endParaRPr sz="1539"/>
          </a:p>
        </p:txBody>
      </p:sp>
    </p:spTree>
    <p:extLst>
      <p:ext uri="{BB962C8B-B14F-4D97-AF65-F5344CB8AC3E}">
        <p14:creationId xmlns:p14="http://schemas.microsoft.com/office/powerpoint/2010/main" val="235988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457200" y="136895"/>
            <a:ext cx="8211875" cy="6576643"/>
          </a:xfrm>
          <a:prstGeom prst="rect">
            <a:avLst/>
          </a:prstGeom>
        </p:spPr>
      </p:pic>
    </p:spTree>
    <p:extLst>
      <p:ext uri="{BB962C8B-B14F-4D97-AF65-F5344CB8AC3E}">
        <p14:creationId xmlns:p14="http://schemas.microsoft.com/office/powerpoint/2010/main" val="30450405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174521"/>
            <a:ext cx="8991600" cy="592213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a:lnSpc>
                <a:spcPct val="150000"/>
              </a:lnSpc>
              <a:spcBef>
                <a:spcPts val="0"/>
              </a:spcBef>
            </a:pPr>
            <a:r>
              <a:rPr lang="it-IT" sz="3200" b="1" dirty="0" smtClean="0">
                <a:solidFill>
                  <a:schemeClr val="tx1"/>
                </a:solidFill>
                <a:cs typeface="Calibri"/>
              </a:rPr>
              <a:t>1)Estrazione</a:t>
            </a:r>
            <a:br>
              <a:rPr lang="it-IT" sz="3200" b="1" dirty="0" smtClean="0">
                <a:solidFill>
                  <a:schemeClr val="tx1"/>
                </a:solidFill>
                <a:cs typeface="Calibri"/>
              </a:rPr>
            </a:br>
            <a:r>
              <a:rPr lang="it-IT" sz="3200" b="1" dirty="0" smtClean="0">
                <a:solidFill>
                  <a:schemeClr val="tx1"/>
                </a:solidFill>
                <a:cs typeface="Calibri"/>
              </a:rPr>
              <a:t>2) </a:t>
            </a:r>
            <a:r>
              <a:rPr lang="it-IT" sz="3200" b="1" spc="-5" dirty="0">
                <a:solidFill>
                  <a:schemeClr val="tx1"/>
                </a:solidFill>
                <a:cs typeface="Calibri"/>
              </a:rPr>
              <a:t>quantificazione del</a:t>
            </a:r>
            <a:r>
              <a:rPr lang="it-IT" sz="3200" b="1" spc="-35" dirty="0">
                <a:solidFill>
                  <a:schemeClr val="tx1"/>
                </a:solidFill>
                <a:cs typeface="Calibri"/>
              </a:rPr>
              <a:t> </a:t>
            </a:r>
            <a:r>
              <a:rPr lang="it-IT" sz="3200" b="1" dirty="0" smtClean="0">
                <a:solidFill>
                  <a:schemeClr val="tx1"/>
                </a:solidFill>
                <a:cs typeface="Calibri"/>
              </a:rPr>
              <a:t>DNA</a:t>
            </a:r>
            <a:br>
              <a:rPr lang="it-IT" sz="3200" b="1" dirty="0" smtClean="0">
                <a:solidFill>
                  <a:schemeClr val="tx1"/>
                </a:solidFill>
                <a:cs typeface="Calibri"/>
              </a:rPr>
            </a:br>
            <a:r>
              <a:rPr lang="it-IT" sz="3200" b="1" dirty="0" smtClean="0">
                <a:solidFill>
                  <a:schemeClr val="tx1"/>
                </a:solidFill>
                <a:cs typeface="Calibri"/>
              </a:rPr>
              <a:t>3) Amplifcazione PCR multiplex </a:t>
            </a:r>
            <a:br>
              <a:rPr lang="it-IT" sz="3200" b="1" dirty="0" smtClean="0">
                <a:solidFill>
                  <a:schemeClr val="tx1"/>
                </a:solidFill>
                <a:cs typeface="Calibri"/>
              </a:rPr>
            </a:br>
            <a:r>
              <a:rPr lang="it-IT" sz="3200" b="1" dirty="0" smtClean="0">
                <a:solidFill>
                  <a:schemeClr val="tx1"/>
                </a:solidFill>
                <a:cs typeface="Calibri"/>
              </a:rPr>
              <a:t>4) utilizzo di sonde fluorescenti (</a:t>
            </a:r>
            <a:r>
              <a:rPr lang="it-IT" sz="3200" b="1" dirty="0" err="1" smtClean="0">
                <a:solidFill>
                  <a:schemeClr val="tx1"/>
                </a:solidFill>
                <a:cs typeface="Calibri"/>
              </a:rPr>
              <a:t>fluorofori</a:t>
            </a:r>
            <a:r>
              <a:rPr lang="it-IT" sz="3200" b="1" dirty="0" smtClean="0">
                <a:solidFill>
                  <a:schemeClr val="tx1"/>
                </a:solidFill>
                <a:cs typeface="Calibri"/>
              </a:rPr>
              <a:t>)</a:t>
            </a:r>
            <a:br>
              <a:rPr lang="it-IT" sz="3200" b="1" dirty="0" smtClean="0">
                <a:solidFill>
                  <a:schemeClr val="tx1"/>
                </a:solidFill>
                <a:cs typeface="Calibri"/>
              </a:rPr>
            </a:br>
            <a:r>
              <a:rPr lang="it-IT" sz="3200" b="1" dirty="0" smtClean="0">
                <a:solidFill>
                  <a:schemeClr val="tx1"/>
                </a:solidFill>
                <a:cs typeface="Calibri"/>
              </a:rPr>
              <a:t>5) </a:t>
            </a:r>
            <a:r>
              <a:rPr lang="it-IT" sz="3200" b="1" spc="-5" dirty="0" smtClean="0">
                <a:solidFill>
                  <a:srgbClr val="FF0000"/>
                </a:solidFill>
                <a:cs typeface="Tahoma"/>
              </a:rPr>
              <a:t>Separazione </a:t>
            </a:r>
            <a:r>
              <a:rPr lang="it-IT" sz="3200" b="1" spc="-5" dirty="0">
                <a:solidFill>
                  <a:srgbClr val="FF0000"/>
                </a:solidFill>
                <a:cs typeface="Tahoma"/>
              </a:rPr>
              <a:t>dei prodotti </a:t>
            </a:r>
            <a:r>
              <a:rPr lang="it-IT" sz="3200" b="1" dirty="0">
                <a:solidFill>
                  <a:srgbClr val="FF0000"/>
                </a:solidFill>
                <a:cs typeface="Tahoma"/>
              </a:rPr>
              <a:t>di </a:t>
            </a:r>
            <a:r>
              <a:rPr lang="it-IT" sz="3200" b="1" spc="-5" dirty="0">
                <a:solidFill>
                  <a:srgbClr val="FF0000"/>
                </a:solidFill>
                <a:cs typeface="Tahoma"/>
              </a:rPr>
              <a:t>PCR mediante  elettroforesi</a:t>
            </a:r>
            <a:r>
              <a:rPr lang="it-IT" sz="3200" b="1" spc="-10" dirty="0">
                <a:solidFill>
                  <a:srgbClr val="FF0000"/>
                </a:solidFill>
                <a:cs typeface="Tahoma"/>
              </a:rPr>
              <a:t> </a:t>
            </a:r>
            <a:r>
              <a:rPr lang="it-IT" sz="3200" b="1" spc="-5" dirty="0" smtClean="0">
                <a:solidFill>
                  <a:srgbClr val="FF0000"/>
                </a:solidFill>
                <a:cs typeface="Tahoma"/>
              </a:rPr>
              <a:t>capillare (</a:t>
            </a:r>
            <a:r>
              <a:rPr lang="it-IT" sz="3200" b="1" spc="-5" dirty="0" err="1" smtClean="0">
                <a:solidFill>
                  <a:srgbClr val="FF0000"/>
                </a:solidFill>
                <a:cs typeface="Tahoma"/>
              </a:rPr>
              <a:t>elettroferogramma</a:t>
            </a:r>
            <a:r>
              <a:rPr lang="it-IT" sz="3200" b="1" spc="-5" dirty="0" smtClean="0">
                <a:solidFill>
                  <a:srgbClr val="FF0000"/>
                </a:solidFill>
                <a:cs typeface="Tahoma"/>
              </a:rPr>
              <a:t>)</a:t>
            </a:r>
            <a:br>
              <a:rPr lang="it-IT" sz="3200" b="1" spc="-5" dirty="0" smtClean="0">
                <a:solidFill>
                  <a:srgbClr val="FF0000"/>
                </a:solidFill>
                <a:cs typeface="Tahoma"/>
              </a:rPr>
            </a:br>
            <a:r>
              <a:rPr lang="it-IT" sz="3200" b="1" spc="-5" dirty="0" smtClean="0">
                <a:solidFill>
                  <a:srgbClr val="FF0000"/>
                </a:solidFill>
                <a:cs typeface="Tahoma"/>
              </a:rPr>
              <a:t>6) Interpretazione </a:t>
            </a:r>
            <a:r>
              <a:rPr lang="it-IT" sz="3200" b="1" spc="-5" dirty="0">
                <a:solidFill>
                  <a:srgbClr val="FF0000"/>
                </a:solidFill>
                <a:cs typeface="Tahoma"/>
              </a:rPr>
              <a:t>del dato</a:t>
            </a:r>
            <a:r>
              <a:rPr lang="it-IT" sz="3200" b="1" spc="-30" dirty="0">
                <a:solidFill>
                  <a:srgbClr val="FF0000"/>
                </a:solidFill>
                <a:cs typeface="Tahoma"/>
              </a:rPr>
              <a:t> </a:t>
            </a:r>
            <a:r>
              <a:rPr lang="it-IT" sz="3200" b="1" spc="-5" dirty="0" smtClean="0">
                <a:solidFill>
                  <a:srgbClr val="FF0000"/>
                </a:solidFill>
                <a:cs typeface="Tahoma"/>
              </a:rPr>
              <a:t>grezzo</a:t>
            </a:r>
            <a:r>
              <a:rPr lang="it-IT" sz="3200" dirty="0">
                <a:solidFill>
                  <a:srgbClr val="FF0000"/>
                </a:solidFill>
                <a:cs typeface="Tahoma"/>
              </a:rPr>
              <a:t/>
            </a:r>
            <a:br>
              <a:rPr lang="it-IT" sz="3200" dirty="0">
                <a:solidFill>
                  <a:srgbClr val="FF0000"/>
                </a:solidFill>
                <a:cs typeface="Tahoma"/>
              </a:rPr>
            </a:br>
            <a:endParaRPr sz="3200" spc="-5" dirty="0">
              <a:solidFill>
                <a:srgbClr val="FF0000"/>
              </a:solidFill>
            </a:endParaRPr>
          </a:p>
        </p:txBody>
      </p:sp>
      <p:sp>
        <p:nvSpPr>
          <p:cNvPr id="4" name="CasellaDiTesto 3"/>
          <p:cNvSpPr txBox="1"/>
          <p:nvPr/>
        </p:nvSpPr>
        <p:spPr>
          <a:xfrm>
            <a:off x="990600" y="457200"/>
            <a:ext cx="6400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t>Come si genera un profilo STR??? </a:t>
            </a:r>
            <a:endParaRPr lang="it-IT" sz="3200" b="1" dirty="0"/>
          </a:p>
        </p:txBody>
      </p:sp>
    </p:spTree>
    <p:extLst>
      <p:ext uri="{BB962C8B-B14F-4D97-AF65-F5344CB8AC3E}">
        <p14:creationId xmlns:p14="http://schemas.microsoft.com/office/powerpoint/2010/main" val="25165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l="14999" t="24219" r="11874" b="6250"/>
          <a:stretch>
            <a:fillRect/>
          </a:stretch>
        </p:blipFill>
        <p:spPr bwMode="auto">
          <a:xfrm>
            <a:off x="161925" y="31750"/>
            <a:ext cx="8915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5"/>
          <p:cNvSpPr>
            <a:spLocks noChangeArrowheads="1"/>
          </p:cNvSpPr>
          <p:nvPr/>
        </p:nvSpPr>
        <p:spPr bwMode="auto">
          <a:xfrm>
            <a:off x="381000" y="874946"/>
            <a:ext cx="6400800" cy="1938992"/>
          </a:xfrm>
          <a:prstGeom prst="rect">
            <a:avLst/>
          </a:prstGeom>
          <a:solidFill>
            <a:srgbClr val="0033CC"/>
          </a:solidFill>
          <a:ln w="9525">
            <a:solidFill>
              <a:srgbClr val="0033CC"/>
            </a:solidFill>
            <a:miter lim="800000"/>
            <a:headEnd/>
            <a:tailEnd/>
          </a:ln>
        </p:spPr>
        <p:txBody>
          <a:bodyPr wrap="square" anchor="ctr">
            <a:spAutoFit/>
          </a:bodyPr>
          <a:lstStyle>
            <a:lvl1pPr eaLnBrk="0" hangingPunct="0">
              <a:defRPr kumimoji="1" sz="3600">
                <a:solidFill>
                  <a:schemeClr val="tx1"/>
                </a:solidFill>
                <a:latin typeface="Arial" panose="020B0604020202020204" pitchFamily="34" charset="0"/>
              </a:defRPr>
            </a:lvl1pPr>
            <a:lvl2pPr marL="742950" indent="-285750" eaLnBrk="0" hangingPunct="0">
              <a:defRPr kumimoji="1" sz="3600">
                <a:solidFill>
                  <a:schemeClr val="tx1"/>
                </a:solidFill>
                <a:latin typeface="Arial" panose="020B0604020202020204" pitchFamily="34" charset="0"/>
              </a:defRPr>
            </a:lvl2pPr>
            <a:lvl3pPr marL="1143000" indent="-228600" eaLnBrk="0" hangingPunct="0">
              <a:defRPr kumimoji="1" sz="3600">
                <a:solidFill>
                  <a:schemeClr val="tx1"/>
                </a:solidFill>
                <a:latin typeface="Arial" panose="020B0604020202020204" pitchFamily="34" charset="0"/>
              </a:defRPr>
            </a:lvl3pPr>
            <a:lvl4pPr marL="1600200" indent="-228600" eaLnBrk="0" hangingPunct="0">
              <a:defRPr kumimoji="1" sz="3600">
                <a:solidFill>
                  <a:schemeClr val="tx1"/>
                </a:solidFill>
                <a:latin typeface="Arial" panose="020B0604020202020204" pitchFamily="34" charset="0"/>
              </a:defRPr>
            </a:lvl4pPr>
            <a:lvl5pPr marL="2057400" indent="-228600" eaLnBrk="0" hangingPunct="0">
              <a:defRPr kumimoji="1" sz="3600">
                <a:solidFill>
                  <a:schemeClr val="tx1"/>
                </a:solidFill>
                <a:latin typeface="Arial" panose="020B0604020202020204" pitchFamily="34" charset="0"/>
              </a:defRPr>
            </a:lvl5pPr>
            <a:lvl6pPr marL="2514600" indent="-228600" eaLnBrk="0" fontAlgn="base" hangingPunct="0">
              <a:spcBef>
                <a:spcPct val="50000"/>
              </a:spcBef>
              <a:spcAft>
                <a:spcPct val="0"/>
              </a:spcAft>
              <a:defRPr kumimoji="1" sz="3600">
                <a:solidFill>
                  <a:schemeClr val="tx1"/>
                </a:solidFill>
                <a:latin typeface="Arial" panose="020B0604020202020204" pitchFamily="34" charset="0"/>
              </a:defRPr>
            </a:lvl6pPr>
            <a:lvl7pPr marL="2971800" indent="-228600" eaLnBrk="0" fontAlgn="base" hangingPunct="0">
              <a:spcBef>
                <a:spcPct val="50000"/>
              </a:spcBef>
              <a:spcAft>
                <a:spcPct val="0"/>
              </a:spcAft>
              <a:defRPr kumimoji="1" sz="3600">
                <a:solidFill>
                  <a:schemeClr val="tx1"/>
                </a:solidFill>
                <a:latin typeface="Arial" panose="020B0604020202020204" pitchFamily="34" charset="0"/>
              </a:defRPr>
            </a:lvl7pPr>
            <a:lvl8pPr marL="3429000" indent="-228600" eaLnBrk="0" fontAlgn="base" hangingPunct="0">
              <a:spcBef>
                <a:spcPct val="50000"/>
              </a:spcBef>
              <a:spcAft>
                <a:spcPct val="0"/>
              </a:spcAft>
              <a:defRPr kumimoji="1" sz="3600">
                <a:solidFill>
                  <a:schemeClr val="tx1"/>
                </a:solidFill>
                <a:latin typeface="Arial" panose="020B0604020202020204" pitchFamily="34" charset="0"/>
              </a:defRPr>
            </a:lvl8pPr>
            <a:lvl9pPr marL="3886200" indent="-228600" eaLnBrk="0" fontAlgn="base" hangingPunct="0">
              <a:spcBef>
                <a:spcPct val="50000"/>
              </a:spcBef>
              <a:spcAft>
                <a:spcPct val="0"/>
              </a:spcAft>
              <a:defRPr kumimoji="1" sz="3600">
                <a:solidFill>
                  <a:schemeClr val="tx1"/>
                </a:solidFill>
                <a:latin typeface="Arial" panose="020B0604020202020204" pitchFamily="34" charset="0"/>
              </a:defRPr>
            </a:lvl9pPr>
          </a:lstStyle>
          <a:p>
            <a:pPr algn="just"/>
            <a:r>
              <a:rPr lang="en-US" altLang="it-IT" sz="2000" dirty="0">
                <a:solidFill>
                  <a:schemeClr val="bg1"/>
                </a:solidFill>
                <a:latin typeface="+mn-lt"/>
              </a:rPr>
              <a:t>Con </a:t>
            </a:r>
            <a:r>
              <a:rPr lang="en-US" altLang="it-IT" sz="2000" dirty="0" err="1">
                <a:solidFill>
                  <a:schemeClr val="bg1"/>
                </a:solidFill>
                <a:latin typeface="+mn-lt"/>
              </a:rPr>
              <a:t>l’avvento</a:t>
            </a:r>
            <a:r>
              <a:rPr lang="en-US" altLang="it-IT" sz="2000" dirty="0">
                <a:solidFill>
                  <a:schemeClr val="bg1"/>
                </a:solidFill>
                <a:latin typeface="+mn-lt"/>
              </a:rPr>
              <a:t> </a:t>
            </a:r>
            <a:r>
              <a:rPr lang="en-US" altLang="it-IT" sz="2000" dirty="0" err="1">
                <a:solidFill>
                  <a:schemeClr val="bg1"/>
                </a:solidFill>
                <a:latin typeface="+mn-lt"/>
              </a:rPr>
              <a:t>dei</a:t>
            </a:r>
            <a:r>
              <a:rPr lang="en-US" altLang="it-IT" sz="2000" dirty="0">
                <a:solidFill>
                  <a:schemeClr val="bg1"/>
                </a:solidFill>
                <a:latin typeface="+mn-lt"/>
              </a:rPr>
              <a:t> </a:t>
            </a:r>
            <a:r>
              <a:rPr lang="en-US" altLang="it-IT" sz="2000" dirty="0" err="1">
                <a:solidFill>
                  <a:schemeClr val="bg1"/>
                </a:solidFill>
                <a:latin typeface="+mn-lt"/>
              </a:rPr>
              <a:t>sequenziatori</a:t>
            </a:r>
            <a:r>
              <a:rPr lang="en-US" altLang="it-IT" sz="2000" dirty="0">
                <a:solidFill>
                  <a:schemeClr val="bg1"/>
                </a:solidFill>
                <a:latin typeface="+mn-lt"/>
              </a:rPr>
              <a:t> </a:t>
            </a:r>
            <a:r>
              <a:rPr lang="en-US" altLang="it-IT" sz="2000" dirty="0" err="1">
                <a:solidFill>
                  <a:schemeClr val="bg1"/>
                </a:solidFill>
                <a:latin typeface="+mn-lt"/>
              </a:rPr>
              <a:t>automatici</a:t>
            </a:r>
            <a:r>
              <a:rPr lang="en-US" altLang="it-IT" sz="2000" dirty="0">
                <a:solidFill>
                  <a:schemeClr val="bg1"/>
                </a:solidFill>
                <a:latin typeface="+mn-lt"/>
              </a:rPr>
              <a:t>, </a:t>
            </a:r>
            <a:r>
              <a:rPr lang="en-US" altLang="it-IT" sz="2000" dirty="0" err="1">
                <a:solidFill>
                  <a:schemeClr val="bg1"/>
                </a:solidFill>
                <a:latin typeface="+mn-lt"/>
              </a:rPr>
              <a:t>si</a:t>
            </a:r>
            <a:r>
              <a:rPr lang="en-US" altLang="it-IT" sz="2000" dirty="0">
                <a:solidFill>
                  <a:schemeClr val="bg1"/>
                </a:solidFill>
                <a:latin typeface="+mn-lt"/>
              </a:rPr>
              <a:t> è </a:t>
            </a:r>
            <a:r>
              <a:rPr lang="en-US" altLang="it-IT" sz="2000" dirty="0" err="1">
                <a:solidFill>
                  <a:schemeClr val="bg1"/>
                </a:solidFill>
                <a:latin typeface="+mn-lt"/>
              </a:rPr>
              <a:t>iniziato</a:t>
            </a:r>
            <a:r>
              <a:rPr lang="en-US" altLang="it-IT" sz="2000" dirty="0">
                <a:solidFill>
                  <a:schemeClr val="bg1"/>
                </a:solidFill>
                <a:latin typeface="+mn-lt"/>
              </a:rPr>
              <a:t> a fare </a:t>
            </a:r>
            <a:r>
              <a:rPr lang="en-US" altLang="it-IT" sz="2000" dirty="0" err="1">
                <a:solidFill>
                  <a:schemeClr val="bg1"/>
                </a:solidFill>
                <a:latin typeface="+mn-lt"/>
              </a:rPr>
              <a:t>tutto</a:t>
            </a:r>
            <a:r>
              <a:rPr lang="en-US" altLang="it-IT" sz="2000" dirty="0">
                <a:solidFill>
                  <a:schemeClr val="bg1"/>
                </a:solidFill>
                <a:latin typeface="+mn-lt"/>
              </a:rPr>
              <a:t> in </a:t>
            </a:r>
            <a:r>
              <a:rPr lang="en-US" altLang="it-IT" sz="2000" dirty="0" err="1">
                <a:solidFill>
                  <a:schemeClr val="bg1"/>
                </a:solidFill>
                <a:latin typeface="+mn-lt"/>
              </a:rPr>
              <a:t>un’unica</a:t>
            </a:r>
            <a:r>
              <a:rPr lang="en-US" altLang="it-IT" sz="2000" dirty="0">
                <a:solidFill>
                  <a:schemeClr val="bg1"/>
                </a:solidFill>
                <a:latin typeface="+mn-lt"/>
              </a:rPr>
              <a:t> </a:t>
            </a:r>
            <a:r>
              <a:rPr lang="en-US" altLang="it-IT" sz="2000" dirty="0" err="1">
                <a:solidFill>
                  <a:schemeClr val="bg1"/>
                </a:solidFill>
                <a:latin typeface="+mn-lt"/>
              </a:rPr>
              <a:t>miscela</a:t>
            </a:r>
            <a:r>
              <a:rPr lang="en-US" altLang="it-IT" sz="2000" dirty="0">
                <a:solidFill>
                  <a:schemeClr val="bg1"/>
                </a:solidFill>
                <a:latin typeface="+mn-lt"/>
              </a:rPr>
              <a:t> di </a:t>
            </a:r>
            <a:r>
              <a:rPr lang="en-US" altLang="it-IT" sz="2000" dirty="0" err="1">
                <a:solidFill>
                  <a:schemeClr val="bg1"/>
                </a:solidFill>
                <a:latin typeface="+mn-lt"/>
              </a:rPr>
              <a:t>reazione</a:t>
            </a:r>
            <a:r>
              <a:rPr lang="en-US" altLang="it-IT" sz="2000" dirty="0">
                <a:solidFill>
                  <a:schemeClr val="bg1"/>
                </a:solidFill>
                <a:latin typeface="+mn-lt"/>
              </a:rPr>
              <a:t>, </a:t>
            </a:r>
            <a:r>
              <a:rPr lang="en-US" altLang="it-IT" sz="2000" dirty="0" err="1">
                <a:solidFill>
                  <a:schemeClr val="bg1"/>
                </a:solidFill>
                <a:latin typeface="+mn-lt"/>
              </a:rPr>
              <a:t>etichettando</a:t>
            </a:r>
            <a:r>
              <a:rPr lang="en-US" altLang="it-IT" sz="2000" dirty="0">
                <a:solidFill>
                  <a:schemeClr val="bg1"/>
                </a:solidFill>
                <a:latin typeface="+mn-lt"/>
              </a:rPr>
              <a:t> </a:t>
            </a:r>
            <a:r>
              <a:rPr lang="en-US" altLang="it-IT" sz="2000" dirty="0" err="1">
                <a:solidFill>
                  <a:schemeClr val="bg1"/>
                </a:solidFill>
                <a:latin typeface="+mn-lt"/>
              </a:rPr>
              <a:t>ogni</a:t>
            </a:r>
            <a:r>
              <a:rPr lang="en-US" altLang="it-IT" sz="2000" dirty="0">
                <a:solidFill>
                  <a:schemeClr val="bg1"/>
                </a:solidFill>
                <a:latin typeface="+mn-lt"/>
              </a:rPr>
              <a:t> base </a:t>
            </a:r>
            <a:r>
              <a:rPr lang="en-US" altLang="it-IT" sz="2000" dirty="0" err="1">
                <a:solidFill>
                  <a:schemeClr val="bg1"/>
                </a:solidFill>
                <a:latin typeface="+mn-lt"/>
              </a:rPr>
              <a:t>azotata</a:t>
            </a:r>
            <a:r>
              <a:rPr lang="en-US" altLang="it-IT" sz="2000" dirty="0">
                <a:solidFill>
                  <a:schemeClr val="bg1"/>
                </a:solidFill>
                <a:latin typeface="+mn-lt"/>
              </a:rPr>
              <a:t> con </a:t>
            </a:r>
            <a:r>
              <a:rPr lang="en-US" altLang="it-IT" sz="2000" dirty="0" err="1">
                <a:solidFill>
                  <a:schemeClr val="bg1"/>
                </a:solidFill>
                <a:latin typeface="+mn-lt"/>
              </a:rPr>
              <a:t>una</a:t>
            </a:r>
            <a:r>
              <a:rPr lang="en-US" altLang="it-IT" sz="2000" dirty="0">
                <a:solidFill>
                  <a:schemeClr val="bg1"/>
                </a:solidFill>
                <a:latin typeface="+mn-lt"/>
              </a:rPr>
              <a:t> </a:t>
            </a:r>
            <a:r>
              <a:rPr lang="en-US" altLang="it-IT" sz="2000" dirty="0" err="1">
                <a:solidFill>
                  <a:schemeClr val="bg1"/>
                </a:solidFill>
                <a:latin typeface="+mn-lt"/>
              </a:rPr>
              <a:t>molecola</a:t>
            </a:r>
            <a:r>
              <a:rPr lang="en-US" altLang="it-IT" sz="2000" dirty="0">
                <a:solidFill>
                  <a:schemeClr val="bg1"/>
                </a:solidFill>
                <a:latin typeface="+mn-lt"/>
              </a:rPr>
              <a:t> </a:t>
            </a:r>
            <a:r>
              <a:rPr lang="en-US" altLang="it-IT" sz="2000" dirty="0" err="1">
                <a:solidFill>
                  <a:schemeClr val="bg1"/>
                </a:solidFill>
                <a:latin typeface="+mn-lt"/>
              </a:rPr>
              <a:t>fluorescente</a:t>
            </a:r>
            <a:r>
              <a:rPr lang="en-US" altLang="it-IT" sz="2000" dirty="0">
                <a:solidFill>
                  <a:schemeClr val="bg1"/>
                </a:solidFill>
                <a:latin typeface="+mn-lt"/>
              </a:rPr>
              <a:t> di </a:t>
            </a:r>
            <a:r>
              <a:rPr lang="en-US" altLang="it-IT" sz="2000" dirty="0" err="1">
                <a:solidFill>
                  <a:schemeClr val="bg1"/>
                </a:solidFill>
                <a:latin typeface="+mn-lt"/>
              </a:rPr>
              <a:t>colore</a:t>
            </a:r>
            <a:r>
              <a:rPr lang="en-US" altLang="it-IT" sz="2000" dirty="0">
                <a:solidFill>
                  <a:schemeClr val="bg1"/>
                </a:solidFill>
                <a:latin typeface="+mn-lt"/>
              </a:rPr>
              <a:t> </a:t>
            </a:r>
            <a:r>
              <a:rPr lang="en-US" altLang="it-IT" sz="2000" dirty="0" err="1">
                <a:solidFill>
                  <a:schemeClr val="bg1"/>
                </a:solidFill>
                <a:latin typeface="+mn-lt"/>
              </a:rPr>
              <a:t>diverso</a:t>
            </a:r>
            <a:r>
              <a:rPr lang="en-US" altLang="it-IT" sz="2000" dirty="0">
                <a:solidFill>
                  <a:schemeClr val="bg1"/>
                </a:solidFill>
                <a:latin typeface="+mn-lt"/>
              </a:rPr>
              <a:t>; </a:t>
            </a:r>
            <a:r>
              <a:rPr lang="en-US" altLang="it-IT" sz="2000" dirty="0" err="1">
                <a:solidFill>
                  <a:schemeClr val="bg1"/>
                </a:solidFill>
                <a:latin typeface="+mn-lt"/>
              </a:rPr>
              <a:t>inoltre</a:t>
            </a:r>
            <a:r>
              <a:rPr lang="en-US" altLang="it-IT" sz="2000" dirty="0">
                <a:solidFill>
                  <a:schemeClr val="bg1"/>
                </a:solidFill>
                <a:latin typeface="+mn-lt"/>
              </a:rPr>
              <a:t>, </a:t>
            </a:r>
            <a:r>
              <a:rPr lang="en-US" altLang="it-IT" sz="2000" dirty="0" err="1">
                <a:solidFill>
                  <a:schemeClr val="bg1"/>
                </a:solidFill>
                <a:latin typeface="+mn-lt"/>
              </a:rPr>
              <a:t>i</a:t>
            </a:r>
            <a:r>
              <a:rPr lang="en-US" altLang="it-IT" sz="2000" dirty="0">
                <a:solidFill>
                  <a:schemeClr val="bg1"/>
                </a:solidFill>
                <a:latin typeface="+mn-lt"/>
              </a:rPr>
              <a:t> </a:t>
            </a:r>
            <a:r>
              <a:rPr lang="en-US" altLang="it-IT" sz="2000" dirty="0" err="1">
                <a:solidFill>
                  <a:schemeClr val="bg1"/>
                </a:solidFill>
                <a:latin typeface="+mn-lt"/>
              </a:rPr>
              <a:t>frammenti</a:t>
            </a:r>
            <a:r>
              <a:rPr lang="en-US" altLang="it-IT" sz="2000" dirty="0">
                <a:solidFill>
                  <a:schemeClr val="bg1"/>
                </a:solidFill>
                <a:latin typeface="+mn-lt"/>
              </a:rPr>
              <a:t> </a:t>
            </a:r>
            <a:r>
              <a:rPr lang="en-US" altLang="it-IT" sz="2000" dirty="0" err="1">
                <a:solidFill>
                  <a:schemeClr val="bg1"/>
                </a:solidFill>
                <a:latin typeface="+mn-lt"/>
              </a:rPr>
              <a:t>si</a:t>
            </a:r>
            <a:r>
              <a:rPr lang="en-US" altLang="it-IT" sz="2000" dirty="0">
                <a:solidFill>
                  <a:schemeClr val="bg1"/>
                </a:solidFill>
                <a:latin typeface="+mn-lt"/>
              </a:rPr>
              <a:t> </a:t>
            </a:r>
            <a:r>
              <a:rPr lang="en-US" altLang="it-IT" sz="2000" dirty="0" err="1">
                <a:solidFill>
                  <a:schemeClr val="bg1"/>
                </a:solidFill>
                <a:latin typeface="+mn-lt"/>
              </a:rPr>
              <a:t>separano</a:t>
            </a:r>
            <a:r>
              <a:rPr lang="en-US" altLang="it-IT" sz="2000" dirty="0">
                <a:solidFill>
                  <a:schemeClr val="bg1"/>
                </a:solidFill>
                <a:latin typeface="+mn-lt"/>
              </a:rPr>
              <a:t> in </a:t>
            </a:r>
            <a:r>
              <a:rPr lang="en-US" altLang="it-IT" sz="2000" dirty="0" err="1">
                <a:solidFill>
                  <a:schemeClr val="bg1"/>
                </a:solidFill>
                <a:latin typeface="+mn-lt"/>
              </a:rPr>
              <a:t>tubi</a:t>
            </a:r>
            <a:r>
              <a:rPr lang="en-US" altLang="it-IT" sz="2000" dirty="0">
                <a:solidFill>
                  <a:schemeClr val="bg1"/>
                </a:solidFill>
                <a:latin typeface="+mn-lt"/>
              </a:rPr>
              <a:t> </a:t>
            </a:r>
            <a:r>
              <a:rPr lang="en-US" altLang="it-IT" sz="2000" dirty="0" err="1">
                <a:solidFill>
                  <a:schemeClr val="bg1"/>
                </a:solidFill>
                <a:latin typeface="+mn-lt"/>
              </a:rPr>
              <a:t>capillari</a:t>
            </a:r>
            <a:r>
              <a:rPr lang="en-US" altLang="it-IT" sz="2000" dirty="0">
                <a:solidFill>
                  <a:schemeClr val="bg1"/>
                </a:solidFill>
                <a:latin typeface="+mn-lt"/>
              </a:rPr>
              <a:t>, con un </a:t>
            </a:r>
            <a:r>
              <a:rPr lang="en-US" altLang="it-IT" sz="2000" dirty="0" err="1">
                <a:solidFill>
                  <a:schemeClr val="bg1"/>
                </a:solidFill>
                <a:latin typeface="+mn-lt"/>
              </a:rPr>
              <a:t>lettore</a:t>
            </a:r>
            <a:r>
              <a:rPr lang="en-US" altLang="it-IT" sz="2000" dirty="0">
                <a:solidFill>
                  <a:schemeClr val="bg1"/>
                </a:solidFill>
                <a:latin typeface="+mn-lt"/>
              </a:rPr>
              <a:t> </a:t>
            </a:r>
            <a:r>
              <a:rPr lang="en-US" altLang="it-IT" sz="2000" dirty="0" err="1">
                <a:solidFill>
                  <a:schemeClr val="bg1"/>
                </a:solidFill>
                <a:latin typeface="+mn-lt"/>
              </a:rPr>
              <a:t>ottico</a:t>
            </a:r>
            <a:r>
              <a:rPr lang="en-US" altLang="it-IT" sz="2000" dirty="0">
                <a:solidFill>
                  <a:schemeClr val="bg1"/>
                </a:solidFill>
                <a:latin typeface="+mn-lt"/>
              </a:rPr>
              <a:t> </a:t>
            </a:r>
            <a:r>
              <a:rPr lang="en-US" altLang="it-IT" sz="2000" dirty="0" err="1">
                <a:solidFill>
                  <a:schemeClr val="bg1"/>
                </a:solidFill>
                <a:latin typeface="+mn-lt"/>
              </a:rPr>
              <a:t>che</a:t>
            </a:r>
            <a:r>
              <a:rPr lang="en-US" altLang="it-IT" sz="2000" dirty="0">
                <a:solidFill>
                  <a:schemeClr val="bg1"/>
                </a:solidFill>
                <a:latin typeface="+mn-lt"/>
              </a:rPr>
              <a:t> </a:t>
            </a:r>
            <a:r>
              <a:rPr lang="en-US" altLang="it-IT" sz="2000" dirty="0" err="1">
                <a:solidFill>
                  <a:schemeClr val="bg1"/>
                </a:solidFill>
                <a:latin typeface="+mn-lt"/>
              </a:rPr>
              <a:t>registra</a:t>
            </a:r>
            <a:r>
              <a:rPr lang="en-US" altLang="it-IT" sz="2000" dirty="0">
                <a:solidFill>
                  <a:schemeClr val="bg1"/>
                </a:solidFill>
                <a:latin typeface="+mn-lt"/>
              </a:rPr>
              <a:t> </a:t>
            </a:r>
            <a:r>
              <a:rPr lang="en-US" altLang="it-IT" sz="2000" dirty="0" err="1">
                <a:solidFill>
                  <a:schemeClr val="bg1"/>
                </a:solidFill>
                <a:latin typeface="+mn-lt"/>
              </a:rPr>
              <a:t>il</a:t>
            </a:r>
            <a:r>
              <a:rPr lang="en-US" altLang="it-IT" sz="2000" dirty="0">
                <a:solidFill>
                  <a:schemeClr val="bg1"/>
                </a:solidFill>
                <a:latin typeface="+mn-lt"/>
              </a:rPr>
              <a:t> </a:t>
            </a:r>
            <a:r>
              <a:rPr lang="en-US" altLang="it-IT" sz="2000" dirty="0" err="1">
                <a:solidFill>
                  <a:schemeClr val="bg1"/>
                </a:solidFill>
                <a:latin typeface="+mn-lt"/>
              </a:rPr>
              <a:t>colore</a:t>
            </a:r>
            <a:r>
              <a:rPr lang="en-US" altLang="it-IT" sz="2000" dirty="0">
                <a:solidFill>
                  <a:schemeClr val="bg1"/>
                </a:solidFill>
                <a:latin typeface="+mn-lt"/>
              </a:rPr>
              <a:t> </a:t>
            </a:r>
            <a:r>
              <a:rPr lang="en-US" altLang="it-IT" sz="2000" dirty="0" err="1">
                <a:solidFill>
                  <a:schemeClr val="bg1"/>
                </a:solidFill>
                <a:latin typeface="+mn-lt"/>
              </a:rPr>
              <a:t>emesso</a:t>
            </a:r>
            <a:r>
              <a:rPr lang="en-US" altLang="it-IT" sz="2000" dirty="0">
                <a:solidFill>
                  <a:schemeClr val="bg1"/>
                </a:solidFill>
                <a:latin typeface="+mn-lt"/>
              </a:rPr>
              <a:t> dal DNA al </a:t>
            </a:r>
            <a:r>
              <a:rPr lang="en-US" altLang="it-IT" sz="2000" dirty="0" err="1">
                <a:solidFill>
                  <a:schemeClr val="bg1"/>
                </a:solidFill>
                <a:latin typeface="+mn-lt"/>
              </a:rPr>
              <a:t>suo</a:t>
            </a:r>
            <a:r>
              <a:rPr lang="en-US" altLang="it-IT" sz="2000" dirty="0">
                <a:solidFill>
                  <a:schemeClr val="bg1"/>
                </a:solidFill>
                <a:latin typeface="+mn-lt"/>
              </a:rPr>
              <a:t> </a:t>
            </a:r>
            <a:r>
              <a:rPr lang="en-US" altLang="it-IT" sz="2000" dirty="0" err="1">
                <a:solidFill>
                  <a:schemeClr val="bg1"/>
                </a:solidFill>
                <a:latin typeface="+mn-lt"/>
              </a:rPr>
              <a:t>passaggio</a:t>
            </a:r>
            <a:r>
              <a:rPr lang="en-US" altLang="it-IT" sz="2000" dirty="0">
                <a:solidFill>
                  <a:schemeClr val="bg1"/>
                </a:solidFill>
                <a:latin typeface="+mn-lt"/>
              </a:rPr>
              <a:t>.</a:t>
            </a:r>
          </a:p>
        </p:txBody>
      </p:sp>
    </p:spTree>
    <p:extLst>
      <p:ext uri="{BB962C8B-B14F-4D97-AF65-F5344CB8AC3E}">
        <p14:creationId xmlns:p14="http://schemas.microsoft.com/office/powerpoint/2010/main" val="2911313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525" y="609600"/>
            <a:ext cx="8734475" cy="5754723"/>
          </a:xfrm>
          <a:prstGeom prst="rect">
            <a:avLst/>
          </a:prstGeom>
          <a:blipFill>
            <a:blip r:embed="rId2" cstate="print"/>
            <a:stretch>
              <a:fillRect/>
            </a:stretch>
          </a:blipFill>
        </p:spPr>
        <p:txBody>
          <a:bodyPr wrap="square" lIns="0" tIns="0" rIns="0" bIns="0" rtlCol="0"/>
          <a:lstStyle/>
          <a:p>
            <a:endParaRPr/>
          </a:p>
        </p:txBody>
      </p:sp>
      <p:sp>
        <p:nvSpPr>
          <p:cNvPr id="3" name="CasellaDiTesto 2"/>
          <p:cNvSpPr txBox="1"/>
          <p:nvPr/>
        </p:nvSpPr>
        <p:spPr>
          <a:xfrm>
            <a:off x="3352800" y="152400"/>
            <a:ext cx="762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1</a:t>
            </a:r>
            <a:endParaRPr lang="it-IT" b="1" dirty="0"/>
          </a:p>
        </p:txBody>
      </p:sp>
      <p:sp>
        <p:nvSpPr>
          <p:cNvPr id="4" name="CasellaDiTesto 3"/>
          <p:cNvSpPr txBox="1"/>
          <p:nvPr/>
        </p:nvSpPr>
        <p:spPr>
          <a:xfrm>
            <a:off x="1760838" y="1295400"/>
            <a:ext cx="762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2</a:t>
            </a:r>
          </a:p>
          <a:p>
            <a:pPr algn="ctr"/>
            <a:endParaRPr lang="it-IT" b="1" dirty="0"/>
          </a:p>
        </p:txBody>
      </p:sp>
      <p:sp>
        <p:nvSpPr>
          <p:cNvPr id="5" name="CasellaDiTesto 4"/>
          <p:cNvSpPr txBox="1"/>
          <p:nvPr/>
        </p:nvSpPr>
        <p:spPr>
          <a:xfrm>
            <a:off x="5486400" y="2362200"/>
            <a:ext cx="762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3</a:t>
            </a:r>
            <a:endParaRPr lang="it-IT" b="1" dirty="0"/>
          </a:p>
        </p:txBody>
      </p:sp>
      <p:sp>
        <p:nvSpPr>
          <p:cNvPr id="6" name="CasellaDiTesto 5"/>
          <p:cNvSpPr txBox="1"/>
          <p:nvPr/>
        </p:nvSpPr>
        <p:spPr>
          <a:xfrm>
            <a:off x="5474043" y="3117629"/>
            <a:ext cx="762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4</a:t>
            </a:r>
            <a:endParaRPr lang="it-IT" b="1" dirty="0"/>
          </a:p>
        </p:txBody>
      </p:sp>
      <p:sp>
        <p:nvSpPr>
          <p:cNvPr id="7" name="CasellaDiTesto 6"/>
          <p:cNvSpPr txBox="1"/>
          <p:nvPr/>
        </p:nvSpPr>
        <p:spPr>
          <a:xfrm>
            <a:off x="5410200" y="3998933"/>
            <a:ext cx="762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5</a:t>
            </a:r>
            <a:endParaRPr lang="it-IT" b="1" dirty="0"/>
          </a:p>
        </p:txBody>
      </p:sp>
      <p:sp>
        <p:nvSpPr>
          <p:cNvPr id="8" name="CasellaDiTesto 7"/>
          <p:cNvSpPr txBox="1"/>
          <p:nvPr/>
        </p:nvSpPr>
        <p:spPr>
          <a:xfrm>
            <a:off x="1379838" y="5029200"/>
            <a:ext cx="762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6</a:t>
            </a:r>
            <a:endParaRPr lang="it-IT" b="1" dirty="0"/>
          </a:p>
        </p:txBody>
      </p:sp>
    </p:spTree>
    <p:extLst>
      <p:ext uri="{BB962C8B-B14F-4D97-AF65-F5344CB8AC3E}">
        <p14:creationId xmlns:p14="http://schemas.microsoft.com/office/powerpoint/2010/main" val="1990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5636" y="1176248"/>
            <a:ext cx="4397425" cy="34123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9563" y="1220685"/>
            <a:ext cx="4254500" cy="327169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86812" y="3309937"/>
            <a:ext cx="1925955" cy="923925"/>
          </a:xfrm>
          <a:custGeom>
            <a:avLst/>
            <a:gdLst/>
            <a:ahLst/>
            <a:cxnLst/>
            <a:rect l="l" t="t" r="r" b="b"/>
            <a:pathLst>
              <a:path w="1925954" h="923925">
                <a:moveTo>
                  <a:pt x="0" y="0"/>
                </a:moveTo>
                <a:lnTo>
                  <a:pt x="1925428" y="0"/>
                </a:lnTo>
                <a:lnTo>
                  <a:pt x="1925428" y="923633"/>
                </a:lnTo>
                <a:lnTo>
                  <a:pt x="0" y="923633"/>
                </a:lnTo>
                <a:lnTo>
                  <a:pt x="0" y="0"/>
                </a:lnTo>
                <a:close/>
              </a:path>
            </a:pathLst>
          </a:custGeom>
          <a:ln w="101599">
            <a:solidFill>
              <a:srgbClr val="FF2600"/>
            </a:solidFill>
          </a:ln>
        </p:spPr>
        <p:txBody>
          <a:bodyPr wrap="square" lIns="0" tIns="0" rIns="0" bIns="0" rtlCol="0"/>
          <a:lstStyle/>
          <a:p>
            <a:endParaRPr/>
          </a:p>
        </p:txBody>
      </p:sp>
      <p:sp>
        <p:nvSpPr>
          <p:cNvPr id="9" name="object 9"/>
          <p:cNvSpPr txBox="1"/>
          <p:nvPr/>
        </p:nvSpPr>
        <p:spPr>
          <a:xfrm>
            <a:off x="2932074" y="2087092"/>
            <a:ext cx="117792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00FF"/>
                </a:solidFill>
                <a:latin typeface="Calibri"/>
                <a:cs typeface="Calibri"/>
              </a:rPr>
              <a:t>Raw</a:t>
            </a:r>
            <a:r>
              <a:rPr sz="2400" spc="-90" dirty="0">
                <a:solidFill>
                  <a:srgbClr val="0000FF"/>
                </a:solidFill>
                <a:latin typeface="Calibri"/>
                <a:cs typeface="Calibri"/>
              </a:rPr>
              <a:t> </a:t>
            </a:r>
            <a:r>
              <a:rPr sz="2400" dirty="0">
                <a:solidFill>
                  <a:srgbClr val="0000FF"/>
                </a:solidFill>
                <a:latin typeface="Calibri"/>
                <a:cs typeface="Calibri"/>
              </a:rPr>
              <a:t>data</a:t>
            </a:r>
            <a:endParaRPr sz="2400">
              <a:latin typeface="Calibri"/>
              <a:cs typeface="Calibri"/>
            </a:endParaRPr>
          </a:p>
        </p:txBody>
      </p:sp>
      <p:sp>
        <p:nvSpPr>
          <p:cNvPr id="11" name="object 11"/>
          <p:cNvSpPr txBox="1"/>
          <p:nvPr/>
        </p:nvSpPr>
        <p:spPr>
          <a:xfrm>
            <a:off x="4938813" y="1536433"/>
            <a:ext cx="3923665" cy="220336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3810" rIns="0" bIns="0" rtlCol="0">
            <a:spAutoFit/>
          </a:bodyPr>
          <a:lstStyle/>
          <a:p>
            <a:pPr marL="12700" marR="5080" algn="just">
              <a:lnSpc>
                <a:spcPct val="118800"/>
              </a:lnSpc>
              <a:spcBef>
                <a:spcPts val="30"/>
              </a:spcBef>
              <a:buChar char="•"/>
              <a:tabLst>
                <a:tab pos="217804" algn="l"/>
              </a:tabLst>
            </a:pPr>
            <a:r>
              <a:rPr sz="1800" b="1" spc="-5" dirty="0" smtClean="0">
                <a:latin typeface="Verdana"/>
                <a:cs typeface="Verdana"/>
              </a:rPr>
              <a:t>GENESCAN </a:t>
            </a:r>
            <a:r>
              <a:rPr sz="1800" spc="-5" dirty="0">
                <a:latin typeface="Verdana"/>
                <a:cs typeface="Verdana"/>
              </a:rPr>
              <a:t>divide </a:t>
            </a:r>
            <a:r>
              <a:rPr lang="it-IT" sz="1800" dirty="0" smtClean="0">
                <a:latin typeface="Verdana"/>
                <a:cs typeface="Verdana"/>
              </a:rPr>
              <a:t>i</a:t>
            </a:r>
            <a:r>
              <a:rPr sz="1800" dirty="0" smtClean="0">
                <a:latin typeface="Verdana"/>
                <a:cs typeface="Verdana"/>
              </a:rPr>
              <a:t>  </a:t>
            </a:r>
            <a:r>
              <a:rPr sz="1800" spc="-5" dirty="0">
                <a:latin typeface="Verdana"/>
                <a:cs typeface="Verdana"/>
              </a:rPr>
              <a:t>dati grezzi </a:t>
            </a:r>
            <a:r>
              <a:rPr sz="1800" dirty="0">
                <a:latin typeface="Verdana"/>
                <a:cs typeface="Verdana"/>
              </a:rPr>
              <a:t>in un  </a:t>
            </a:r>
            <a:r>
              <a:rPr sz="1800" spc="-5" dirty="0">
                <a:latin typeface="Verdana"/>
                <a:cs typeface="Verdana"/>
              </a:rPr>
              <a:t>elettroferogramma </a:t>
            </a:r>
            <a:r>
              <a:rPr sz="1800" spc="-10" dirty="0">
                <a:latin typeface="Verdana"/>
                <a:cs typeface="Verdana"/>
              </a:rPr>
              <a:t>separato </a:t>
            </a:r>
            <a:r>
              <a:rPr sz="1800" spc="-5" dirty="0">
                <a:latin typeface="Verdana"/>
                <a:cs typeface="Verdana"/>
              </a:rPr>
              <a:t>per  ciascun</a:t>
            </a:r>
            <a:r>
              <a:rPr sz="1800" spc="-10" dirty="0">
                <a:latin typeface="Verdana"/>
                <a:cs typeface="Verdana"/>
              </a:rPr>
              <a:t> </a:t>
            </a:r>
            <a:r>
              <a:rPr sz="1800" spc="-5" dirty="0">
                <a:latin typeface="Verdana"/>
                <a:cs typeface="Verdana"/>
              </a:rPr>
              <a:t>colore</a:t>
            </a:r>
            <a:endParaRPr sz="1800" dirty="0">
              <a:latin typeface="Verdana"/>
              <a:cs typeface="Verdana"/>
            </a:endParaRPr>
          </a:p>
          <a:p>
            <a:pPr marL="594995" lvl="1" indent="-125095">
              <a:lnSpc>
                <a:spcPct val="100000"/>
              </a:lnSpc>
              <a:spcBef>
                <a:spcPts val="335"/>
              </a:spcBef>
              <a:buClr>
                <a:srgbClr val="4D80BC"/>
              </a:buClr>
              <a:buSzPct val="94444"/>
              <a:buFont typeface="Verdana"/>
              <a:buChar char="•"/>
              <a:tabLst>
                <a:tab pos="595630" algn="l"/>
              </a:tabLst>
            </a:pPr>
            <a:r>
              <a:rPr sz="1800" b="1" dirty="0">
                <a:solidFill>
                  <a:srgbClr val="5E95C8"/>
                </a:solidFill>
                <a:latin typeface="Verdana"/>
                <a:cs typeface="Verdana"/>
              </a:rPr>
              <a:t>Blue</a:t>
            </a:r>
            <a:endParaRPr sz="1800" dirty="0">
              <a:latin typeface="Verdana"/>
              <a:cs typeface="Verdana"/>
            </a:endParaRPr>
          </a:p>
          <a:p>
            <a:pPr marL="594995" lvl="1" indent="-125095">
              <a:lnSpc>
                <a:spcPct val="100000"/>
              </a:lnSpc>
              <a:spcBef>
                <a:spcPts val="240"/>
              </a:spcBef>
              <a:buClr>
                <a:srgbClr val="C3DFA3"/>
              </a:buClr>
              <a:buSzPct val="94444"/>
              <a:buFont typeface="Verdana"/>
              <a:buChar char="•"/>
              <a:tabLst>
                <a:tab pos="595630" algn="l"/>
              </a:tabLst>
            </a:pPr>
            <a:r>
              <a:rPr sz="1800" b="1" spc="-5" dirty="0">
                <a:solidFill>
                  <a:srgbClr val="CDE4B3"/>
                </a:solidFill>
                <a:latin typeface="Verdana"/>
                <a:cs typeface="Verdana"/>
              </a:rPr>
              <a:t>Green</a:t>
            </a:r>
            <a:endParaRPr sz="1800" dirty="0">
              <a:latin typeface="Verdana"/>
              <a:cs typeface="Verdana"/>
            </a:endParaRPr>
          </a:p>
          <a:p>
            <a:pPr marL="594995" lvl="1" indent="-125095">
              <a:lnSpc>
                <a:spcPct val="100000"/>
              </a:lnSpc>
              <a:spcBef>
                <a:spcPts val="240"/>
              </a:spcBef>
              <a:buClr>
                <a:srgbClr val="FFCC17"/>
              </a:buClr>
              <a:buSzPct val="94444"/>
              <a:buFont typeface="Verdana"/>
              <a:buChar char="•"/>
              <a:tabLst>
                <a:tab pos="595630" algn="l"/>
              </a:tabLst>
            </a:pPr>
            <a:r>
              <a:rPr sz="1800" b="1" dirty="0">
                <a:solidFill>
                  <a:srgbClr val="FFD31C"/>
                </a:solidFill>
                <a:latin typeface="Verdana"/>
                <a:cs typeface="Verdana"/>
              </a:rPr>
              <a:t>Yellow</a:t>
            </a:r>
            <a:endParaRPr sz="1800" dirty="0">
              <a:latin typeface="Verdana"/>
              <a:cs typeface="Verdana"/>
            </a:endParaRPr>
          </a:p>
          <a:p>
            <a:pPr marL="594995" lvl="1" indent="-125095">
              <a:lnSpc>
                <a:spcPct val="100000"/>
              </a:lnSpc>
              <a:spcBef>
                <a:spcPts val="140"/>
              </a:spcBef>
              <a:buClr>
                <a:srgbClr val="ED171D"/>
              </a:buClr>
              <a:buSzPct val="94444"/>
              <a:buFont typeface="Verdana"/>
              <a:buChar char="•"/>
              <a:tabLst>
                <a:tab pos="595630" algn="l"/>
              </a:tabLst>
            </a:pPr>
            <a:r>
              <a:rPr sz="1800" b="1" dirty="0">
                <a:solidFill>
                  <a:srgbClr val="F23126"/>
                </a:solidFill>
                <a:latin typeface="Verdana"/>
                <a:cs typeface="Verdana"/>
              </a:rPr>
              <a:t>Red</a:t>
            </a:r>
            <a:endParaRPr sz="1800" dirty="0">
              <a:latin typeface="Verdana"/>
              <a:cs typeface="Verdana"/>
            </a:endParaRPr>
          </a:p>
        </p:txBody>
      </p:sp>
      <p:sp>
        <p:nvSpPr>
          <p:cNvPr id="12" name="object 12"/>
          <p:cNvSpPr txBox="1"/>
          <p:nvPr/>
        </p:nvSpPr>
        <p:spPr>
          <a:xfrm>
            <a:off x="4938814" y="4527943"/>
            <a:ext cx="3923665" cy="1980414"/>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2540" rIns="0" bIns="0" rtlCol="0">
            <a:spAutoFit/>
          </a:bodyPr>
          <a:lstStyle/>
          <a:p>
            <a:pPr marL="12700" marR="5080" algn="just">
              <a:lnSpc>
                <a:spcPct val="119400"/>
              </a:lnSpc>
              <a:spcBef>
                <a:spcPts val="20"/>
              </a:spcBef>
              <a:buSzPct val="94444"/>
              <a:buChar char="•"/>
              <a:tabLst>
                <a:tab pos="138430" algn="l"/>
              </a:tabLst>
            </a:pPr>
            <a:r>
              <a:rPr sz="1800" spc="-5" dirty="0" smtClean="0">
                <a:latin typeface="Verdana"/>
                <a:cs typeface="Verdana"/>
              </a:rPr>
              <a:t> </a:t>
            </a:r>
            <a:r>
              <a:rPr sz="1800" b="1" spc="-10" dirty="0">
                <a:latin typeface="Verdana"/>
                <a:cs typeface="Verdana"/>
              </a:rPr>
              <a:t>GENOTYPER</a:t>
            </a:r>
            <a:r>
              <a:rPr sz="1800" spc="-10" dirty="0">
                <a:latin typeface="Verdana"/>
                <a:cs typeface="Verdana"/>
              </a:rPr>
              <a:t>  </a:t>
            </a:r>
            <a:r>
              <a:rPr sz="1800" spc="-5" dirty="0">
                <a:latin typeface="Verdana"/>
                <a:cs typeface="Verdana"/>
              </a:rPr>
              <a:t>identifica </a:t>
            </a:r>
            <a:r>
              <a:rPr sz="1800" dirty="0">
                <a:latin typeface="Verdana"/>
                <a:cs typeface="Verdana"/>
              </a:rPr>
              <a:t>i </a:t>
            </a:r>
            <a:r>
              <a:rPr sz="1800" spc="-5" dirty="0" err="1">
                <a:latin typeface="Verdana"/>
                <a:cs typeface="Verdana"/>
              </a:rPr>
              <a:t>differenti</a:t>
            </a:r>
            <a:r>
              <a:rPr sz="1800" spc="-5" dirty="0">
                <a:latin typeface="Verdana"/>
                <a:cs typeface="Verdana"/>
              </a:rPr>
              <a:t> </a:t>
            </a:r>
            <a:r>
              <a:rPr sz="1800" spc="-5" dirty="0" smtClean="0">
                <a:latin typeface="Verdana"/>
                <a:cs typeface="Verdana"/>
              </a:rPr>
              <a:t>loci</a:t>
            </a:r>
            <a:r>
              <a:rPr lang="it-IT" sz="1800" spc="-5" dirty="0" smtClean="0">
                <a:latin typeface="Verdana"/>
                <a:cs typeface="Verdana"/>
              </a:rPr>
              <a:t>;</a:t>
            </a:r>
          </a:p>
          <a:p>
            <a:pPr marL="12700" marR="5080" algn="just">
              <a:lnSpc>
                <a:spcPct val="119400"/>
              </a:lnSpc>
              <a:spcBef>
                <a:spcPts val="20"/>
              </a:spcBef>
              <a:buSzPct val="94444"/>
              <a:buChar char="•"/>
              <a:tabLst>
                <a:tab pos="138430" algn="l"/>
              </a:tabLst>
            </a:pPr>
            <a:r>
              <a:rPr sz="1800" spc="-5" dirty="0" smtClean="0">
                <a:latin typeface="Verdana"/>
                <a:cs typeface="Verdana"/>
              </a:rPr>
              <a:t>per  </a:t>
            </a:r>
            <a:r>
              <a:rPr sz="1800" spc="-5" dirty="0">
                <a:latin typeface="Verdana"/>
                <a:cs typeface="Verdana"/>
              </a:rPr>
              <a:t>ciascuno di </a:t>
            </a:r>
            <a:r>
              <a:rPr sz="1800" dirty="0">
                <a:latin typeface="Verdana"/>
                <a:cs typeface="Verdana"/>
              </a:rPr>
              <a:t>essi </a:t>
            </a:r>
            <a:r>
              <a:rPr sz="1800" spc="-5" dirty="0">
                <a:latin typeface="Verdana"/>
                <a:cs typeface="Verdana"/>
              </a:rPr>
              <a:t>riconosce gli alleli  facendo riferimento </a:t>
            </a:r>
            <a:r>
              <a:rPr sz="1800" dirty="0">
                <a:latin typeface="Verdana"/>
                <a:cs typeface="Verdana"/>
              </a:rPr>
              <a:t>ad uno  </a:t>
            </a:r>
            <a:r>
              <a:rPr sz="1800" spc="-5" dirty="0">
                <a:latin typeface="Verdana"/>
                <a:cs typeface="Verdana"/>
              </a:rPr>
              <a:t>standard di </a:t>
            </a:r>
            <a:r>
              <a:rPr lang="it-IT" sz="1800" spc="-5" dirty="0" smtClean="0">
                <a:latin typeface="Verdana"/>
                <a:cs typeface="Verdana"/>
              </a:rPr>
              <a:t>PM</a:t>
            </a:r>
            <a:r>
              <a:rPr sz="1800" spc="-5" dirty="0" smtClean="0">
                <a:latin typeface="Verdana"/>
                <a:cs typeface="Verdana"/>
              </a:rPr>
              <a:t> </a:t>
            </a:r>
            <a:r>
              <a:rPr sz="1800" dirty="0">
                <a:latin typeface="Verdana"/>
                <a:cs typeface="Verdana"/>
              </a:rPr>
              <a:t>e </a:t>
            </a:r>
            <a:r>
              <a:rPr sz="1800" dirty="0" smtClean="0">
                <a:latin typeface="Verdana"/>
                <a:cs typeface="Verdana"/>
              </a:rPr>
              <a:t>a  </a:t>
            </a:r>
            <a:r>
              <a:rPr sz="1800" dirty="0">
                <a:latin typeface="Verdana"/>
                <a:cs typeface="Verdana"/>
              </a:rPr>
              <a:t>un </a:t>
            </a:r>
            <a:r>
              <a:rPr sz="1800" b="1" dirty="0">
                <a:latin typeface="Verdana"/>
                <a:cs typeface="Verdana"/>
              </a:rPr>
              <a:t>ladder</a:t>
            </a:r>
            <a:r>
              <a:rPr sz="1800" b="1" spc="-20" dirty="0">
                <a:latin typeface="Verdana"/>
                <a:cs typeface="Verdana"/>
              </a:rPr>
              <a:t> </a:t>
            </a:r>
            <a:r>
              <a:rPr sz="1800" b="1" spc="-5" dirty="0">
                <a:latin typeface="Verdana"/>
                <a:cs typeface="Verdana"/>
              </a:rPr>
              <a:t>allelico</a:t>
            </a:r>
            <a:endParaRPr sz="1800" dirty="0">
              <a:latin typeface="Verdana"/>
              <a:cs typeface="Verdana"/>
            </a:endParaRPr>
          </a:p>
        </p:txBody>
      </p:sp>
      <p:sp>
        <p:nvSpPr>
          <p:cNvPr id="13" name="object 13"/>
          <p:cNvSpPr/>
          <p:nvPr/>
        </p:nvSpPr>
        <p:spPr>
          <a:xfrm>
            <a:off x="838127" y="4670614"/>
            <a:ext cx="3097136" cy="174952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898671" y="6097385"/>
            <a:ext cx="993371" cy="361603"/>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4069576" y="6229774"/>
            <a:ext cx="775335" cy="152400"/>
          </a:xfrm>
          <a:custGeom>
            <a:avLst/>
            <a:gdLst/>
            <a:ahLst/>
            <a:cxnLst/>
            <a:rect l="l" t="t" r="r" b="b"/>
            <a:pathLst>
              <a:path w="775335" h="152400">
                <a:moveTo>
                  <a:pt x="774825" y="151948"/>
                </a:moveTo>
                <a:lnTo>
                  <a:pt x="0" y="0"/>
                </a:lnTo>
              </a:path>
            </a:pathLst>
          </a:custGeom>
          <a:ln w="25399">
            <a:solidFill>
              <a:srgbClr val="0433FF"/>
            </a:solidFill>
          </a:ln>
        </p:spPr>
        <p:txBody>
          <a:bodyPr wrap="square" lIns="0" tIns="0" rIns="0" bIns="0" rtlCol="0"/>
          <a:lstStyle/>
          <a:p>
            <a:endParaRPr/>
          </a:p>
        </p:txBody>
      </p:sp>
      <p:sp>
        <p:nvSpPr>
          <p:cNvPr id="16" name="object 16"/>
          <p:cNvSpPr/>
          <p:nvPr/>
        </p:nvSpPr>
        <p:spPr>
          <a:xfrm>
            <a:off x="4044835" y="6186520"/>
            <a:ext cx="122364" cy="115704"/>
          </a:xfrm>
          <a:prstGeom prst="rect">
            <a:avLst/>
          </a:prstGeom>
          <a:blipFill>
            <a:blip r:embed="rId6" cstate="print"/>
            <a:stretch>
              <a:fillRect/>
            </a:stretch>
          </a:blipFill>
        </p:spPr>
        <p:txBody>
          <a:bodyPr wrap="square" lIns="0" tIns="0" rIns="0" bIns="0" rtlCol="0"/>
          <a:lstStyle/>
          <a:p>
            <a:endParaRPr/>
          </a:p>
        </p:txBody>
      </p:sp>
      <p:sp>
        <p:nvSpPr>
          <p:cNvPr id="17" name="CasellaDiTesto 16"/>
          <p:cNvSpPr txBox="1"/>
          <p:nvPr/>
        </p:nvSpPr>
        <p:spPr>
          <a:xfrm>
            <a:off x="4938813" y="991582"/>
            <a:ext cx="762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3</a:t>
            </a:r>
            <a:endParaRPr lang="it-IT" b="1" dirty="0"/>
          </a:p>
        </p:txBody>
      </p:sp>
      <p:sp>
        <p:nvSpPr>
          <p:cNvPr id="18" name="CasellaDiTesto 17"/>
          <p:cNvSpPr txBox="1"/>
          <p:nvPr/>
        </p:nvSpPr>
        <p:spPr>
          <a:xfrm>
            <a:off x="5105400" y="3949202"/>
            <a:ext cx="762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b="1" dirty="0" smtClean="0"/>
              <a:t>4</a:t>
            </a:r>
            <a:endParaRPr lang="it-IT" b="1" dirty="0"/>
          </a:p>
        </p:txBody>
      </p:sp>
    </p:spTree>
    <p:extLst>
      <p:ext uri="{BB962C8B-B14F-4D97-AF65-F5344CB8AC3E}">
        <p14:creationId xmlns:p14="http://schemas.microsoft.com/office/powerpoint/2010/main" val="19265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578950" y="2307675"/>
            <a:ext cx="4876800" cy="4419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531324" y="552450"/>
            <a:ext cx="4402875" cy="17811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074500" y="3429000"/>
            <a:ext cx="276225" cy="381000"/>
          </a:xfrm>
          <a:custGeom>
            <a:avLst/>
            <a:gdLst/>
            <a:ahLst/>
            <a:cxnLst/>
            <a:rect l="l" t="t" r="r" b="b"/>
            <a:pathLst>
              <a:path w="276225" h="381000">
                <a:moveTo>
                  <a:pt x="0" y="381000"/>
                </a:moveTo>
                <a:lnTo>
                  <a:pt x="276225" y="381000"/>
                </a:lnTo>
                <a:lnTo>
                  <a:pt x="276225" y="0"/>
                </a:lnTo>
                <a:lnTo>
                  <a:pt x="0" y="0"/>
                </a:lnTo>
                <a:lnTo>
                  <a:pt x="0" y="381000"/>
                </a:lnTo>
                <a:close/>
              </a:path>
            </a:pathLst>
          </a:custGeom>
          <a:solidFill>
            <a:srgbClr val="FFFFFF"/>
          </a:solidFill>
        </p:spPr>
        <p:txBody>
          <a:bodyPr wrap="square" lIns="0" tIns="0" rIns="0" bIns="0" rtlCol="0"/>
          <a:lstStyle/>
          <a:p>
            <a:endParaRPr/>
          </a:p>
        </p:txBody>
      </p:sp>
      <p:sp>
        <p:nvSpPr>
          <p:cNvPr id="7" name="object 7"/>
          <p:cNvSpPr/>
          <p:nvPr/>
        </p:nvSpPr>
        <p:spPr>
          <a:xfrm>
            <a:off x="4922100" y="3429000"/>
            <a:ext cx="95250" cy="381000"/>
          </a:xfrm>
          <a:custGeom>
            <a:avLst/>
            <a:gdLst/>
            <a:ahLst/>
            <a:cxnLst/>
            <a:rect l="l" t="t" r="r" b="b"/>
            <a:pathLst>
              <a:path w="95250" h="381000">
                <a:moveTo>
                  <a:pt x="0" y="381000"/>
                </a:moveTo>
                <a:lnTo>
                  <a:pt x="95250" y="381000"/>
                </a:lnTo>
                <a:lnTo>
                  <a:pt x="95250" y="0"/>
                </a:lnTo>
                <a:lnTo>
                  <a:pt x="0" y="0"/>
                </a:lnTo>
                <a:lnTo>
                  <a:pt x="0" y="381000"/>
                </a:lnTo>
                <a:close/>
              </a:path>
            </a:pathLst>
          </a:custGeom>
          <a:solidFill>
            <a:srgbClr val="FFFFFF"/>
          </a:solidFill>
        </p:spPr>
        <p:txBody>
          <a:bodyPr wrap="square" lIns="0" tIns="0" rIns="0" bIns="0" rtlCol="0"/>
          <a:lstStyle/>
          <a:p>
            <a:endParaRPr/>
          </a:p>
        </p:txBody>
      </p:sp>
      <p:sp>
        <p:nvSpPr>
          <p:cNvPr id="8" name="object 8"/>
          <p:cNvSpPr/>
          <p:nvPr/>
        </p:nvSpPr>
        <p:spPr>
          <a:xfrm>
            <a:off x="4769700" y="3429000"/>
            <a:ext cx="95250" cy="381000"/>
          </a:xfrm>
          <a:custGeom>
            <a:avLst/>
            <a:gdLst/>
            <a:ahLst/>
            <a:cxnLst/>
            <a:rect l="l" t="t" r="r" b="b"/>
            <a:pathLst>
              <a:path w="95250" h="381000">
                <a:moveTo>
                  <a:pt x="0" y="381000"/>
                </a:moveTo>
                <a:lnTo>
                  <a:pt x="95250" y="381000"/>
                </a:lnTo>
                <a:lnTo>
                  <a:pt x="95250" y="0"/>
                </a:lnTo>
                <a:lnTo>
                  <a:pt x="0" y="0"/>
                </a:lnTo>
                <a:lnTo>
                  <a:pt x="0" y="381000"/>
                </a:lnTo>
                <a:close/>
              </a:path>
            </a:pathLst>
          </a:custGeom>
          <a:solidFill>
            <a:srgbClr val="FFFFFF"/>
          </a:solidFill>
        </p:spPr>
        <p:txBody>
          <a:bodyPr wrap="square" lIns="0" tIns="0" rIns="0" bIns="0" rtlCol="0"/>
          <a:lstStyle/>
          <a:p>
            <a:endParaRPr/>
          </a:p>
        </p:txBody>
      </p:sp>
      <p:sp>
        <p:nvSpPr>
          <p:cNvPr id="9" name="object 9"/>
          <p:cNvSpPr/>
          <p:nvPr/>
        </p:nvSpPr>
        <p:spPr>
          <a:xfrm>
            <a:off x="4693500" y="3429000"/>
            <a:ext cx="19050" cy="381000"/>
          </a:xfrm>
          <a:custGeom>
            <a:avLst/>
            <a:gdLst/>
            <a:ahLst/>
            <a:cxnLst/>
            <a:rect l="l" t="t" r="r" b="b"/>
            <a:pathLst>
              <a:path w="19050" h="381000">
                <a:moveTo>
                  <a:pt x="0" y="381000"/>
                </a:moveTo>
                <a:lnTo>
                  <a:pt x="19050" y="381000"/>
                </a:lnTo>
                <a:lnTo>
                  <a:pt x="19050" y="0"/>
                </a:lnTo>
                <a:lnTo>
                  <a:pt x="0" y="0"/>
                </a:lnTo>
                <a:lnTo>
                  <a:pt x="0" y="381000"/>
                </a:lnTo>
                <a:close/>
              </a:path>
            </a:pathLst>
          </a:custGeom>
          <a:solidFill>
            <a:srgbClr val="FFFFFF"/>
          </a:solidFill>
        </p:spPr>
        <p:txBody>
          <a:bodyPr wrap="square" lIns="0" tIns="0" rIns="0" bIns="0" rtlCol="0"/>
          <a:lstStyle/>
          <a:p>
            <a:endParaRPr/>
          </a:p>
        </p:txBody>
      </p:sp>
      <p:sp>
        <p:nvSpPr>
          <p:cNvPr id="10" name="object 10"/>
          <p:cNvSpPr/>
          <p:nvPr/>
        </p:nvSpPr>
        <p:spPr>
          <a:xfrm>
            <a:off x="4007700" y="3429000"/>
            <a:ext cx="628650" cy="381000"/>
          </a:xfrm>
          <a:custGeom>
            <a:avLst/>
            <a:gdLst/>
            <a:ahLst/>
            <a:cxnLst/>
            <a:rect l="l" t="t" r="r" b="b"/>
            <a:pathLst>
              <a:path w="628650" h="381000">
                <a:moveTo>
                  <a:pt x="0" y="381000"/>
                </a:moveTo>
                <a:lnTo>
                  <a:pt x="628649" y="381000"/>
                </a:lnTo>
                <a:lnTo>
                  <a:pt x="628649" y="0"/>
                </a:lnTo>
                <a:lnTo>
                  <a:pt x="0" y="0"/>
                </a:lnTo>
                <a:lnTo>
                  <a:pt x="0" y="381000"/>
                </a:lnTo>
                <a:close/>
              </a:path>
            </a:pathLst>
          </a:custGeom>
          <a:solidFill>
            <a:srgbClr val="FFFFFF"/>
          </a:solidFill>
        </p:spPr>
        <p:txBody>
          <a:bodyPr wrap="square" lIns="0" tIns="0" rIns="0" bIns="0" rtlCol="0"/>
          <a:lstStyle/>
          <a:p>
            <a:endParaRPr/>
          </a:p>
        </p:txBody>
      </p:sp>
      <p:sp>
        <p:nvSpPr>
          <p:cNvPr id="11" name="object 11"/>
          <p:cNvSpPr/>
          <p:nvPr/>
        </p:nvSpPr>
        <p:spPr>
          <a:xfrm>
            <a:off x="3855301" y="3429000"/>
            <a:ext cx="95250" cy="381000"/>
          </a:xfrm>
          <a:custGeom>
            <a:avLst/>
            <a:gdLst/>
            <a:ahLst/>
            <a:cxnLst/>
            <a:rect l="l" t="t" r="r" b="b"/>
            <a:pathLst>
              <a:path w="95250" h="381000">
                <a:moveTo>
                  <a:pt x="0" y="381000"/>
                </a:moveTo>
                <a:lnTo>
                  <a:pt x="95249" y="381000"/>
                </a:lnTo>
                <a:lnTo>
                  <a:pt x="95249" y="0"/>
                </a:lnTo>
                <a:lnTo>
                  <a:pt x="0" y="0"/>
                </a:lnTo>
                <a:lnTo>
                  <a:pt x="0" y="381000"/>
                </a:lnTo>
                <a:close/>
              </a:path>
            </a:pathLst>
          </a:custGeom>
          <a:solidFill>
            <a:srgbClr val="FFFFFF"/>
          </a:solidFill>
        </p:spPr>
        <p:txBody>
          <a:bodyPr wrap="square" lIns="0" tIns="0" rIns="0" bIns="0" rtlCol="0"/>
          <a:lstStyle/>
          <a:p>
            <a:endParaRPr/>
          </a:p>
        </p:txBody>
      </p:sp>
      <p:sp>
        <p:nvSpPr>
          <p:cNvPr id="12" name="object 12"/>
          <p:cNvSpPr/>
          <p:nvPr/>
        </p:nvSpPr>
        <p:spPr>
          <a:xfrm>
            <a:off x="6293700" y="4572000"/>
            <a:ext cx="352425" cy="304800"/>
          </a:xfrm>
          <a:custGeom>
            <a:avLst/>
            <a:gdLst/>
            <a:ahLst/>
            <a:cxnLst/>
            <a:rect l="l" t="t" r="r" b="b"/>
            <a:pathLst>
              <a:path w="352425" h="304800">
                <a:moveTo>
                  <a:pt x="0" y="304800"/>
                </a:moveTo>
                <a:lnTo>
                  <a:pt x="352424" y="304800"/>
                </a:lnTo>
                <a:lnTo>
                  <a:pt x="352424" y="0"/>
                </a:lnTo>
                <a:lnTo>
                  <a:pt x="0" y="0"/>
                </a:lnTo>
                <a:lnTo>
                  <a:pt x="0" y="304800"/>
                </a:lnTo>
                <a:close/>
              </a:path>
            </a:pathLst>
          </a:custGeom>
          <a:solidFill>
            <a:srgbClr val="FFFFFF"/>
          </a:solidFill>
        </p:spPr>
        <p:txBody>
          <a:bodyPr wrap="square" lIns="0" tIns="0" rIns="0" bIns="0" rtlCol="0"/>
          <a:lstStyle/>
          <a:p>
            <a:endParaRPr/>
          </a:p>
        </p:txBody>
      </p:sp>
      <p:sp>
        <p:nvSpPr>
          <p:cNvPr id="13" name="object 13"/>
          <p:cNvSpPr/>
          <p:nvPr/>
        </p:nvSpPr>
        <p:spPr>
          <a:xfrm>
            <a:off x="5912700" y="4572000"/>
            <a:ext cx="323850" cy="304800"/>
          </a:xfrm>
          <a:custGeom>
            <a:avLst/>
            <a:gdLst/>
            <a:ahLst/>
            <a:cxnLst/>
            <a:rect l="l" t="t" r="r" b="b"/>
            <a:pathLst>
              <a:path w="323850" h="304800">
                <a:moveTo>
                  <a:pt x="0" y="304800"/>
                </a:moveTo>
                <a:lnTo>
                  <a:pt x="323850" y="304800"/>
                </a:lnTo>
                <a:lnTo>
                  <a:pt x="323850" y="0"/>
                </a:lnTo>
                <a:lnTo>
                  <a:pt x="0" y="0"/>
                </a:lnTo>
                <a:lnTo>
                  <a:pt x="0" y="304800"/>
                </a:lnTo>
                <a:close/>
              </a:path>
            </a:pathLst>
          </a:custGeom>
          <a:solidFill>
            <a:srgbClr val="FFFFFF"/>
          </a:solidFill>
        </p:spPr>
        <p:txBody>
          <a:bodyPr wrap="square" lIns="0" tIns="0" rIns="0" bIns="0" rtlCol="0"/>
          <a:lstStyle/>
          <a:p>
            <a:endParaRPr/>
          </a:p>
        </p:txBody>
      </p:sp>
      <p:sp>
        <p:nvSpPr>
          <p:cNvPr id="14" name="object 14"/>
          <p:cNvSpPr/>
          <p:nvPr/>
        </p:nvSpPr>
        <p:spPr>
          <a:xfrm>
            <a:off x="5455500" y="4572000"/>
            <a:ext cx="400050" cy="304800"/>
          </a:xfrm>
          <a:custGeom>
            <a:avLst/>
            <a:gdLst/>
            <a:ahLst/>
            <a:cxnLst/>
            <a:rect l="l" t="t" r="r" b="b"/>
            <a:pathLst>
              <a:path w="400050" h="304800">
                <a:moveTo>
                  <a:pt x="0" y="304800"/>
                </a:moveTo>
                <a:lnTo>
                  <a:pt x="400050" y="304800"/>
                </a:lnTo>
                <a:lnTo>
                  <a:pt x="400050" y="0"/>
                </a:lnTo>
                <a:lnTo>
                  <a:pt x="0" y="0"/>
                </a:lnTo>
                <a:lnTo>
                  <a:pt x="0" y="304800"/>
                </a:lnTo>
                <a:close/>
              </a:path>
            </a:pathLst>
          </a:custGeom>
          <a:solidFill>
            <a:srgbClr val="FFFFFF"/>
          </a:solidFill>
        </p:spPr>
        <p:txBody>
          <a:bodyPr wrap="square" lIns="0" tIns="0" rIns="0" bIns="0" rtlCol="0"/>
          <a:lstStyle/>
          <a:p>
            <a:endParaRPr/>
          </a:p>
        </p:txBody>
      </p:sp>
      <p:sp>
        <p:nvSpPr>
          <p:cNvPr id="15" name="object 15"/>
          <p:cNvSpPr/>
          <p:nvPr/>
        </p:nvSpPr>
        <p:spPr>
          <a:xfrm>
            <a:off x="5074500" y="4572000"/>
            <a:ext cx="323850" cy="304800"/>
          </a:xfrm>
          <a:custGeom>
            <a:avLst/>
            <a:gdLst/>
            <a:ahLst/>
            <a:cxnLst/>
            <a:rect l="l" t="t" r="r" b="b"/>
            <a:pathLst>
              <a:path w="323850" h="304800">
                <a:moveTo>
                  <a:pt x="0" y="304800"/>
                </a:moveTo>
                <a:lnTo>
                  <a:pt x="323849" y="304800"/>
                </a:lnTo>
                <a:lnTo>
                  <a:pt x="323849" y="0"/>
                </a:lnTo>
                <a:lnTo>
                  <a:pt x="0" y="0"/>
                </a:lnTo>
                <a:lnTo>
                  <a:pt x="0" y="304800"/>
                </a:lnTo>
                <a:close/>
              </a:path>
            </a:pathLst>
          </a:custGeom>
          <a:solidFill>
            <a:srgbClr val="FFFFFF"/>
          </a:solidFill>
        </p:spPr>
        <p:txBody>
          <a:bodyPr wrap="square" lIns="0" tIns="0" rIns="0" bIns="0" rtlCol="0"/>
          <a:lstStyle/>
          <a:p>
            <a:endParaRPr/>
          </a:p>
        </p:txBody>
      </p:sp>
      <p:sp>
        <p:nvSpPr>
          <p:cNvPr id="16" name="object 16"/>
          <p:cNvSpPr/>
          <p:nvPr/>
        </p:nvSpPr>
        <p:spPr>
          <a:xfrm>
            <a:off x="4922100" y="4572000"/>
            <a:ext cx="95250" cy="304800"/>
          </a:xfrm>
          <a:custGeom>
            <a:avLst/>
            <a:gdLst/>
            <a:ahLst/>
            <a:cxnLst/>
            <a:rect l="l" t="t" r="r" b="b"/>
            <a:pathLst>
              <a:path w="95250" h="304800">
                <a:moveTo>
                  <a:pt x="0" y="304800"/>
                </a:moveTo>
                <a:lnTo>
                  <a:pt x="95250" y="304800"/>
                </a:lnTo>
                <a:lnTo>
                  <a:pt x="95250" y="0"/>
                </a:lnTo>
                <a:lnTo>
                  <a:pt x="0" y="0"/>
                </a:lnTo>
                <a:lnTo>
                  <a:pt x="0" y="304800"/>
                </a:lnTo>
                <a:close/>
              </a:path>
            </a:pathLst>
          </a:custGeom>
          <a:solidFill>
            <a:srgbClr val="FFFFFF"/>
          </a:solidFill>
        </p:spPr>
        <p:txBody>
          <a:bodyPr wrap="square" lIns="0" tIns="0" rIns="0" bIns="0" rtlCol="0"/>
          <a:lstStyle/>
          <a:p>
            <a:endParaRPr/>
          </a:p>
        </p:txBody>
      </p:sp>
      <p:sp>
        <p:nvSpPr>
          <p:cNvPr id="17" name="object 17"/>
          <p:cNvSpPr/>
          <p:nvPr/>
        </p:nvSpPr>
        <p:spPr>
          <a:xfrm>
            <a:off x="4693500" y="4572000"/>
            <a:ext cx="171450" cy="304800"/>
          </a:xfrm>
          <a:custGeom>
            <a:avLst/>
            <a:gdLst/>
            <a:ahLst/>
            <a:cxnLst/>
            <a:rect l="l" t="t" r="r" b="b"/>
            <a:pathLst>
              <a:path w="171450" h="304800">
                <a:moveTo>
                  <a:pt x="0" y="304800"/>
                </a:moveTo>
                <a:lnTo>
                  <a:pt x="171450" y="304800"/>
                </a:lnTo>
                <a:lnTo>
                  <a:pt x="171450" y="0"/>
                </a:lnTo>
                <a:lnTo>
                  <a:pt x="0" y="0"/>
                </a:lnTo>
                <a:lnTo>
                  <a:pt x="0" y="304800"/>
                </a:lnTo>
                <a:close/>
              </a:path>
            </a:pathLst>
          </a:custGeom>
          <a:solidFill>
            <a:srgbClr val="FFFFFF"/>
          </a:solidFill>
        </p:spPr>
        <p:txBody>
          <a:bodyPr wrap="square" lIns="0" tIns="0" rIns="0" bIns="0" rtlCol="0"/>
          <a:lstStyle/>
          <a:p>
            <a:endParaRPr/>
          </a:p>
        </p:txBody>
      </p:sp>
      <p:sp>
        <p:nvSpPr>
          <p:cNvPr id="18" name="object 18"/>
          <p:cNvSpPr/>
          <p:nvPr/>
        </p:nvSpPr>
        <p:spPr>
          <a:xfrm>
            <a:off x="4007700" y="4572000"/>
            <a:ext cx="628650" cy="304800"/>
          </a:xfrm>
          <a:custGeom>
            <a:avLst/>
            <a:gdLst/>
            <a:ahLst/>
            <a:cxnLst/>
            <a:rect l="l" t="t" r="r" b="b"/>
            <a:pathLst>
              <a:path w="628650" h="304800">
                <a:moveTo>
                  <a:pt x="0" y="304800"/>
                </a:moveTo>
                <a:lnTo>
                  <a:pt x="628649" y="304800"/>
                </a:lnTo>
                <a:lnTo>
                  <a:pt x="628649" y="0"/>
                </a:lnTo>
                <a:lnTo>
                  <a:pt x="0" y="0"/>
                </a:lnTo>
                <a:lnTo>
                  <a:pt x="0" y="304800"/>
                </a:lnTo>
                <a:close/>
              </a:path>
            </a:pathLst>
          </a:custGeom>
          <a:solidFill>
            <a:srgbClr val="FFFFFF"/>
          </a:solidFill>
        </p:spPr>
        <p:txBody>
          <a:bodyPr wrap="square" lIns="0" tIns="0" rIns="0" bIns="0" rtlCol="0"/>
          <a:lstStyle/>
          <a:p>
            <a:endParaRPr/>
          </a:p>
        </p:txBody>
      </p:sp>
      <p:sp>
        <p:nvSpPr>
          <p:cNvPr id="19" name="object 19"/>
          <p:cNvSpPr/>
          <p:nvPr/>
        </p:nvSpPr>
        <p:spPr>
          <a:xfrm>
            <a:off x="3855301" y="4572000"/>
            <a:ext cx="95250" cy="304800"/>
          </a:xfrm>
          <a:custGeom>
            <a:avLst/>
            <a:gdLst/>
            <a:ahLst/>
            <a:cxnLst/>
            <a:rect l="l" t="t" r="r" b="b"/>
            <a:pathLst>
              <a:path w="95250" h="304800">
                <a:moveTo>
                  <a:pt x="0" y="304800"/>
                </a:moveTo>
                <a:lnTo>
                  <a:pt x="95249" y="304800"/>
                </a:lnTo>
                <a:lnTo>
                  <a:pt x="95249" y="0"/>
                </a:lnTo>
                <a:lnTo>
                  <a:pt x="0" y="0"/>
                </a:lnTo>
                <a:lnTo>
                  <a:pt x="0" y="304800"/>
                </a:lnTo>
                <a:close/>
              </a:path>
            </a:pathLst>
          </a:custGeom>
          <a:solidFill>
            <a:srgbClr val="FFFFFF"/>
          </a:solidFill>
        </p:spPr>
        <p:txBody>
          <a:bodyPr wrap="square" lIns="0" tIns="0" rIns="0" bIns="0" rtlCol="0"/>
          <a:lstStyle/>
          <a:p>
            <a:endParaRPr/>
          </a:p>
        </p:txBody>
      </p:sp>
      <p:sp>
        <p:nvSpPr>
          <p:cNvPr id="20" name="object 20"/>
          <p:cNvSpPr/>
          <p:nvPr/>
        </p:nvSpPr>
        <p:spPr>
          <a:xfrm>
            <a:off x="3626700" y="4572000"/>
            <a:ext cx="171450" cy="304800"/>
          </a:xfrm>
          <a:custGeom>
            <a:avLst/>
            <a:gdLst/>
            <a:ahLst/>
            <a:cxnLst/>
            <a:rect l="l" t="t" r="r" b="b"/>
            <a:pathLst>
              <a:path w="171450" h="304800">
                <a:moveTo>
                  <a:pt x="0" y="304800"/>
                </a:moveTo>
                <a:lnTo>
                  <a:pt x="171450" y="304800"/>
                </a:lnTo>
                <a:lnTo>
                  <a:pt x="171450" y="0"/>
                </a:lnTo>
                <a:lnTo>
                  <a:pt x="0" y="0"/>
                </a:lnTo>
                <a:lnTo>
                  <a:pt x="0" y="304800"/>
                </a:lnTo>
                <a:close/>
              </a:path>
            </a:pathLst>
          </a:custGeom>
          <a:solidFill>
            <a:srgbClr val="FFFFFF"/>
          </a:solidFill>
        </p:spPr>
        <p:txBody>
          <a:bodyPr wrap="square" lIns="0" tIns="0" rIns="0" bIns="0" rtlCol="0"/>
          <a:lstStyle/>
          <a:p>
            <a:endParaRPr/>
          </a:p>
        </p:txBody>
      </p:sp>
      <p:sp>
        <p:nvSpPr>
          <p:cNvPr id="21" name="object 21"/>
          <p:cNvSpPr/>
          <p:nvPr/>
        </p:nvSpPr>
        <p:spPr>
          <a:xfrm>
            <a:off x="3017100" y="4572000"/>
            <a:ext cx="552450" cy="304800"/>
          </a:xfrm>
          <a:custGeom>
            <a:avLst/>
            <a:gdLst/>
            <a:ahLst/>
            <a:cxnLst/>
            <a:rect l="l" t="t" r="r" b="b"/>
            <a:pathLst>
              <a:path w="552450" h="304800">
                <a:moveTo>
                  <a:pt x="0" y="304800"/>
                </a:moveTo>
                <a:lnTo>
                  <a:pt x="552450" y="304800"/>
                </a:lnTo>
                <a:lnTo>
                  <a:pt x="552450" y="0"/>
                </a:lnTo>
                <a:lnTo>
                  <a:pt x="0" y="0"/>
                </a:lnTo>
                <a:lnTo>
                  <a:pt x="0" y="304800"/>
                </a:lnTo>
                <a:close/>
              </a:path>
            </a:pathLst>
          </a:custGeom>
          <a:solidFill>
            <a:srgbClr val="FFFFFF"/>
          </a:solidFill>
        </p:spPr>
        <p:txBody>
          <a:bodyPr wrap="square" lIns="0" tIns="0" rIns="0" bIns="0" rtlCol="0"/>
          <a:lstStyle/>
          <a:p>
            <a:endParaRPr/>
          </a:p>
        </p:txBody>
      </p:sp>
      <p:sp>
        <p:nvSpPr>
          <p:cNvPr id="22" name="object 22"/>
          <p:cNvSpPr/>
          <p:nvPr/>
        </p:nvSpPr>
        <p:spPr>
          <a:xfrm>
            <a:off x="2912325" y="4572000"/>
            <a:ext cx="47625" cy="304800"/>
          </a:xfrm>
          <a:custGeom>
            <a:avLst/>
            <a:gdLst/>
            <a:ahLst/>
            <a:cxnLst/>
            <a:rect l="l" t="t" r="r" b="b"/>
            <a:pathLst>
              <a:path w="47625" h="304800">
                <a:moveTo>
                  <a:pt x="0" y="304800"/>
                </a:moveTo>
                <a:lnTo>
                  <a:pt x="47624" y="304800"/>
                </a:lnTo>
                <a:lnTo>
                  <a:pt x="47624" y="0"/>
                </a:lnTo>
                <a:lnTo>
                  <a:pt x="0" y="0"/>
                </a:lnTo>
                <a:lnTo>
                  <a:pt x="0" y="304800"/>
                </a:lnTo>
                <a:close/>
              </a:path>
            </a:pathLst>
          </a:custGeom>
          <a:solidFill>
            <a:srgbClr val="FFFFFF"/>
          </a:solidFill>
        </p:spPr>
        <p:txBody>
          <a:bodyPr wrap="square" lIns="0" tIns="0" rIns="0" bIns="0" rtlCol="0"/>
          <a:lstStyle/>
          <a:p>
            <a:endParaRPr/>
          </a:p>
        </p:txBody>
      </p:sp>
      <p:sp>
        <p:nvSpPr>
          <p:cNvPr id="23" name="object 23"/>
          <p:cNvSpPr/>
          <p:nvPr/>
        </p:nvSpPr>
        <p:spPr>
          <a:xfrm>
            <a:off x="5455500" y="5715000"/>
            <a:ext cx="581025" cy="304800"/>
          </a:xfrm>
          <a:custGeom>
            <a:avLst/>
            <a:gdLst/>
            <a:ahLst/>
            <a:cxnLst/>
            <a:rect l="l" t="t" r="r" b="b"/>
            <a:pathLst>
              <a:path w="581025" h="304800">
                <a:moveTo>
                  <a:pt x="0" y="304800"/>
                </a:moveTo>
                <a:lnTo>
                  <a:pt x="581025" y="304800"/>
                </a:lnTo>
                <a:lnTo>
                  <a:pt x="581025" y="0"/>
                </a:lnTo>
                <a:lnTo>
                  <a:pt x="0" y="0"/>
                </a:lnTo>
                <a:lnTo>
                  <a:pt x="0" y="304800"/>
                </a:lnTo>
                <a:close/>
              </a:path>
            </a:pathLst>
          </a:custGeom>
          <a:solidFill>
            <a:srgbClr val="FFFFFF"/>
          </a:solidFill>
        </p:spPr>
        <p:txBody>
          <a:bodyPr wrap="square" lIns="0" tIns="0" rIns="0" bIns="0" rtlCol="0"/>
          <a:lstStyle/>
          <a:p>
            <a:endParaRPr/>
          </a:p>
        </p:txBody>
      </p:sp>
      <p:sp>
        <p:nvSpPr>
          <p:cNvPr id="24" name="object 24"/>
          <p:cNvSpPr/>
          <p:nvPr/>
        </p:nvSpPr>
        <p:spPr>
          <a:xfrm>
            <a:off x="4693500" y="5715000"/>
            <a:ext cx="704850" cy="304800"/>
          </a:xfrm>
          <a:custGeom>
            <a:avLst/>
            <a:gdLst/>
            <a:ahLst/>
            <a:cxnLst/>
            <a:rect l="l" t="t" r="r" b="b"/>
            <a:pathLst>
              <a:path w="704850" h="304800">
                <a:moveTo>
                  <a:pt x="0" y="304800"/>
                </a:moveTo>
                <a:lnTo>
                  <a:pt x="704850" y="304800"/>
                </a:lnTo>
                <a:lnTo>
                  <a:pt x="704850" y="0"/>
                </a:lnTo>
                <a:lnTo>
                  <a:pt x="0" y="0"/>
                </a:lnTo>
                <a:lnTo>
                  <a:pt x="0" y="304800"/>
                </a:lnTo>
                <a:close/>
              </a:path>
            </a:pathLst>
          </a:custGeom>
          <a:solidFill>
            <a:srgbClr val="FFFFFF"/>
          </a:solidFill>
        </p:spPr>
        <p:txBody>
          <a:bodyPr wrap="square" lIns="0" tIns="0" rIns="0" bIns="0" rtlCol="0"/>
          <a:lstStyle/>
          <a:p>
            <a:endParaRPr/>
          </a:p>
        </p:txBody>
      </p:sp>
      <p:sp>
        <p:nvSpPr>
          <p:cNvPr id="25" name="object 25"/>
          <p:cNvSpPr/>
          <p:nvPr/>
        </p:nvSpPr>
        <p:spPr>
          <a:xfrm>
            <a:off x="4007700" y="5715000"/>
            <a:ext cx="628650" cy="304800"/>
          </a:xfrm>
          <a:custGeom>
            <a:avLst/>
            <a:gdLst/>
            <a:ahLst/>
            <a:cxnLst/>
            <a:rect l="l" t="t" r="r" b="b"/>
            <a:pathLst>
              <a:path w="628650" h="304800">
                <a:moveTo>
                  <a:pt x="0" y="304800"/>
                </a:moveTo>
                <a:lnTo>
                  <a:pt x="628649" y="304800"/>
                </a:lnTo>
                <a:lnTo>
                  <a:pt x="628649" y="0"/>
                </a:lnTo>
                <a:lnTo>
                  <a:pt x="0" y="0"/>
                </a:lnTo>
                <a:lnTo>
                  <a:pt x="0" y="304800"/>
                </a:lnTo>
                <a:close/>
              </a:path>
            </a:pathLst>
          </a:custGeom>
          <a:solidFill>
            <a:srgbClr val="FFFFFF"/>
          </a:solidFill>
        </p:spPr>
        <p:txBody>
          <a:bodyPr wrap="square" lIns="0" tIns="0" rIns="0" bIns="0" rtlCol="0"/>
          <a:lstStyle/>
          <a:p>
            <a:endParaRPr/>
          </a:p>
        </p:txBody>
      </p:sp>
      <p:sp>
        <p:nvSpPr>
          <p:cNvPr id="26" name="object 26"/>
          <p:cNvSpPr/>
          <p:nvPr/>
        </p:nvSpPr>
        <p:spPr>
          <a:xfrm>
            <a:off x="3855301" y="5715000"/>
            <a:ext cx="95250" cy="304800"/>
          </a:xfrm>
          <a:custGeom>
            <a:avLst/>
            <a:gdLst/>
            <a:ahLst/>
            <a:cxnLst/>
            <a:rect l="l" t="t" r="r" b="b"/>
            <a:pathLst>
              <a:path w="95250" h="304800">
                <a:moveTo>
                  <a:pt x="0" y="304800"/>
                </a:moveTo>
                <a:lnTo>
                  <a:pt x="95249" y="304800"/>
                </a:lnTo>
                <a:lnTo>
                  <a:pt x="95249" y="0"/>
                </a:lnTo>
                <a:lnTo>
                  <a:pt x="0" y="0"/>
                </a:lnTo>
                <a:lnTo>
                  <a:pt x="0" y="304800"/>
                </a:lnTo>
                <a:close/>
              </a:path>
            </a:pathLst>
          </a:custGeom>
          <a:solidFill>
            <a:srgbClr val="FFFFFF"/>
          </a:solidFill>
        </p:spPr>
        <p:txBody>
          <a:bodyPr wrap="square" lIns="0" tIns="0" rIns="0" bIns="0" rtlCol="0"/>
          <a:lstStyle/>
          <a:p>
            <a:endParaRPr/>
          </a:p>
        </p:txBody>
      </p:sp>
      <p:sp>
        <p:nvSpPr>
          <p:cNvPr id="27" name="object 27"/>
          <p:cNvSpPr/>
          <p:nvPr/>
        </p:nvSpPr>
        <p:spPr>
          <a:xfrm>
            <a:off x="3626700" y="5715000"/>
            <a:ext cx="171450" cy="304800"/>
          </a:xfrm>
          <a:custGeom>
            <a:avLst/>
            <a:gdLst/>
            <a:ahLst/>
            <a:cxnLst/>
            <a:rect l="l" t="t" r="r" b="b"/>
            <a:pathLst>
              <a:path w="171450" h="304800">
                <a:moveTo>
                  <a:pt x="0" y="304800"/>
                </a:moveTo>
                <a:lnTo>
                  <a:pt x="171450" y="304800"/>
                </a:lnTo>
                <a:lnTo>
                  <a:pt x="171450" y="0"/>
                </a:lnTo>
                <a:lnTo>
                  <a:pt x="0" y="0"/>
                </a:lnTo>
                <a:lnTo>
                  <a:pt x="0" y="304800"/>
                </a:lnTo>
                <a:close/>
              </a:path>
            </a:pathLst>
          </a:custGeom>
          <a:solidFill>
            <a:srgbClr val="FFFFFF"/>
          </a:solidFill>
        </p:spPr>
        <p:txBody>
          <a:bodyPr wrap="square" lIns="0" tIns="0" rIns="0" bIns="0" rtlCol="0"/>
          <a:lstStyle/>
          <a:p>
            <a:endParaRPr/>
          </a:p>
        </p:txBody>
      </p:sp>
      <p:sp>
        <p:nvSpPr>
          <p:cNvPr id="28" name="object 28"/>
          <p:cNvSpPr/>
          <p:nvPr/>
        </p:nvSpPr>
        <p:spPr>
          <a:xfrm>
            <a:off x="3293325" y="5715000"/>
            <a:ext cx="276225" cy="304800"/>
          </a:xfrm>
          <a:custGeom>
            <a:avLst/>
            <a:gdLst/>
            <a:ahLst/>
            <a:cxnLst/>
            <a:rect l="l" t="t" r="r" b="b"/>
            <a:pathLst>
              <a:path w="276225" h="304800">
                <a:moveTo>
                  <a:pt x="0" y="304800"/>
                </a:moveTo>
                <a:lnTo>
                  <a:pt x="276225" y="304800"/>
                </a:lnTo>
                <a:lnTo>
                  <a:pt x="276225" y="0"/>
                </a:lnTo>
                <a:lnTo>
                  <a:pt x="0" y="0"/>
                </a:lnTo>
                <a:lnTo>
                  <a:pt x="0" y="304800"/>
                </a:lnTo>
                <a:close/>
              </a:path>
            </a:pathLst>
          </a:custGeom>
          <a:solidFill>
            <a:srgbClr val="FFFFFF"/>
          </a:solidFill>
        </p:spPr>
        <p:txBody>
          <a:bodyPr wrap="square" lIns="0" tIns="0" rIns="0" bIns="0" rtlCol="0"/>
          <a:lstStyle/>
          <a:p>
            <a:endParaRPr/>
          </a:p>
        </p:txBody>
      </p:sp>
      <p:sp>
        <p:nvSpPr>
          <p:cNvPr id="29" name="object 29"/>
          <p:cNvSpPr/>
          <p:nvPr/>
        </p:nvSpPr>
        <p:spPr>
          <a:xfrm>
            <a:off x="2535701" y="2060574"/>
            <a:ext cx="0" cy="4133850"/>
          </a:xfrm>
          <a:custGeom>
            <a:avLst/>
            <a:gdLst/>
            <a:ahLst/>
            <a:cxnLst/>
            <a:rect l="l" t="t" r="r" b="b"/>
            <a:pathLst>
              <a:path h="4133850">
                <a:moveTo>
                  <a:pt x="0" y="0"/>
                </a:moveTo>
                <a:lnTo>
                  <a:pt x="0" y="4133846"/>
                </a:lnTo>
              </a:path>
            </a:pathLst>
          </a:custGeom>
          <a:ln w="57149">
            <a:solidFill>
              <a:srgbClr val="FF2800"/>
            </a:solidFill>
          </a:ln>
        </p:spPr>
        <p:txBody>
          <a:bodyPr wrap="square" lIns="0" tIns="0" rIns="0" bIns="0" rtlCol="0"/>
          <a:lstStyle/>
          <a:p>
            <a:endParaRPr/>
          </a:p>
        </p:txBody>
      </p:sp>
      <p:sp>
        <p:nvSpPr>
          <p:cNvPr id="30" name="object 30"/>
          <p:cNvSpPr/>
          <p:nvPr/>
        </p:nvSpPr>
        <p:spPr>
          <a:xfrm>
            <a:off x="24456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31" name="object 31"/>
          <p:cNvSpPr/>
          <p:nvPr/>
        </p:nvSpPr>
        <p:spPr>
          <a:xfrm>
            <a:off x="2988525" y="3905248"/>
            <a:ext cx="0" cy="2362200"/>
          </a:xfrm>
          <a:custGeom>
            <a:avLst/>
            <a:gdLst/>
            <a:ahLst/>
            <a:cxnLst/>
            <a:rect l="l" t="t" r="r" b="b"/>
            <a:pathLst>
              <a:path h="2362200">
                <a:moveTo>
                  <a:pt x="0" y="0"/>
                </a:moveTo>
                <a:lnTo>
                  <a:pt x="0" y="2362198"/>
                </a:lnTo>
              </a:path>
            </a:pathLst>
          </a:custGeom>
          <a:ln w="57149">
            <a:solidFill>
              <a:srgbClr val="FF2800"/>
            </a:solidFill>
          </a:ln>
        </p:spPr>
        <p:txBody>
          <a:bodyPr wrap="square" lIns="0" tIns="0" rIns="0" bIns="0" rtlCol="0"/>
          <a:lstStyle/>
          <a:p>
            <a:endParaRPr/>
          </a:p>
        </p:txBody>
      </p:sp>
      <p:sp>
        <p:nvSpPr>
          <p:cNvPr id="32" name="object 32"/>
          <p:cNvSpPr/>
          <p:nvPr/>
        </p:nvSpPr>
        <p:spPr>
          <a:xfrm>
            <a:off x="29028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33" name="object 33"/>
          <p:cNvSpPr/>
          <p:nvPr/>
        </p:nvSpPr>
        <p:spPr>
          <a:xfrm>
            <a:off x="3598125" y="5715000"/>
            <a:ext cx="0" cy="552450"/>
          </a:xfrm>
          <a:custGeom>
            <a:avLst/>
            <a:gdLst/>
            <a:ahLst/>
            <a:cxnLst/>
            <a:rect l="l" t="t" r="r" b="b"/>
            <a:pathLst>
              <a:path h="552450">
                <a:moveTo>
                  <a:pt x="0" y="0"/>
                </a:moveTo>
                <a:lnTo>
                  <a:pt x="0" y="552447"/>
                </a:lnTo>
              </a:path>
            </a:pathLst>
          </a:custGeom>
          <a:ln w="57149">
            <a:solidFill>
              <a:srgbClr val="FF2800"/>
            </a:solidFill>
          </a:ln>
        </p:spPr>
        <p:txBody>
          <a:bodyPr wrap="square" lIns="0" tIns="0" rIns="0" bIns="0" rtlCol="0"/>
          <a:lstStyle/>
          <a:p>
            <a:endParaRPr/>
          </a:p>
        </p:txBody>
      </p:sp>
      <p:sp>
        <p:nvSpPr>
          <p:cNvPr id="34" name="object 34"/>
          <p:cNvSpPr/>
          <p:nvPr/>
        </p:nvSpPr>
        <p:spPr>
          <a:xfrm>
            <a:off x="35124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35" name="object 35"/>
          <p:cNvSpPr/>
          <p:nvPr/>
        </p:nvSpPr>
        <p:spPr>
          <a:xfrm>
            <a:off x="3826726" y="5715000"/>
            <a:ext cx="0" cy="552450"/>
          </a:xfrm>
          <a:custGeom>
            <a:avLst/>
            <a:gdLst/>
            <a:ahLst/>
            <a:cxnLst/>
            <a:rect l="l" t="t" r="r" b="b"/>
            <a:pathLst>
              <a:path h="552450">
                <a:moveTo>
                  <a:pt x="0" y="0"/>
                </a:moveTo>
                <a:lnTo>
                  <a:pt x="0" y="552447"/>
                </a:lnTo>
              </a:path>
            </a:pathLst>
          </a:custGeom>
          <a:ln w="57149">
            <a:solidFill>
              <a:srgbClr val="FF2800"/>
            </a:solidFill>
          </a:ln>
        </p:spPr>
        <p:txBody>
          <a:bodyPr wrap="square" lIns="0" tIns="0" rIns="0" bIns="0" rtlCol="0"/>
          <a:lstStyle/>
          <a:p>
            <a:endParaRPr/>
          </a:p>
        </p:txBody>
      </p:sp>
      <p:sp>
        <p:nvSpPr>
          <p:cNvPr id="36" name="object 36"/>
          <p:cNvSpPr/>
          <p:nvPr/>
        </p:nvSpPr>
        <p:spPr>
          <a:xfrm>
            <a:off x="37410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37" name="object 37"/>
          <p:cNvSpPr/>
          <p:nvPr/>
        </p:nvSpPr>
        <p:spPr>
          <a:xfrm>
            <a:off x="3979125" y="3829048"/>
            <a:ext cx="0" cy="57150"/>
          </a:xfrm>
          <a:custGeom>
            <a:avLst/>
            <a:gdLst/>
            <a:ahLst/>
            <a:cxnLst/>
            <a:rect l="l" t="t" r="r" b="b"/>
            <a:pathLst>
              <a:path h="57150">
                <a:moveTo>
                  <a:pt x="0" y="0"/>
                </a:moveTo>
                <a:lnTo>
                  <a:pt x="0" y="57151"/>
                </a:lnTo>
              </a:path>
            </a:pathLst>
          </a:custGeom>
          <a:ln w="57149">
            <a:solidFill>
              <a:srgbClr val="FF2800"/>
            </a:solidFill>
          </a:ln>
        </p:spPr>
        <p:txBody>
          <a:bodyPr wrap="square" lIns="0" tIns="0" rIns="0" bIns="0" rtlCol="0"/>
          <a:lstStyle/>
          <a:p>
            <a:endParaRPr/>
          </a:p>
        </p:txBody>
      </p:sp>
      <p:sp>
        <p:nvSpPr>
          <p:cNvPr id="38" name="object 38"/>
          <p:cNvSpPr/>
          <p:nvPr/>
        </p:nvSpPr>
        <p:spPr>
          <a:xfrm>
            <a:off x="3979125" y="4572000"/>
            <a:ext cx="0" cy="457200"/>
          </a:xfrm>
          <a:custGeom>
            <a:avLst/>
            <a:gdLst/>
            <a:ahLst/>
            <a:cxnLst/>
            <a:rect l="l" t="t" r="r" b="b"/>
            <a:pathLst>
              <a:path h="457200">
                <a:moveTo>
                  <a:pt x="0" y="0"/>
                </a:moveTo>
                <a:lnTo>
                  <a:pt x="0" y="457200"/>
                </a:lnTo>
              </a:path>
            </a:pathLst>
          </a:custGeom>
          <a:ln w="57149">
            <a:solidFill>
              <a:srgbClr val="FF2800"/>
            </a:solidFill>
          </a:ln>
        </p:spPr>
        <p:txBody>
          <a:bodyPr wrap="square" lIns="0" tIns="0" rIns="0" bIns="0" rtlCol="0"/>
          <a:lstStyle/>
          <a:p>
            <a:endParaRPr/>
          </a:p>
        </p:txBody>
      </p:sp>
      <p:sp>
        <p:nvSpPr>
          <p:cNvPr id="39" name="object 39"/>
          <p:cNvSpPr/>
          <p:nvPr/>
        </p:nvSpPr>
        <p:spPr>
          <a:xfrm>
            <a:off x="3979125" y="5715000"/>
            <a:ext cx="0" cy="552450"/>
          </a:xfrm>
          <a:custGeom>
            <a:avLst/>
            <a:gdLst/>
            <a:ahLst/>
            <a:cxnLst/>
            <a:rect l="l" t="t" r="r" b="b"/>
            <a:pathLst>
              <a:path h="552450">
                <a:moveTo>
                  <a:pt x="0" y="0"/>
                </a:moveTo>
                <a:lnTo>
                  <a:pt x="0" y="552447"/>
                </a:lnTo>
              </a:path>
            </a:pathLst>
          </a:custGeom>
          <a:ln w="57149">
            <a:solidFill>
              <a:srgbClr val="FF2800"/>
            </a:solidFill>
          </a:ln>
        </p:spPr>
        <p:txBody>
          <a:bodyPr wrap="square" lIns="0" tIns="0" rIns="0" bIns="0" rtlCol="0"/>
          <a:lstStyle/>
          <a:p>
            <a:endParaRPr/>
          </a:p>
        </p:txBody>
      </p:sp>
      <p:sp>
        <p:nvSpPr>
          <p:cNvPr id="40" name="object 40"/>
          <p:cNvSpPr/>
          <p:nvPr/>
        </p:nvSpPr>
        <p:spPr>
          <a:xfrm>
            <a:off x="38934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41" name="object 41"/>
          <p:cNvSpPr/>
          <p:nvPr/>
        </p:nvSpPr>
        <p:spPr>
          <a:xfrm>
            <a:off x="4664925" y="4572000"/>
            <a:ext cx="0" cy="1695450"/>
          </a:xfrm>
          <a:custGeom>
            <a:avLst/>
            <a:gdLst/>
            <a:ahLst/>
            <a:cxnLst/>
            <a:rect l="l" t="t" r="r" b="b"/>
            <a:pathLst>
              <a:path h="1695450">
                <a:moveTo>
                  <a:pt x="0" y="0"/>
                </a:moveTo>
                <a:lnTo>
                  <a:pt x="0" y="1695447"/>
                </a:lnTo>
              </a:path>
            </a:pathLst>
          </a:custGeom>
          <a:ln w="57149">
            <a:solidFill>
              <a:srgbClr val="FF2800"/>
            </a:solidFill>
          </a:ln>
        </p:spPr>
        <p:txBody>
          <a:bodyPr wrap="square" lIns="0" tIns="0" rIns="0" bIns="0" rtlCol="0"/>
          <a:lstStyle/>
          <a:p>
            <a:endParaRPr/>
          </a:p>
        </p:txBody>
      </p:sp>
      <p:sp>
        <p:nvSpPr>
          <p:cNvPr id="42" name="object 42"/>
          <p:cNvSpPr/>
          <p:nvPr/>
        </p:nvSpPr>
        <p:spPr>
          <a:xfrm>
            <a:off x="45792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43" name="object 43"/>
          <p:cNvSpPr/>
          <p:nvPr/>
        </p:nvSpPr>
        <p:spPr>
          <a:xfrm>
            <a:off x="5426925" y="2133600"/>
            <a:ext cx="0" cy="609600"/>
          </a:xfrm>
          <a:custGeom>
            <a:avLst/>
            <a:gdLst/>
            <a:ahLst/>
            <a:cxnLst/>
            <a:rect l="l" t="t" r="r" b="b"/>
            <a:pathLst>
              <a:path h="609600">
                <a:moveTo>
                  <a:pt x="0" y="0"/>
                </a:moveTo>
                <a:lnTo>
                  <a:pt x="0" y="609599"/>
                </a:lnTo>
              </a:path>
            </a:pathLst>
          </a:custGeom>
          <a:ln w="57149">
            <a:solidFill>
              <a:srgbClr val="FF2800"/>
            </a:solidFill>
          </a:ln>
        </p:spPr>
        <p:txBody>
          <a:bodyPr wrap="square" lIns="0" tIns="0" rIns="0" bIns="0" rtlCol="0"/>
          <a:lstStyle/>
          <a:p>
            <a:endParaRPr/>
          </a:p>
        </p:txBody>
      </p:sp>
      <p:sp>
        <p:nvSpPr>
          <p:cNvPr id="44" name="object 44"/>
          <p:cNvSpPr/>
          <p:nvPr/>
        </p:nvSpPr>
        <p:spPr>
          <a:xfrm>
            <a:off x="5426925" y="3429000"/>
            <a:ext cx="0" cy="2838450"/>
          </a:xfrm>
          <a:custGeom>
            <a:avLst/>
            <a:gdLst/>
            <a:ahLst/>
            <a:cxnLst/>
            <a:rect l="l" t="t" r="r" b="b"/>
            <a:pathLst>
              <a:path h="2838450">
                <a:moveTo>
                  <a:pt x="0" y="0"/>
                </a:moveTo>
                <a:lnTo>
                  <a:pt x="0" y="2838447"/>
                </a:lnTo>
              </a:path>
            </a:pathLst>
          </a:custGeom>
          <a:ln w="57149">
            <a:solidFill>
              <a:srgbClr val="FF2800"/>
            </a:solidFill>
          </a:ln>
        </p:spPr>
        <p:txBody>
          <a:bodyPr wrap="square" lIns="0" tIns="0" rIns="0" bIns="0" rtlCol="0"/>
          <a:lstStyle/>
          <a:p>
            <a:endParaRPr/>
          </a:p>
        </p:txBody>
      </p:sp>
      <p:sp>
        <p:nvSpPr>
          <p:cNvPr id="45" name="object 45"/>
          <p:cNvSpPr/>
          <p:nvPr/>
        </p:nvSpPr>
        <p:spPr>
          <a:xfrm>
            <a:off x="53412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46" name="object 46"/>
          <p:cNvSpPr/>
          <p:nvPr/>
        </p:nvSpPr>
        <p:spPr>
          <a:xfrm>
            <a:off x="6265126" y="2133600"/>
            <a:ext cx="0" cy="1752600"/>
          </a:xfrm>
          <a:custGeom>
            <a:avLst/>
            <a:gdLst/>
            <a:ahLst/>
            <a:cxnLst/>
            <a:rect l="l" t="t" r="r" b="b"/>
            <a:pathLst>
              <a:path h="1752600">
                <a:moveTo>
                  <a:pt x="0" y="0"/>
                </a:moveTo>
                <a:lnTo>
                  <a:pt x="0" y="1752599"/>
                </a:lnTo>
              </a:path>
            </a:pathLst>
          </a:custGeom>
          <a:ln w="57149">
            <a:solidFill>
              <a:srgbClr val="FF2800"/>
            </a:solidFill>
          </a:ln>
        </p:spPr>
        <p:txBody>
          <a:bodyPr wrap="square" lIns="0" tIns="0" rIns="0" bIns="0" rtlCol="0"/>
          <a:lstStyle/>
          <a:p>
            <a:endParaRPr/>
          </a:p>
        </p:txBody>
      </p:sp>
      <p:sp>
        <p:nvSpPr>
          <p:cNvPr id="47" name="object 47"/>
          <p:cNvSpPr/>
          <p:nvPr/>
        </p:nvSpPr>
        <p:spPr>
          <a:xfrm>
            <a:off x="6265126" y="4572000"/>
            <a:ext cx="0" cy="1695450"/>
          </a:xfrm>
          <a:custGeom>
            <a:avLst/>
            <a:gdLst/>
            <a:ahLst/>
            <a:cxnLst/>
            <a:rect l="l" t="t" r="r" b="b"/>
            <a:pathLst>
              <a:path h="1695450">
                <a:moveTo>
                  <a:pt x="0" y="0"/>
                </a:moveTo>
                <a:lnTo>
                  <a:pt x="0" y="1695447"/>
                </a:lnTo>
              </a:path>
            </a:pathLst>
          </a:custGeom>
          <a:ln w="57149">
            <a:solidFill>
              <a:srgbClr val="FF2800"/>
            </a:solidFill>
          </a:ln>
        </p:spPr>
        <p:txBody>
          <a:bodyPr wrap="square" lIns="0" tIns="0" rIns="0" bIns="0" rtlCol="0"/>
          <a:lstStyle/>
          <a:p>
            <a:endParaRPr/>
          </a:p>
        </p:txBody>
      </p:sp>
      <p:sp>
        <p:nvSpPr>
          <p:cNvPr id="48" name="object 48"/>
          <p:cNvSpPr/>
          <p:nvPr/>
        </p:nvSpPr>
        <p:spPr>
          <a:xfrm>
            <a:off x="6179400" y="61531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2800"/>
          </a:solidFill>
        </p:spPr>
        <p:txBody>
          <a:bodyPr wrap="square" lIns="0" tIns="0" rIns="0" bIns="0" rtlCol="0"/>
          <a:lstStyle/>
          <a:p>
            <a:endParaRPr/>
          </a:p>
        </p:txBody>
      </p:sp>
      <p:sp>
        <p:nvSpPr>
          <p:cNvPr id="49" name="object 49"/>
          <p:cNvSpPr/>
          <p:nvPr/>
        </p:nvSpPr>
        <p:spPr>
          <a:xfrm>
            <a:off x="4207726" y="2057400"/>
            <a:ext cx="0" cy="685800"/>
          </a:xfrm>
          <a:custGeom>
            <a:avLst/>
            <a:gdLst/>
            <a:ahLst/>
            <a:cxnLst/>
            <a:rect l="l" t="t" r="r" b="b"/>
            <a:pathLst>
              <a:path h="685800">
                <a:moveTo>
                  <a:pt x="0" y="0"/>
                </a:moveTo>
                <a:lnTo>
                  <a:pt x="0" y="685799"/>
                </a:lnTo>
              </a:path>
            </a:pathLst>
          </a:custGeom>
          <a:ln w="57149">
            <a:solidFill>
              <a:srgbClr val="CD665E"/>
            </a:solidFill>
          </a:ln>
        </p:spPr>
        <p:txBody>
          <a:bodyPr wrap="square" lIns="0" tIns="0" rIns="0" bIns="0" rtlCol="0"/>
          <a:lstStyle/>
          <a:p>
            <a:endParaRPr/>
          </a:p>
        </p:txBody>
      </p:sp>
      <p:sp>
        <p:nvSpPr>
          <p:cNvPr id="50" name="object 50"/>
          <p:cNvSpPr/>
          <p:nvPr/>
        </p:nvSpPr>
        <p:spPr>
          <a:xfrm>
            <a:off x="4122000" y="26479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CD665E"/>
          </a:solidFill>
        </p:spPr>
        <p:txBody>
          <a:bodyPr wrap="square" lIns="0" tIns="0" rIns="0" bIns="0" rtlCol="0"/>
          <a:lstStyle/>
          <a:p>
            <a:endParaRPr/>
          </a:p>
        </p:txBody>
      </p:sp>
      <p:sp>
        <p:nvSpPr>
          <p:cNvPr id="51" name="object 51"/>
          <p:cNvSpPr/>
          <p:nvPr/>
        </p:nvSpPr>
        <p:spPr>
          <a:xfrm>
            <a:off x="5122125" y="2057400"/>
            <a:ext cx="0" cy="685800"/>
          </a:xfrm>
          <a:custGeom>
            <a:avLst/>
            <a:gdLst/>
            <a:ahLst/>
            <a:cxnLst/>
            <a:rect l="l" t="t" r="r" b="b"/>
            <a:pathLst>
              <a:path h="685800">
                <a:moveTo>
                  <a:pt x="0" y="0"/>
                </a:moveTo>
                <a:lnTo>
                  <a:pt x="0" y="685799"/>
                </a:lnTo>
              </a:path>
            </a:pathLst>
          </a:custGeom>
          <a:ln w="57149">
            <a:solidFill>
              <a:srgbClr val="CD665E"/>
            </a:solidFill>
          </a:ln>
        </p:spPr>
        <p:txBody>
          <a:bodyPr wrap="square" lIns="0" tIns="0" rIns="0" bIns="0" rtlCol="0"/>
          <a:lstStyle/>
          <a:p>
            <a:endParaRPr/>
          </a:p>
        </p:txBody>
      </p:sp>
      <p:sp>
        <p:nvSpPr>
          <p:cNvPr id="52" name="object 52"/>
          <p:cNvSpPr/>
          <p:nvPr/>
        </p:nvSpPr>
        <p:spPr>
          <a:xfrm>
            <a:off x="5036400" y="28765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CD665E"/>
          </a:solidFill>
        </p:spPr>
        <p:txBody>
          <a:bodyPr wrap="square" lIns="0" tIns="0" rIns="0" bIns="0" rtlCol="0"/>
          <a:lstStyle/>
          <a:p>
            <a:endParaRPr/>
          </a:p>
        </p:txBody>
      </p:sp>
      <p:sp>
        <p:nvSpPr>
          <p:cNvPr id="53" name="object 53"/>
          <p:cNvSpPr/>
          <p:nvPr/>
        </p:nvSpPr>
        <p:spPr>
          <a:xfrm>
            <a:off x="5274525" y="2057400"/>
            <a:ext cx="0" cy="685800"/>
          </a:xfrm>
          <a:custGeom>
            <a:avLst/>
            <a:gdLst/>
            <a:ahLst/>
            <a:cxnLst/>
            <a:rect l="l" t="t" r="r" b="b"/>
            <a:pathLst>
              <a:path h="685800">
                <a:moveTo>
                  <a:pt x="0" y="0"/>
                </a:moveTo>
                <a:lnTo>
                  <a:pt x="0" y="685799"/>
                </a:lnTo>
              </a:path>
            </a:pathLst>
          </a:custGeom>
          <a:ln w="57149">
            <a:solidFill>
              <a:srgbClr val="CD665E"/>
            </a:solidFill>
          </a:ln>
        </p:spPr>
        <p:txBody>
          <a:bodyPr wrap="square" lIns="0" tIns="0" rIns="0" bIns="0" rtlCol="0"/>
          <a:lstStyle/>
          <a:p>
            <a:endParaRPr/>
          </a:p>
        </p:txBody>
      </p:sp>
      <p:sp>
        <p:nvSpPr>
          <p:cNvPr id="54" name="object 54"/>
          <p:cNvSpPr/>
          <p:nvPr/>
        </p:nvSpPr>
        <p:spPr>
          <a:xfrm>
            <a:off x="5188800" y="28765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CD665E"/>
          </a:solidFill>
        </p:spPr>
        <p:txBody>
          <a:bodyPr wrap="square" lIns="0" tIns="0" rIns="0" bIns="0" rtlCol="0"/>
          <a:lstStyle/>
          <a:p>
            <a:endParaRPr/>
          </a:p>
        </p:txBody>
      </p:sp>
      <p:sp>
        <p:nvSpPr>
          <p:cNvPr id="55" name="object 55"/>
          <p:cNvSpPr/>
          <p:nvPr/>
        </p:nvSpPr>
        <p:spPr>
          <a:xfrm>
            <a:off x="3445725" y="2057400"/>
            <a:ext cx="0" cy="685800"/>
          </a:xfrm>
          <a:custGeom>
            <a:avLst/>
            <a:gdLst/>
            <a:ahLst/>
            <a:cxnLst/>
            <a:rect l="l" t="t" r="r" b="b"/>
            <a:pathLst>
              <a:path h="685800">
                <a:moveTo>
                  <a:pt x="0" y="0"/>
                </a:moveTo>
                <a:lnTo>
                  <a:pt x="0" y="685799"/>
                </a:lnTo>
              </a:path>
            </a:pathLst>
          </a:custGeom>
          <a:ln w="57149">
            <a:solidFill>
              <a:srgbClr val="CD665E"/>
            </a:solidFill>
          </a:ln>
        </p:spPr>
        <p:txBody>
          <a:bodyPr wrap="square" lIns="0" tIns="0" rIns="0" bIns="0" rtlCol="0"/>
          <a:lstStyle/>
          <a:p>
            <a:endParaRPr/>
          </a:p>
        </p:txBody>
      </p:sp>
      <p:sp>
        <p:nvSpPr>
          <p:cNvPr id="56" name="object 56"/>
          <p:cNvSpPr/>
          <p:nvPr/>
        </p:nvSpPr>
        <p:spPr>
          <a:xfrm>
            <a:off x="3360000" y="2800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CD665E"/>
          </a:solidFill>
        </p:spPr>
        <p:txBody>
          <a:bodyPr wrap="square" lIns="0" tIns="0" rIns="0" bIns="0" rtlCol="0"/>
          <a:lstStyle/>
          <a:p>
            <a:endParaRPr/>
          </a:p>
        </p:txBody>
      </p:sp>
      <p:sp>
        <p:nvSpPr>
          <p:cNvPr id="57" name="object 57"/>
          <p:cNvSpPr/>
          <p:nvPr/>
        </p:nvSpPr>
        <p:spPr>
          <a:xfrm>
            <a:off x="3521925" y="2057400"/>
            <a:ext cx="0" cy="685800"/>
          </a:xfrm>
          <a:custGeom>
            <a:avLst/>
            <a:gdLst/>
            <a:ahLst/>
            <a:cxnLst/>
            <a:rect l="l" t="t" r="r" b="b"/>
            <a:pathLst>
              <a:path h="685800">
                <a:moveTo>
                  <a:pt x="0" y="0"/>
                </a:moveTo>
                <a:lnTo>
                  <a:pt x="0" y="685799"/>
                </a:lnTo>
              </a:path>
            </a:pathLst>
          </a:custGeom>
          <a:ln w="57149">
            <a:solidFill>
              <a:srgbClr val="CD665E"/>
            </a:solidFill>
          </a:ln>
        </p:spPr>
        <p:txBody>
          <a:bodyPr wrap="square" lIns="0" tIns="0" rIns="0" bIns="0" rtlCol="0"/>
          <a:lstStyle/>
          <a:p>
            <a:endParaRPr/>
          </a:p>
        </p:txBody>
      </p:sp>
      <p:sp>
        <p:nvSpPr>
          <p:cNvPr id="58" name="object 58"/>
          <p:cNvSpPr/>
          <p:nvPr/>
        </p:nvSpPr>
        <p:spPr>
          <a:xfrm>
            <a:off x="3436200" y="2800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CD665E"/>
          </a:solidFill>
        </p:spPr>
        <p:txBody>
          <a:bodyPr wrap="square" lIns="0" tIns="0" rIns="0" bIns="0" rtlCol="0"/>
          <a:lstStyle/>
          <a:p>
            <a:endParaRPr/>
          </a:p>
        </p:txBody>
      </p:sp>
      <p:sp>
        <p:nvSpPr>
          <p:cNvPr id="59" name="object 59"/>
          <p:cNvSpPr/>
          <p:nvPr/>
        </p:nvSpPr>
        <p:spPr>
          <a:xfrm>
            <a:off x="6112725" y="2057400"/>
            <a:ext cx="0" cy="1828800"/>
          </a:xfrm>
          <a:custGeom>
            <a:avLst/>
            <a:gdLst/>
            <a:ahLst/>
            <a:cxnLst/>
            <a:rect l="l" t="t" r="r" b="b"/>
            <a:pathLst>
              <a:path h="1828800">
                <a:moveTo>
                  <a:pt x="0" y="0"/>
                </a:moveTo>
                <a:lnTo>
                  <a:pt x="0" y="1828799"/>
                </a:lnTo>
              </a:path>
            </a:pathLst>
          </a:custGeom>
          <a:ln w="57149">
            <a:solidFill>
              <a:srgbClr val="6EAF26"/>
            </a:solidFill>
          </a:ln>
        </p:spPr>
        <p:txBody>
          <a:bodyPr wrap="square" lIns="0" tIns="0" rIns="0" bIns="0" rtlCol="0"/>
          <a:lstStyle/>
          <a:p>
            <a:endParaRPr/>
          </a:p>
        </p:txBody>
      </p:sp>
      <p:sp>
        <p:nvSpPr>
          <p:cNvPr id="60" name="object 60"/>
          <p:cNvSpPr/>
          <p:nvPr/>
        </p:nvSpPr>
        <p:spPr>
          <a:xfrm>
            <a:off x="6027000" y="40957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6EAF26"/>
          </a:solidFill>
        </p:spPr>
        <p:txBody>
          <a:bodyPr wrap="square" lIns="0" tIns="0" rIns="0" bIns="0" rtlCol="0"/>
          <a:lstStyle/>
          <a:p>
            <a:endParaRPr/>
          </a:p>
        </p:txBody>
      </p:sp>
      <p:sp>
        <p:nvSpPr>
          <p:cNvPr id="61" name="object 61"/>
          <p:cNvSpPr/>
          <p:nvPr/>
        </p:nvSpPr>
        <p:spPr>
          <a:xfrm>
            <a:off x="6493726" y="2057400"/>
            <a:ext cx="0" cy="1828800"/>
          </a:xfrm>
          <a:custGeom>
            <a:avLst/>
            <a:gdLst/>
            <a:ahLst/>
            <a:cxnLst/>
            <a:rect l="l" t="t" r="r" b="b"/>
            <a:pathLst>
              <a:path h="1828800">
                <a:moveTo>
                  <a:pt x="0" y="0"/>
                </a:moveTo>
                <a:lnTo>
                  <a:pt x="0" y="1828799"/>
                </a:lnTo>
              </a:path>
            </a:pathLst>
          </a:custGeom>
          <a:ln w="57149">
            <a:solidFill>
              <a:srgbClr val="6EAF26"/>
            </a:solidFill>
          </a:ln>
        </p:spPr>
        <p:txBody>
          <a:bodyPr wrap="square" lIns="0" tIns="0" rIns="0" bIns="0" rtlCol="0"/>
          <a:lstStyle/>
          <a:p>
            <a:endParaRPr/>
          </a:p>
        </p:txBody>
      </p:sp>
      <p:sp>
        <p:nvSpPr>
          <p:cNvPr id="62" name="object 62"/>
          <p:cNvSpPr/>
          <p:nvPr/>
        </p:nvSpPr>
        <p:spPr>
          <a:xfrm>
            <a:off x="6408000" y="40957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6EAF26"/>
          </a:solidFill>
        </p:spPr>
        <p:txBody>
          <a:bodyPr wrap="square" lIns="0" tIns="0" rIns="0" bIns="0" rtlCol="0"/>
          <a:lstStyle/>
          <a:p>
            <a:endParaRPr/>
          </a:p>
        </p:txBody>
      </p:sp>
      <p:sp>
        <p:nvSpPr>
          <p:cNvPr id="63" name="object 63"/>
          <p:cNvSpPr/>
          <p:nvPr/>
        </p:nvSpPr>
        <p:spPr>
          <a:xfrm>
            <a:off x="4664925" y="2057400"/>
            <a:ext cx="0" cy="1828800"/>
          </a:xfrm>
          <a:custGeom>
            <a:avLst/>
            <a:gdLst/>
            <a:ahLst/>
            <a:cxnLst/>
            <a:rect l="l" t="t" r="r" b="b"/>
            <a:pathLst>
              <a:path h="1828800">
                <a:moveTo>
                  <a:pt x="0" y="0"/>
                </a:moveTo>
                <a:lnTo>
                  <a:pt x="0" y="1828799"/>
                </a:lnTo>
              </a:path>
            </a:pathLst>
          </a:custGeom>
          <a:ln w="57149">
            <a:solidFill>
              <a:srgbClr val="6EAF26"/>
            </a:solidFill>
          </a:ln>
        </p:spPr>
        <p:txBody>
          <a:bodyPr wrap="square" lIns="0" tIns="0" rIns="0" bIns="0" rtlCol="0"/>
          <a:lstStyle/>
          <a:p>
            <a:endParaRPr/>
          </a:p>
        </p:txBody>
      </p:sp>
      <p:sp>
        <p:nvSpPr>
          <p:cNvPr id="64" name="object 64"/>
          <p:cNvSpPr/>
          <p:nvPr/>
        </p:nvSpPr>
        <p:spPr>
          <a:xfrm>
            <a:off x="4579200" y="40957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6EAF26"/>
          </a:solidFill>
        </p:spPr>
        <p:txBody>
          <a:bodyPr wrap="square" lIns="0" tIns="0" rIns="0" bIns="0" rtlCol="0"/>
          <a:lstStyle/>
          <a:p>
            <a:endParaRPr/>
          </a:p>
        </p:txBody>
      </p:sp>
      <p:sp>
        <p:nvSpPr>
          <p:cNvPr id="65" name="object 65"/>
          <p:cNvSpPr/>
          <p:nvPr/>
        </p:nvSpPr>
        <p:spPr>
          <a:xfrm>
            <a:off x="3979125" y="2057400"/>
            <a:ext cx="0" cy="685800"/>
          </a:xfrm>
          <a:custGeom>
            <a:avLst/>
            <a:gdLst/>
            <a:ahLst/>
            <a:cxnLst/>
            <a:rect l="l" t="t" r="r" b="b"/>
            <a:pathLst>
              <a:path h="685800">
                <a:moveTo>
                  <a:pt x="0" y="0"/>
                </a:moveTo>
                <a:lnTo>
                  <a:pt x="0" y="685799"/>
                </a:lnTo>
              </a:path>
            </a:pathLst>
          </a:custGeom>
          <a:ln w="57149">
            <a:solidFill>
              <a:srgbClr val="6EAF26"/>
            </a:solidFill>
          </a:ln>
        </p:spPr>
        <p:txBody>
          <a:bodyPr wrap="square" lIns="0" tIns="0" rIns="0" bIns="0" rtlCol="0"/>
          <a:lstStyle/>
          <a:p>
            <a:endParaRPr/>
          </a:p>
        </p:txBody>
      </p:sp>
      <p:sp>
        <p:nvSpPr>
          <p:cNvPr id="66" name="object 66"/>
          <p:cNvSpPr/>
          <p:nvPr/>
        </p:nvSpPr>
        <p:spPr>
          <a:xfrm>
            <a:off x="3979125" y="3429000"/>
            <a:ext cx="0" cy="400050"/>
          </a:xfrm>
          <a:custGeom>
            <a:avLst/>
            <a:gdLst/>
            <a:ahLst/>
            <a:cxnLst/>
            <a:rect l="l" t="t" r="r" b="b"/>
            <a:pathLst>
              <a:path h="400050">
                <a:moveTo>
                  <a:pt x="0" y="0"/>
                </a:moveTo>
                <a:lnTo>
                  <a:pt x="0" y="400048"/>
                </a:lnTo>
              </a:path>
            </a:pathLst>
          </a:custGeom>
          <a:ln w="57149">
            <a:solidFill>
              <a:srgbClr val="6EAF26"/>
            </a:solidFill>
          </a:ln>
        </p:spPr>
        <p:txBody>
          <a:bodyPr wrap="square" lIns="0" tIns="0" rIns="0" bIns="0" rtlCol="0"/>
          <a:lstStyle/>
          <a:p>
            <a:endParaRPr/>
          </a:p>
        </p:txBody>
      </p:sp>
      <p:sp>
        <p:nvSpPr>
          <p:cNvPr id="67" name="object 67"/>
          <p:cNvSpPr/>
          <p:nvPr/>
        </p:nvSpPr>
        <p:spPr>
          <a:xfrm>
            <a:off x="3893400" y="37147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6EAF26"/>
          </a:solidFill>
        </p:spPr>
        <p:txBody>
          <a:bodyPr wrap="square" lIns="0" tIns="0" rIns="0" bIns="0" rtlCol="0"/>
          <a:lstStyle/>
          <a:p>
            <a:endParaRPr/>
          </a:p>
        </p:txBody>
      </p:sp>
      <p:sp>
        <p:nvSpPr>
          <p:cNvPr id="68" name="object 68"/>
          <p:cNvSpPr/>
          <p:nvPr/>
        </p:nvSpPr>
        <p:spPr>
          <a:xfrm>
            <a:off x="3140925" y="2057400"/>
            <a:ext cx="0" cy="1828800"/>
          </a:xfrm>
          <a:custGeom>
            <a:avLst/>
            <a:gdLst/>
            <a:ahLst/>
            <a:cxnLst/>
            <a:rect l="l" t="t" r="r" b="b"/>
            <a:pathLst>
              <a:path h="1828800">
                <a:moveTo>
                  <a:pt x="0" y="0"/>
                </a:moveTo>
                <a:lnTo>
                  <a:pt x="0" y="1828799"/>
                </a:lnTo>
              </a:path>
            </a:pathLst>
          </a:custGeom>
          <a:ln w="57149">
            <a:solidFill>
              <a:srgbClr val="6EAF26"/>
            </a:solidFill>
          </a:ln>
        </p:spPr>
        <p:txBody>
          <a:bodyPr wrap="square" lIns="0" tIns="0" rIns="0" bIns="0" rtlCol="0"/>
          <a:lstStyle/>
          <a:p>
            <a:endParaRPr/>
          </a:p>
        </p:txBody>
      </p:sp>
      <p:sp>
        <p:nvSpPr>
          <p:cNvPr id="69" name="object 69"/>
          <p:cNvSpPr/>
          <p:nvPr/>
        </p:nvSpPr>
        <p:spPr>
          <a:xfrm>
            <a:off x="3055200" y="37909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6EAF26"/>
          </a:solidFill>
        </p:spPr>
        <p:txBody>
          <a:bodyPr wrap="square" lIns="0" tIns="0" rIns="0" bIns="0" rtlCol="0"/>
          <a:lstStyle/>
          <a:p>
            <a:endParaRPr/>
          </a:p>
        </p:txBody>
      </p:sp>
      <p:sp>
        <p:nvSpPr>
          <p:cNvPr id="70" name="object 70"/>
          <p:cNvSpPr/>
          <p:nvPr/>
        </p:nvSpPr>
        <p:spPr>
          <a:xfrm>
            <a:off x="2988525" y="2057400"/>
            <a:ext cx="0" cy="1847850"/>
          </a:xfrm>
          <a:custGeom>
            <a:avLst/>
            <a:gdLst/>
            <a:ahLst/>
            <a:cxnLst/>
            <a:rect l="l" t="t" r="r" b="b"/>
            <a:pathLst>
              <a:path h="1847850">
                <a:moveTo>
                  <a:pt x="0" y="0"/>
                </a:moveTo>
                <a:lnTo>
                  <a:pt x="0" y="1847848"/>
                </a:lnTo>
              </a:path>
            </a:pathLst>
          </a:custGeom>
          <a:ln w="57149">
            <a:solidFill>
              <a:srgbClr val="6EAF26"/>
            </a:solidFill>
          </a:ln>
        </p:spPr>
        <p:txBody>
          <a:bodyPr wrap="square" lIns="0" tIns="0" rIns="0" bIns="0" rtlCol="0"/>
          <a:lstStyle/>
          <a:p>
            <a:endParaRPr/>
          </a:p>
        </p:txBody>
      </p:sp>
      <p:sp>
        <p:nvSpPr>
          <p:cNvPr id="71" name="object 71"/>
          <p:cNvSpPr/>
          <p:nvPr/>
        </p:nvSpPr>
        <p:spPr>
          <a:xfrm>
            <a:off x="2902800" y="37909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6EAF26"/>
          </a:solidFill>
        </p:spPr>
        <p:txBody>
          <a:bodyPr wrap="square" lIns="0" tIns="0" rIns="0" bIns="0" rtlCol="0"/>
          <a:lstStyle/>
          <a:p>
            <a:endParaRPr/>
          </a:p>
        </p:txBody>
      </p:sp>
      <p:sp>
        <p:nvSpPr>
          <p:cNvPr id="72" name="object 72"/>
          <p:cNvSpPr/>
          <p:nvPr/>
        </p:nvSpPr>
        <p:spPr>
          <a:xfrm>
            <a:off x="4741125" y="2057400"/>
            <a:ext cx="0" cy="1828800"/>
          </a:xfrm>
          <a:custGeom>
            <a:avLst/>
            <a:gdLst/>
            <a:ahLst/>
            <a:cxnLst/>
            <a:rect l="l" t="t" r="r" b="b"/>
            <a:pathLst>
              <a:path h="1828800">
                <a:moveTo>
                  <a:pt x="0" y="0"/>
                </a:moveTo>
                <a:lnTo>
                  <a:pt x="0" y="1828799"/>
                </a:lnTo>
              </a:path>
            </a:pathLst>
          </a:custGeom>
          <a:ln w="57149">
            <a:solidFill>
              <a:srgbClr val="6EAF26"/>
            </a:solidFill>
          </a:ln>
        </p:spPr>
        <p:txBody>
          <a:bodyPr wrap="square" lIns="0" tIns="0" rIns="0" bIns="0" rtlCol="0"/>
          <a:lstStyle/>
          <a:p>
            <a:endParaRPr/>
          </a:p>
        </p:txBody>
      </p:sp>
      <p:sp>
        <p:nvSpPr>
          <p:cNvPr id="73" name="object 73"/>
          <p:cNvSpPr/>
          <p:nvPr/>
        </p:nvSpPr>
        <p:spPr>
          <a:xfrm>
            <a:off x="4655400" y="40957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6EAF26"/>
          </a:solidFill>
        </p:spPr>
        <p:txBody>
          <a:bodyPr wrap="square" lIns="0" tIns="0" rIns="0" bIns="0" rtlCol="0"/>
          <a:lstStyle/>
          <a:p>
            <a:endParaRPr/>
          </a:p>
        </p:txBody>
      </p:sp>
      <p:sp>
        <p:nvSpPr>
          <p:cNvPr id="74" name="object 74"/>
          <p:cNvSpPr/>
          <p:nvPr/>
        </p:nvSpPr>
        <p:spPr>
          <a:xfrm>
            <a:off x="5884125" y="2057400"/>
            <a:ext cx="0" cy="1828800"/>
          </a:xfrm>
          <a:custGeom>
            <a:avLst/>
            <a:gdLst/>
            <a:ahLst/>
            <a:cxnLst/>
            <a:rect l="l" t="t" r="r" b="b"/>
            <a:pathLst>
              <a:path h="1828800">
                <a:moveTo>
                  <a:pt x="0" y="0"/>
                </a:moveTo>
                <a:lnTo>
                  <a:pt x="0" y="1828799"/>
                </a:lnTo>
              </a:path>
            </a:pathLst>
          </a:custGeom>
          <a:ln w="57149">
            <a:solidFill>
              <a:srgbClr val="FFD31C"/>
            </a:solidFill>
          </a:ln>
        </p:spPr>
        <p:txBody>
          <a:bodyPr wrap="square" lIns="0" tIns="0" rIns="0" bIns="0" rtlCol="0"/>
          <a:lstStyle/>
          <a:p>
            <a:endParaRPr/>
          </a:p>
        </p:txBody>
      </p:sp>
      <p:sp>
        <p:nvSpPr>
          <p:cNvPr id="75" name="object 75"/>
          <p:cNvSpPr/>
          <p:nvPr/>
        </p:nvSpPr>
        <p:spPr>
          <a:xfrm>
            <a:off x="5884125" y="4572000"/>
            <a:ext cx="0" cy="457200"/>
          </a:xfrm>
          <a:custGeom>
            <a:avLst/>
            <a:gdLst/>
            <a:ahLst/>
            <a:cxnLst/>
            <a:rect l="l" t="t" r="r" b="b"/>
            <a:pathLst>
              <a:path h="457200">
                <a:moveTo>
                  <a:pt x="0" y="0"/>
                </a:moveTo>
                <a:lnTo>
                  <a:pt x="0" y="457200"/>
                </a:lnTo>
              </a:path>
            </a:pathLst>
          </a:custGeom>
          <a:ln w="57149">
            <a:solidFill>
              <a:srgbClr val="FFD31C"/>
            </a:solidFill>
          </a:ln>
        </p:spPr>
        <p:txBody>
          <a:bodyPr wrap="square" lIns="0" tIns="0" rIns="0" bIns="0" rtlCol="0"/>
          <a:lstStyle/>
          <a:p>
            <a:endParaRPr/>
          </a:p>
        </p:txBody>
      </p:sp>
      <p:sp>
        <p:nvSpPr>
          <p:cNvPr id="76" name="object 76"/>
          <p:cNvSpPr/>
          <p:nvPr/>
        </p:nvSpPr>
        <p:spPr>
          <a:xfrm>
            <a:off x="5798400" y="49339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D31C"/>
          </a:solidFill>
        </p:spPr>
        <p:txBody>
          <a:bodyPr wrap="square" lIns="0" tIns="0" rIns="0" bIns="0" rtlCol="0"/>
          <a:lstStyle/>
          <a:p>
            <a:endParaRPr/>
          </a:p>
        </p:txBody>
      </p:sp>
      <p:sp>
        <p:nvSpPr>
          <p:cNvPr id="77" name="object 77"/>
          <p:cNvSpPr/>
          <p:nvPr/>
        </p:nvSpPr>
        <p:spPr>
          <a:xfrm>
            <a:off x="5045925" y="2057400"/>
            <a:ext cx="0" cy="685800"/>
          </a:xfrm>
          <a:custGeom>
            <a:avLst/>
            <a:gdLst/>
            <a:ahLst/>
            <a:cxnLst/>
            <a:rect l="l" t="t" r="r" b="b"/>
            <a:pathLst>
              <a:path h="685800">
                <a:moveTo>
                  <a:pt x="0" y="0"/>
                </a:moveTo>
                <a:lnTo>
                  <a:pt x="0" y="685799"/>
                </a:lnTo>
              </a:path>
            </a:pathLst>
          </a:custGeom>
          <a:ln w="57149">
            <a:solidFill>
              <a:srgbClr val="FFD31C"/>
            </a:solidFill>
          </a:ln>
        </p:spPr>
        <p:txBody>
          <a:bodyPr wrap="square" lIns="0" tIns="0" rIns="0" bIns="0" rtlCol="0"/>
          <a:lstStyle/>
          <a:p>
            <a:endParaRPr/>
          </a:p>
        </p:txBody>
      </p:sp>
      <p:sp>
        <p:nvSpPr>
          <p:cNvPr id="78" name="object 78"/>
          <p:cNvSpPr/>
          <p:nvPr/>
        </p:nvSpPr>
        <p:spPr>
          <a:xfrm>
            <a:off x="5045925" y="3429000"/>
            <a:ext cx="0" cy="457200"/>
          </a:xfrm>
          <a:custGeom>
            <a:avLst/>
            <a:gdLst/>
            <a:ahLst/>
            <a:cxnLst/>
            <a:rect l="l" t="t" r="r" b="b"/>
            <a:pathLst>
              <a:path h="457200">
                <a:moveTo>
                  <a:pt x="0" y="0"/>
                </a:moveTo>
                <a:lnTo>
                  <a:pt x="0" y="457200"/>
                </a:lnTo>
              </a:path>
            </a:pathLst>
          </a:custGeom>
          <a:ln w="57149">
            <a:solidFill>
              <a:srgbClr val="FFD31C"/>
            </a:solidFill>
          </a:ln>
        </p:spPr>
        <p:txBody>
          <a:bodyPr wrap="square" lIns="0" tIns="0" rIns="0" bIns="0" rtlCol="0"/>
          <a:lstStyle/>
          <a:p>
            <a:endParaRPr/>
          </a:p>
        </p:txBody>
      </p:sp>
      <p:sp>
        <p:nvSpPr>
          <p:cNvPr id="79" name="object 79"/>
          <p:cNvSpPr/>
          <p:nvPr/>
        </p:nvSpPr>
        <p:spPr>
          <a:xfrm>
            <a:off x="5045925" y="4572000"/>
            <a:ext cx="0" cy="457200"/>
          </a:xfrm>
          <a:custGeom>
            <a:avLst/>
            <a:gdLst/>
            <a:ahLst/>
            <a:cxnLst/>
            <a:rect l="l" t="t" r="r" b="b"/>
            <a:pathLst>
              <a:path h="457200">
                <a:moveTo>
                  <a:pt x="0" y="0"/>
                </a:moveTo>
                <a:lnTo>
                  <a:pt x="0" y="457200"/>
                </a:lnTo>
              </a:path>
            </a:pathLst>
          </a:custGeom>
          <a:ln w="57149">
            <a:solidFill>
              <a:srgbClr val="FFD31C"/>
            </a:solidFill>
          </a:ln>
        </p:spPr>
        <p:txBody>
          <a:bodyPr wrap="square" lIns="0" tIns="0" rIns="0" bIns="0" rtlCol="0"/>
          <a:lstStyle/>
          <a:p>
            <a:endParaRPr/>
          </a:p>
        </p:txBody>
      </p:sp>
      <p:sp>
        <p:nvSpPr>
          <p:cNvPr id="80" name="object 80"/>
          <p:cNvSpPr/>
          <p:nvPr/>
        </p:nvSpPr>
        <p:spPr>
          <a:xfrm>
            <a:off x="4960200" y="5086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D31C"/>
          </a:solidFill>
        </p:spPr>
        <p:txBody>
          <a:bodyPr wrap="square" lIns="0" tIns="0" rIns="0" bIns="0" rtlCol="0"/>
          <a:lstStyle/>
          <a:p>
            <a:endParaRPr/>
          </a:p>
        </p:txBody>
      </p:sp>
      <p:sp>
        <p:nvSpPr>
          <p:cNvPr id="81" name="object 81"/>
          <p:cNvSpPr/>
          <p:nvPr/>
        </p:nvSpPr>
        <p:spPr>
          <a:xfrm>
            <a:off x="4893525" y="2057400"/>
            <a:ext cx="0" cy="1828800"/>
          </a:xfrm>
          <a:custGeom>
            <a:avLst/>
            <a:gdLst/>
            <a:ahLst/>
            <a:cxnLst/>
            <a:rect l="l" t="t" r="r" b="b"/>
            <a:pathLst>
              <a:path h="1828800">
                <a:moveTo>
                  <a:pt x="0" y="0"/>
                </a:moveTo>
                <a:lnTo>
                  <a:pt x="0" y="1828799"/>
                </a:lnTo>
              </a:path>
            </a:pathLst>
          </a:custGeom>
          <a:ln w="57149">
            <a:solidFill>
              <a:srgbClr val="FFD31C"/>
            </a:solidFill>
          </a:ln>
        </p:spPr>
        <p:txBody>
          <a:bodyPr wrap="square" lIns="0" tIns="0" rIns="0" bIns="0" rtlCol="0"/>
          <a:lstStyle/>
          <a:p>
            <a:endParaRPr/>
          </a:p>
        </p:txBody>
      </p:sp>
      <p:sp>
        <p:nvSpPr>
          <p:cNvPr id="82" name="object 82"/>
          <p:cNvSpPr/>
          <p:nvPr/>
        </p:nvSpPr>
        <p:spPr>
          <a:xfrm>
            <a:off x="4893525" y="4572000"/>
            <a:ext cx="0" cy="457200"/>
          </a:xfrm>
          <a:custGeom>
            <a:avLst/>
            <a:gdLst/>
            <a:ahLst/>
            <a:cxnLst/>
            <a:rect l="l" t="t" r="r" b="b"/>
            <a:pathLst>
              <a:path h="457200">
                <a:moveTo>
                  <a:pt x="0" y="0"/>
                </a:moveTo>
                <a:lnTo>
                  <a:pt x="0" y="457200"/>
                </a:lnTo>
              </a:path>
            </a:pathLst>
          </a:custGeom>
          <a:ln w="57149">
            <a:solidFill>
              <a:srgbClr val="FFD31C"/>
            </a:solidFill>
          </a:ln>
        </p:spPr>
        <p:txBody>
          <a:bodyPr wrap="square" lIns="0" tIns="0" rIns="0" bIns="0" rtlCol="0"/>
          <a:lstStyle/>
          <a:p>
            <a:endParaRPr/>
          </a:p>
        </p:txBody>
      </p:sp>
      <p:sp>
        <p:nvSpPr>
          <p:cNvPr id="83" name="object 83"/>
          <p:cNvSpPr/>
          <p:nvPr/>
        </p:nvSpPr>
        <p:spPr>
          <a:xfrm>
            <a:off x="4807800" y="5086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D31C"/>
          </a:solidFill>
        </p:spPr>
        <p:txBody>
          <a:bodyPr wrap="square" lIns="0" tIns="0" rIns="0" bIns="0" rtlCol="0"/>
          <a:lstStyle/>
          <a:p>
            <a:endParaRPr/>
          </a:p>
        </p:txBody>
      </p:sp>
      <p:sp>
        <p:nvSpPr>
          <p:cNvPr id="84" name="object 84"/>
          <p:cNvSpPr/>
          <p:nvPr/>
        </p:nvSpPr>
        <p:spPr>
          <a:xfrm>
            <a:off x="3826726" y="2057400"/>
            <a:ext cx="0" cy="1828800"/>
          </a:xfrm>
          <a:custGeom>
            <a:avLst/>
            <a:gdLst/>
            <a:ahLst/>
            <a:cxnLst/>
            <a:rect l="l" t="t" r="r" b="b"/>
            <a:pathLst>
              <a:path h="1828800">
                <a:moveTo>
                  <a:pt x="0" y="0"/>
                </a:moveTo>
                <a:lnTo>
                  <a:pt x="0" y="1828799"/>
                </a:lnTo>
              </a:path>
            </a:pathLst>
          </a:custGeom>
          <a:ln w="57149">
            <a:solidFill>
              <a:srgbClr val="FFD31C"/>
            </a:solidFill>
          </a:ln>
        </p:spPr>
        <p:txBody>
          <a:bodyPr wrap="square" lIns="0" tIns="0" rIns="0" bIns="0" rtlCol="0"/>
          <a:lstStyle/>
          <a:p>
            <a:endParaRPr/>
          </a:p>
        </p:txBody>
      </p:sp>
      <p:sp>
        <p:nvSpPr>
          <p:cNvPr id="85" name="object 85"/>
          <p:cNvSpPr/>
          <p:nvPr/>
        </p:nvSpPr>
        <p:spPr>
          <a:xfrm>
            <a:off x="3826726" y="4572000"/>
            <a:ext cx="0" cy="457200"/>
          </a:xfrm>
          <a:custGeom>
            <a:avLst/>
            <a:gdLst/>
            <a:ahLst/>
            <a:cxnLst/>
            <a:rect l="l" t="t" r="r" b="b"/>
            <a:pathLst>
              <a:path h="457200">
                <a:moveTo>
                  <a:pt x="0" y="0"/>
                </a:moveTo>
                <a:lnTo>
                  <a:pt x="0" y="457200"/>
                </a:lnTo>
              </a:path>
            </a:pathLst>
          </a:custGeom>
          <a:ln w="57149">
            <a:solidFill>
              <a:srgbClr val="FFD31C"/>
            </a:solidFill>
          </a:ln>
        </p:spPr>
        <p:txBody>
          <a:bodyPr wrap="square" lIns="0" tIns="0" rIns="0" bIns="0" rtlCol="0"/>
          <a:lstStyle/>
          <a:p>
            <a:endParaRPr/>
          </a:p>
        </p:txBody>
      </p:sp>
      <p:sp>
        <p:nvSpPr>
          <p:cNvPr id="86" name="object 86"/>
          <p:cNvSpPr/>
          <p:nvPr/>
        </p:nvSpPr>
        <p:spPr>
          <a:xfrm>
            <a:off x="3741000" y="5086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D31C"/>
          </a:solidFill>
        </p:spPr>
        <p:txBody>
          <a:bodyPr wrap="square" lIns="0" tIns="0" rIns="0" bIns="0" rtlCol="0"/>
          <a:lstStyle/>
          <a:p>
            <a:endParaRPr/>
          </a:p>
        </p:txBody>
      </p:sp>
      <p:sp>
        <p:nvSpPr>
          <p:cNvPr id="87" name="object 87"/>
          <p:cNvSpPr/>
          <p:nvPr/>
        </p:nvSpPr>
        <p:spPr>
          <a:xfrm>
            <a:off x="3598125" y="2057400"/>
            <a:ext cx="0" cy="685800"/>
          </a:xfrm>
          <a:custGeom>
            <a:avLst/>
            <a:gdLst/>
            <a:ahLst/>
            <a:cxnLst/>
            <a:rect l="l" t="t" r="r" b="b"/>
            <a:pathLst>
              <a:path h="685800">
                <a:moveTo>
                  <a:pt x="0" y="0"/>
                </a:moveTo>
                <a:lnTo>
                  <a:pt x="0" y="685799"/>
                </a:lnTo>
              </a:path>
            </a:pathLst>
          </a:custGeom>
          <a:ln w="57149">
            <a:solidFill>
              <a:srgbClr val="FFD31C"/>
            </a:solidFill>
          </a:ln>
        </p:spPr>
        <p:txBody>
          <a:bodyPr wrap="square" lIns="0" tIns="0" rIns="0" bIns="0" rtlCol="0"/>
          <a:lstStyle/>
          <a:p>
            <a:endParaRPr/>
          </a:p>
        </p:txBody>
      </p:sp>
      <p:sp>
        <p:nvSpPr>
          <p:cNvPr id="88" name="object 88"/>
          <p:cNvSpPr/>
          <p:nvPr/>
        </p:nvSpPr>
        <p:spPr>
          <a:xfrm>
            <a:off x="3598125" y="3429000"/>
            <a:ext cx="0" cy="457200"/>
          </a:xfrm>
          <a:custGeom>
            <a:avLst/>
            <a:gdLst/>
            <a:ahLst/>
            <a:cxnLst/>
            <a:rect l="l" t="t" r="r" b="b"/>
            <a:pathLst>
              <a:path h="457200">
                <a:moveTo>
                  <a:pt x="0" y="0"/>
                </a:moveTo>
                <a:lnTo>
                  <a:pt x="0" y="457200"/>
                </a:lnTo>
              </a:path>
            </a:pathLst>
          </a:custGeom>
          <a:ln w="57149">
            <a:solidFill>
              <a:srgbClr val="FFD31C"/>
            </a:solidFill>
          </a:ln>
        </p:spPr>
        <p:txBody>
          <a:bodyPr wrap="square" lIns="0" tIns="0" rIns="0" bIns="0" rtlCol="0"/>
          <a:lstStyle/>
          <a:p>
            <a:endParaRPr/>
          </a:p>
        </p:txBody>
      </p:sp>
      <p:sp>
        <p:nvSpPr>
          <p:cNvPr id="89" name="object 89"/>
          <p:cNvSpPr/>
          <p:nvPr/>
        </p:nvSpPr>
        <p:spPr>
          <a:xfrm>
            <a:off x="3598125" y="4572000"/>
            <a:ext cx="0" cy="457200"/>
          </a:xfrm>
          <a:custGeom>
            <a:avLst/>
            <a:gdLst/>
            <a:ahLst/>
            <a:cxnLst/>
            <a:rect l="l" t="t" r="r" b="b"/>
            <a:pathLst>
              <a:path h="457200">
                <a:moveTo>
                  <a:pt x="0" y="0"/>
                </a:moveTo>
                <a:lnTo>
                  <a:pt x="0" y="457200"/>
                </a:lnTo>
              </a:path>
            </a:pathLst>
          </a:custGeom>
          <a:ln w="57149">
            <a:solidFill>
              <a:srgbClr val="FFD31C"/>
            </a:solidFill>
          </a:ln>
        </p:spPr>
        <p:txBody>
          <a:bodyPr wrap="square" lIns="0" tIns="0" rIns="0" bIns="0" rtlCol="0"/>
          <a:lstStyle/>
          <a:p>
            <a:endParaRPr/>
          </a:p>
        </p:txBody>
      </p:sp>
      <p:sp>
        <p:nvSpPr>
          <p:cNvPr id="90" name="object 90"/>
          <p:cNvSpPr/>
          <p:nvPr/>
        </p:nvSpPr>
        <p:spPr>
          <a:xfrm>
            <a:off x="3512400" y="5086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FFD31C"/>
          </a:solidFill>
        </p:spPr>
        <p:txBody>
          <a:bodyPr wrap="square" lIns="0" tIns="0" rIns="0" bIns="0" rtlCol="0"/>
          <a:lstStyle/>
          <a:p>
            <a:endParaRPr/>
          </a:p>
        </p:txBody>
      </p:sp>
      <p:sp>
        <p:nvSpPr>
          <p:cNvPr id="91" name="object 91"/>
          <p:cNvSpPr/>
          <p:nvPr/>
        </p:nvSpPr>
        <p:spPr>
          <a:xfrm>
            <a:off x="2988525" y="3886200"/>
            <a:ext cx="228600" cy="685800"/>
          </a:xfrm>
          <a:custGeom>
            <a:avLst/>
            <a:gdLst/>
            <a:ahLst/>
            <a:cxnLst/>
            <a:rect l="l" t="t" r="r" b="b"/>
            <a:pathLst>
              <a:path w="228600" h="685800">
                <a:moveTo>
                  <a:pt x="0" y="685800"/>
                </a:moveTo>
                <a:lnTo>
                  <a:pt x="228600" y="685800"/>
                </a:lnTo>
                <a:lnTo>
                  <a:pt x="228600" y="0"/>
                </a:lnTo>
                <a:lnTo>
                  <a:pt x="0" y="0"/>
                </a:lnTo>
                <a:lnTo>
                  <a:pt x="0" y="685800"/>
                </a:lnTo>
                <a:close/>
              </a:path>
            </a:pathLst>
          </a:custGeom>
          <a:solidFill>
            <a:srgbClr val="00F900">
              <a:alpha val="50199"/>
            </a:srgbClr>
          </a:solidFill>
        </p:spPr>
        <p:txBody>
          <a:bodyPr wrap="square" lIns="0" tIns="0" rIns="0" bIns="0" rtlCol="0"/>
          <a:lstStyle/>
          <a:p>
            <a:endParaRPr/>
          </a:p>
        </p:txBody>
      </p:sp>
      <p:sp>
        <p:nvSpPr>
          <p:cNvPr id="92" name="object 92"/>
          <p:cNvSpPr/>
          <p:nvPr/>
        </p:nvSpPr>
        <p:spPr>
          <a:xfrm>
            <a:off x="2988525" y="3886200"/>
            <a:ext cx="228600" cy="685800"/>
          </a:xfrm>
          <a:custGeom>
            <a:avLst/>
            <a:gdLst/>
            <a:ahLst/>
            <a:cxnLst/>
            <a:rect l="l" t="t" r="r" b="b"/>
            <a:pathLst>
              <a:path w="228600" h="685800">
                <a:moveTo>
                  <a:pt x="0" y="0"/>
                </a:moveTo>
                <a:lnTo>
                  <a:pt x="228599" y="0"/>
                </a:lnTo>
                <a:lnTo>
                  <a:pt x="228599" y="685799"/>
                </a:lnTo>
                <a:lnTo>
                  <a:pt x="0" y="685799"/>
                </a:lnTo>
                <a:lnTo>
                  <a:pt x="0" y="0"/>
                </a:lnTo>
                <a:close/>
              </a:path>
            </a:pathLst>
          </a:custGeom>
          <a:ln w="9524">
            <a:solidFill>
              <a:srgbClr val="000000"/>
            </a:solidFill>
          </a:ln>
        </p:spPr>
        <p:txBody>
          <a:bodyPr wrap="square" lIns="0" tIns="0" rIns="0" bIns="0" rtlCol="0"/>
          <a:lstStyle/>
          <a:p>
            <a:endParaRPr/>
          </a:p>
        </p:txBody>
      </p:sp>
      <p:sp>
        <p:nvSpPr>
          <p:cNvPr id="93" name="object 93"/>
          <p:cNvSpPr/>
          <p:nvPr/>
        </p:nvSpPr>
        <p:spPr>
          <a:xfrm>
            <a:off x="3217125" y="2743200"/>
            <a:ext cx="533400" cy="685800"/>
          </a:xfrm>
          <a:custGeom>
            <a:avLst/>
            <a:gdLst/>
            <a:ahLst/>
            <a:cxnLst/>
            <a:rect l="l" t="t" r="r" b="b"/>
            <a:pathLst>
              <a:path w="533400" h="685800">
                <a:moveTo>
                  <a:pt x="0" y="685800"/>
                </a:moveTo>
                <a:lnTo>
                  <a:pt x="533400" y="685800"/>
                </a:lnTo>
                <a:lnTo>
                  <a:pt x="533400" y="0"/>
                </a:lnTo>
                <a:lnTo>
                  <a:pt x="0" y="0"/>
                </a:lnTo>
                <a:lnTo>
                  <a:pt x="0" y="685800"/>
                </a:lnTo>
                <a:close/>
              </a:path>
            </a:pathLst>
          </a:custGeom>
          <a:solidFill>
            <a:srgbClr val="5E95C8">
              <a:alpha val="50199"/>
            </a:srgbClr>
          </a:solidFill>
        </p:spPr>
        <p:txBody>
          <a:bodyPr wrap="square" lIns="0" tIns="0" rIns="0" bIns="0" rtlCol="0"/>
          <a:lstStyle/>
          <a:p>
            <a:endParaRPr/>
          </a:p>
        </p:txBody>
      </p:sp>
      <p:sp>
        <p:nvSpPr>
          <p:cNvPr id="94" name="object 94"/>
          <p:cNvSpPr/>
          <p:nvPr/>
        </p:nvSpPr>
        <p:spPr>
          <a:xfrm>
            <a:off x="3902925" y="2743200"/>
            <a:ext cx="762000" cy="685800"/>
          </a:xfrm>
          <a:custGeom>
            <a:avLst/>
            <a:gdLst/>
            <a:ahLst/>
            <a:cxnLst/>
            <a:rect l="l" t="t" r="r" b="b"/>
            <a:pathLst>
              <a:path w="762000" h="685800">
                <a:moveTo>
                  <a:pt x="0" y="685800"/>
                </a:moveTo>
                <a:lnTo>
                  <a:pt x="762000" y="685800"/>
                </a:lnTo>
                <a:lnTo>
                  <a:pt x="762000" y="0"/>
                </a:lnTo>
                <a:lnTo>
                  <a:pt x="0" y="0"/>
                </a:lnTo>
                <a:lnTo>
                  <a:pt x="0" y="685800"/>
                </a:lnTo>
                <a:close/>
              </a:path>
            </a:pathLst>
          </a:custGeom>
          <a:solidFill>
            <a:srgbClr val="5E95C8">
              <a:alpha val="50199"/>
            </a:srgbClr>
          </a:solidFill>
        </p:spPr>
        <p:txBody>
          <a:bodyPr wrap="square" lIns="0" tIns="0" rIns="0" bIns="0" rtlCol="0"/>
          <a:lstStyle/>
          <a:p>
            <a:endParaRPr/>
          </a:p>
        </p:txBody>
      </p:sp>
      <p:sp>
        <p:nvSpPr>
          <p:cNvPr id="95" name="object 95"/>
          <p:cNvSpPr/>
          <p:nvPr/>
        </p:nvSpPr>
        <p:spPr>
          <a:xfrm>
            <a:off x="3902926" y="2743200"/>
            <a:ext cx="762000" cy="685800"/>
          </a:xfrm>
          <a:custGeom>
            <a:avLst/>
            <a:gdLst/>
            <a:ahLst/>
            <a:cxnLst/>
            <a:rect l="l" t="t" r="r" b="b"/>
            <a:pathLst>
              <a:path w="762000" h="685800">
                <a:moveTo>
                  <a:pt x="0" y="0"/>
                </a:moveTo>
                <a:lnTo>
                  <a:pt x="761999" y="0"/>
                </a:lnTo>
                <a:lnTo>
                  <a:pt x="761999" y="685799"/>
                </a:lnTo>
                <a:lnTo>
                  <a:pt x="0" y="685799"/>
                </a:lnTo>
                <a:lnTo>
                  <a:pt x="0" y="0"/>
                </a:lnTo>
                <a:close/>
              </a:path>
            </a:pathLst>
          </a:custGeom>
          <a:ln w="9524">
            <a:solidFill>
              <a:srgbClr val="000000"/>
            </a:solidFill>
          </a:ln>
        </p:spPr>
        <p:txBody>
          <a:bodyPr wrap="square" lIns="0" tIns="0" rIns="0" bIns="0" rtlCol="0"/>
          <a:lstStyle/>
          <a:p>
            <a:endParaRPr/>
          </a:p>
        </p:txBody>
      </p:sp>
      <p:sp>
        <p:nvSpPr>
          <p:cNvPr id="96" name="object 96"/>
          <p:cNvSpPr/>
          <p:nvPr/>
        </p:nvSpPr>
        <p:spPr>
          <a:xfrm>
            <a:off x="4969725" y="2743200"/>
            <a:ext cx="838200" cy="685800"/>
          </a:xfrm>
          <a:custGeom>
            <a:avLst/>
            <a:gdLst/>
            <a:ahLst/>
            <a:cxnLst/>
            <a:rect l="l" t="t" r="r" b="b"/>
            <a:pathLst>
              <a:path w="838200" h="685800">
                <a:moveTo>
                  <a:pt x="0" y="685800"/>
                </a:moveTo>
                <a:lnTo>
                  <a:pt x="838200" y="685800"/>
                </a:lnTo>
                <a:lnTo>
                  <a:pt x="838200" y="0"/>
                </a:lnTo>
                <a:lnTo>
                  <a:pt x="0" y="0"/>
                </a:lnTo>
                <a:lnTo>
                  <a:pt x="0" y="685800"/>
                </a:lnTo>
                <a:close/>
              </a:path>
            </a:pathLst>
          </a:custGeom>
          <a:solidFill>
            <a:srgbClr val="5E95C8">
              <a:alpha val="50199"/>
            </a:srgbClr>
          </a:solidFill>
        </p:spPr>
        <p:txBody>
          <a:bodyPr wrap="square" lIns="0" tIns="0" rIns="0" bIns="0" rtlCol="0"/>
          <a:lstStyle/>
          <a:p>
            <a:endParaRPr sz="1000" dirty="0"/>
          </a:p>
        </p:txBody>
      </p:sp>
      <p:sp>
        <p:nvSpPr>
          <p:cNvPr id="97" name="object 97"/>
          <p:cNvSpPr/>
          <p:nvPr/>
        </p:nvSpPr>
        <p:spPr>
          <a:xfrm>
            <a:off x="4436325" y="3886200"/>
            <a:ext cx="914400" cy="685800"/>
          </a:xfrm>
          <a:custGeom>
            <a:avLst/>
            <a:gdLst/>
            <a:ahLst/>
            <a:cxnLst/>
            <a:rect l="l" t="t" r="r" b="b"/>
            <a:pathLst>
              <a:path w="914400" h="685800">
                <a:moveTo>
                  <a:pt x="0" y="685800"/>
                </a:moveTo>
                <a:lnTo>
                  <a:pt x="914400" y="685800"/>
                </a:lnTo>
                <a:lnTo>
                  <a:pt x="914400" y="0"/>
                </a:lnTo>
                <a:lnTo>
                  <a:pt x="0" y="0"/>
                </a:lnTo>
                <a:lnTo>
                  <a:pt x="0" y="685800"/>
                </a:lnTo>
                <a:close/>
              </a:path>
            </a:pathLst>
          </a:custGeom>
          <a:solidFill>
            <a:srgbClr val="00F900">
              <a:alpha val="50199"/>
            </a:srgbClr>
          </a:solidFill>
        </p:spPr>
        <p:txBody>
          <a:bodyPr wrap="square" lIns="0" tIns="0" rIns="0" bIns="0" rtlCol="0"/>
          <a:lstStyle/>
          <a:p>
            <a:endParaRPr/>
          </a:p>
        </p:txBody>
      </p:sp>
      <p:sp>
        <p:nvSpPr>
          <p:cNvPr id="98" name="object 98"/>
          <p:cNvSpPr/>
          <p:nvPr/>
        </p:nvSpPr>
        <p:spPr>
          <a:xfrm>
            <a:off x="5807925" y="3886200"/>
            <a:ext cx="1066800" cy="685800"/>
          </a:xfrm>
          <a:custGeom>
            <a:avLst/>
            <a:gdLst/>
            <a:ahLst/>
            <a:cxnLst/>
            <a:rect l="l" t="t" r="r" b="b"/>
            <a:pathLst>
              <a:path w="1066800" h="685800">
                <a:moveTo>
                  <a:pt x="0" y="685800"/>
                </a:moveTo>
                <a:lnTo>
                  <a:pt x="1066800" y="685800"/>
                </a:lnTo>
                <a:lnTo>
                  <a:pt x="1066800" y="0"/>
                </a:lnTo>
                <a:lnTo>
                  <a:pt x="0" y="0"/>
                </a:lnTo>
                <a:lnTo>
                  <a:pt x="0" y="685800"/>
                </a:lnTo>
                <a:close/>
              </a:path>
            </a:pathLst>
          </a:custGeom>
          <a:solidFill>
            <a:srgbClr val="00F900">
              <a:alpha val="50199"/>
            </a:srgbClr>
          </a:solidFill>
        </p:spPr>
        <p:txBody>
          <a:bodyPr wrap="square" lIns="0" tIns="0" rIns="0" bIns="0" rtlCol="0"/>
          <a:lstStyle/>
          <a:p>
            <a:endParaRPr/>
          </a:p>
        </p:txBody>
      </p:sp>
      <p:sp>
        <p:nvSpPr>
          <p:cNvPr id="99" name="object 99"/>
          <p:cNvSpPr/>
          <p:nvPr/>
        </p:nvSpPr>
        <p:spPr>
          <a:xfrm>
            <a:off x="3445725" y="5029200"/>
            <a:ext cx="685800" cy="685800"/>
          </a:xfrm>
          <a:custGeom>
            <a:avLst/>
            <a:gdLst/>
            <a:ahLst/>
            <a:cxnLst/>
            <a:rect l="l" t="t" r="r" b="b"/>
            <a:pathLst>
              <a:path w="685800" h="685800">
                <a:moveTo>
                  <a:pt x="0" y="685800"/>
                </a:moveTo>
                <a:lnTo>
                  <a:pt x="685800" y="685800"/>
                </a:lnTo>
                <a:lnTo>
                  <a:pt x="685800" y="0"/>
                </a:lnTo>
                <a:lnTo>
                  <a:pt x="0" y="0"/>
                </a:lnTo>
                <a:lnTo>
                  <a:pt x="0" y="685800"/>
                </a:lnTo>
                <a:close/>
              </a:path>
            </a:pathLst>
          </a:custGeom>
          <a:solidFill>
            <a:srgbClr val="FFFB00">
              <a:alpha val="50199"/>
            </a:srgbClr>
          </a:solidFill>
        </p:spPr>
        <p:txBody>
          <a:bodyPr wrap="square" lIns="0" tIns="0" rIns="0" bIns="0" rtlCol="0"/>
          <a:lstStyle/>
          <a:p>
            <a:endParaRPr/>
          </a:p>
        </p:txBody>
      </p:sp>
      <p:sp>
        <p:nvSpPr>
          <p:cNvPr id="100" name="object 100"/>
          <p:cNvSpPr/>
          <p:nvPr/>
        </p:nvSpPr>
        <p:spPr>
          <a:xfrm>
            <a:off x="4664925" y="5029200"/>
            <a:ext cx="457200" cy="685800"/>
          </a:xfrm>
          <a:custGeom>
            <a:avLst/>
            <a:gdLst/>
            <a:ahLst/>
            <a:cxnLst/>
            <a:rect l="l" t="t" r="r" b="b"/>
            <a:pathLst>
              <a:path w="457200" h="685800">
                <a:moveTo>
                  <a:pt x="0" y="685800"/>
                </a:moveTo>
                <a:lnTo>
                  <a:pt x="457200" y="685800"/>
                </a:lnTo>
                <a:lnTo>
                  <a:pt x="457200" y="0"/>
                </a:lnTo>
                <a:lnTo>
                  <a:pt x="0" y="0"/>
                </a:lnTo>
                <a:lnTo>
                  <a:pt x="0" y="685800"/>
                </a:lnTo>
                <a:close/>
              </a:path>
            </a:pathLst>
          </a:custGeom>
          <a:solidFill>
            <a:srgbClr val="FFFB00">
              <a:alpha val="50199"/>
            </a:srgbClr>
          </a:solidFill>
        </p:spPr>
        <p:txBody>
          <a:bodyPr wrap="square" lIns="0" tIns="0" rIns="0" bIns="0" rtlCol="0"/>
          <a:lstStyle/>
          <a:p>
            <a:endParaRPr/>
          </a:p>
        </p:txBody>
      </p:sp>
      <p:sp>
        <p:nvSpPr>
          <p:cNvPr id="101" name="object 101"/>
          <p:cNvSpPr/>
          <p:nvPr/>
        </p:nvSpPr>
        <p:spPr>
          <a:xfrm>
            <a:off x="4664925" y="5029200"/>
            <a:ext cx="457200" cy="685800"/>
          </a:xfrm>
          <a:custGeom>
            <a:avLst/>
            <a:gdLst/>
            <a:ahLst/>
            <a:cxnLst/>
            <a:rect l="l" t="t" r="r" b="b"/>
            <a:pathLst>
              <a:path w="457200" h="685800">
                <a:moveTo>
                  <a:pt x="0" y="0"/>
                </a:moveTo>
                <a:lnTo>
                  <a:pt x="457199" y="0"/>
                </a:lnTo>
                <a:lnTo>
                  <a:pt x="457199" y="685799"/>
                </a:lnTo>
                <a:lnTo>
                  <a:pt x="0" y="685799"/>
                </a:lnTo>
                <a:lnTo>
                  <a:pt x="0" y="0"/>
                </a:lnTo>
                <a:close/>
              </a:path>
            </a:pathLst>
          </a:custGeom>
          <a:ln w="9524">
            <a:solidFill>
              <a:srgbClr val="000000"/>
            </a:solidFill>
          </a:ln>
        </p:spPr>
        <p:txBody>
          <a:bodyPr wrap="square" lIns="0" tIns="0" rIns="0" bIns="0" rtlCol="0"/>
          <a:lstStyle/>
          <a:p>
            <a:endParaRPr/>
          </a:p>
        </p:txBody>
      </p:sp>
      <p:sp>
        <p:nvSpPr>
          <p:cNvPr id="102" name="object 102"/>
          <p:cNvSpPr/>
          <p:nvPr/>
        </p:nvSpPr>
        <p:spPr>
          <a:xfrm>
            <a:off x="5503125" y="5029200"/>
            <a:ext cx="762000" cy="685800"/>
          </a:xfrm>
          <a:custGeom>
            <a:avLst/>
            <a:gdLst/>
            <a:ahLst/>
            <a:cxnLst/>
            <a:rect l="l" t="t" r="r" b="b"/>
            <a:pathLst>
              <a:path w="762000" h="685800">
                <a:moveTo>
                  <a:pt x="0" y="685800"/>
                </a:moveTo>
                <a:lnTo>
                  <a:pt x="762000" y="685800"/>
                </a:lnTo>
                <a:lnTo>
                  <a:pt x="762000" y="0"/>
                </a:lnTo>
                <a:lnTo>
                  <a:pt x="0" y="0"/>
                </a:lnTo>
                <a:lnTo>
                  <a:pt x="0" y="685800"/>
                </a:lnTo>
                <a:close/>
              </a:path>
            </a:pathLst>
          </a:custGeom>
          <a:solidFill>
            <a:srgbClr val="FFFB00">
              <a:alpha val="50199"/>
            </a:srgbClr>
          </a:solidFill>
        </p:spPr>
        <p:txBody>
          <a:bodyPr wrap="square" lIns="0" tIns="0" rIns="0" bIns="0" rtlCol="0"/>
          <a:lstStyle/>
          <a:p>
            <a:endParaRPr/>
          </a:p>
        </p:txBody>
      </p:sp>
      <p:sp>
        <p:nvSpPr>
          <p:cNvPr id="103" name="object 103"/>
          <p:cNvSpPr/>
          <p:nvPr/>
        </p:nvSpPr>
        <p:spPr>
          <a:xfrm>
            <a:off x="5503125" y="5029200"/>
            <a:ext cx="762000" cy="685800"/>
          </a:xfrm>
          <a:custGeom>
            <a:avLst/>
            <a:gdLst/>
            <a:ahLst/>
            <a:cxnLst/>
            <a:rect l="l" t="t" r="r" b="b"/>
            <a:pathLst>
              <a:path w="762000" h="685800">
                <a:moveTo>
                  <a:pt x="0" y="0"/>
                </a:moveTo>
                <a:lnTo>
                  <a:pt x="761999" y="0"/>
                </a:lnTo>
                <a:lnTo>
                  <a:pt x="761999" y="685799"/>
                </a:lnTo>
                <a:lnTo>
                  <a:pt x="0" y="685799"/>
                </a:lnTo>
                <a:lnTo>
                  <a:pt x="0" y="0"/>
                </a:lnTo>
                <a:close/>
              </a:path>
            </a:pathLst>
          </a:custGeom>
          <a:ln w="9524">
            <a:solidFill>
              <a:srgbClr val="000000"/>
            </a:solidFill>
          </a:ln>
        </p:spPr>
        <p:txBody>
          <a:bodyPr wrap="square" lIns="0" tIns="0" rIns="0" bIns="0" rtlCol="0"/>
          <a:lstStyle/>
          <a:p>
            <a:endParaRPr/>
          </a:p>
        </p:txBody>
      </p:sp>
      <p:sp>
        <p:nvSpPr>
          <p:cNvPr id="104" name="object 104"/>
          <p:cNvSpPr txBox="1"/>
          <p:nvPr/>
        </p:nvSpPr>
        <p:spPr>
          <a:xfrm>
            <a:off x="3217125" y="2743200"/>
            <a:ext cx="546100" cy="194925"/>
          </a:xfrm>
          <a:prstGeom prst="rect">
            <a:avLst/>
          </a:prstGeom>
          <a:ln w="9524">
            <a:solidFill>
              <a:srgbClr val="000000"/>
            </a:solidFill>
          </a:ln>
        </p:spPr>
        <p:txBody>
          <a:bodyPr vert="horz" wrap="square" lIns="0" tIns="40640" rIns="0" bIns="0" rtlCol="0">
            <a:spAutoFit/>
          </a:bodyPr>
          <a:lstStyle/>
          <a:p>
            <a:pPr>
              <a:lnSpc>
                <a:spcPct val="100000"/>
              </a:lnSpc>
              <a:spcBef>
                <a:spcPts val="320"/>
              </a:spcBef>
            </a:pPr>
            <a:r>
              <a:rPr sz="1000" b="1" spc="-5" dirty="0">
                <a:latin typeface="Verdana"/>
                <a:cs typeface="Verdana"/>
              </a:rPr>
              <a:t>D3S13</a:t>
            </a:r>
            <a:endParaRPr sz="1000" dirty="0">
              <a:latin typeface="Verdana"/>
              <a:cs typeface="Verdana"/>
            </a:endParaRPr>
          </a:p>
        </p:txBody>
      </p:sp>
      <p:sp>
        <p:nvSpPr>
          <p:cNvPr id="105" name="object 105"/>
          <p:cNvSpPr txBox="1"/>
          <p:nvPr/>
        </p:nvSpPr>
        <p:spPr>
          <a:xfrm>
            <a:off x="3746102" y="2771457"/>
            <a:ext cx="24257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B6B6FF"/>
                </a:solidFill>
                <a:latin typeface="Verdana"/>
                <a:cs typeface="Verdana"/>
              </a:rPr>
              <a:t>58</a:t>
            </a:r>
            <a:endParaRPr sz="1200">
              <a:latin typeface="Verdana"/>
              <a:cs typeface="Verdana"/>
            </a:endParaRPr>
          </a:p>
        </p:txBody>
      </p:sp>
      <p:sp>
        <p:nvSpPr>
          <p:cNvPr id="106" name="object 106"/>
          <p:cNvSpPr txBox="1"/>
          <p:nvPr/>
        </p:nvSpPr>
        <p:spPr>
          <a:xfrm>
            <a:off x="4020704" y="2777349"/>
            <a:ext cx="500380" cy="166712"/>
          </a:xfrm>
          <a:prstGeom prst="rect">
            <a:avLst/>
          </a:prstGeom>
        </p:spPr>
        <p:txBody>
          <a:bodyPr vert="horz" wrap="square" lIns="0" tIns="12700" rIns="0" bIns="0" rtlCol="0">
            <a:spAutoFit/>
          </a:bodyPr>
          <a:lstStyle/>
          <a:p>
            <a:pPr marL="12700">
              <a:lnSpc>
                <a:spcPct val="100000"/>
              </a:lnSpc>
              <a:spcBef>
                <a:spcPts val="100"/>
              </a:spcBef>
            </a:pPr>
            <a:r>
              <a:rPr sz="1000" b="1" dirty="0">
                <a:latin typeface="Verdana"/>
                <a:cs typeface="Verdana"/>
              </a:rPr>
              <a:t>VWA</a:t>
            </a:r>
            <a:endParaRPr sz="1000" dirty="0">
              <a:latin typeface="Verdana"/>
              <a:cs typeface="Verdana"/>
            </a:endParaRPr>
          </a:p>
        </p:txBody>
      </p:sp>
      <p:sp>
        <p:nvSpPr>
          <p:cNvPr id="107" name="object 107"/>
          <p:cNvSpPr txBox="1"/>
          <p:nvPr/>
        </p:nvSpPr>
        <p:spPr>
          <a:xfrm>
            <a:off x="4969725" y="2743200"/>
            <a:ext cx="838200" cy="338554"/>
          </a:xfrm>
          <a:prstGeom prst="rect">
            <a:avLst/>
          </a:prstGeom>
          <a:ln w="9524">
            <a:solidFill>
              <a:srgbClr val="000000"/>
            </a:solidFill>
          </a:ln>
        </p:spPr>
        <p:txBody>
          <a:bodyPr vert="horz" wrap="square" lIns="0" tIns="121920" rIns="0" bIns="0" rtlCol="0">
            <a:spAutoFit/>
          </a:bodyPr>
          <a:lstStyle/>
          <a:p>
            <a:pPr>
              <a:lnSpc>
                <a:spcPct val="100000"/>
              </a:lnSpc>
              <a:spcBef>
                <a:spcPts val="960"/>
              </a:spcBef>
            </a:pPr>
            <a:r>
              <a:rPr sz="1400" b="1" dirty="0">
                <a:latin typeface="Verdana"/>
                <a:cs typeface="Verdana"/>
              </a:rPr>
              <a:t>FGA</a:t>
            </a:r>
            <a:endParaRPr sz="1400" dirty="0">
              <a:latin typeface="Verdana"/>
              <a:cs typeface="Verdana"/>
            </a:endParaRPr>
          </a:p>
        </p:txBody>
      </p:sp>
      <p:sp>
        <p:nvSpPr>
          <p:cNvPr id="108" name="object 108"/>
          <p:cNvSpPr txBox="1"/>
          <p:nvPr/>
        </p:nvSpPr>
        <p:spPr>
          <a:xfrm>
            <a:off x="3626700" y="3558617"/>
            <a:ext cx="735964" cy="387927"/>
          </a:xfrm>
          <a:prstGeom prst="rect">
            <a:avLst/>
          </a:prstGeom>
          <a:solidFill>
            <a:srgbClr val="FFFFFF"/>
          </a:solidFill>
        </p:spPr>
        <p:txBody>
          <a:bodyPr vert="horz" wrap="square" lIns="0" tIns="3175" rIns="0" bIns="0" rtlCol="0">
            <a:spAutoFit/>
          </a:bodyPr>
          <a:lstStyle/>
          <a:p>
            <a:pPr>
              <a:lnSpc>
                <a:spcPct val="100000"/>
              </a:lnSpc>
              <a:spcBef>
                <a:spcPts val="25"/>
              </a:spcBef>
            </a:pPr>
            <a:endParaRPr sz="1300" dirty="0">
              <a:latin typeface="Times New Roman"/>
              <a:cs typeface="Times New Roman"/>
            </a:endParaRPr>
          </a:p>
          <a:p>
            <a:pPr marL="36830">
              <a:lnSpc>
                <a:spcPct val="100000"/>
              </a:lnSpc>
            </a:pPr>
            <a:r>
              <a:rPr sz="1200" b="1" spc="-5" dirty="0">
                <a:latin typeface="Verdana"/>
                <a:cs typeface="Verdana"/>
              </a:rPr>
              <a:t>8S1179</a:t>
            </a:r>
            <a:endParaRPr sz="1200" dirty="0">
              <a:latin typeface="Verdana"/>
              <a:cs typeface="Verdana"/>
            </a:endParaRPr>
          </a:p>
        </p:txBody>
      </p:sp>
      <p:sp>
        <p:nvSpPr>
          <p:cNvPr id="109" name="object 109"/>
          <p:cNvSpPr txBox="1"/>
          <p:nvPr/>
        </p:nvSpPr>
        <p:spPr>
          <a:xfrm>
            <a:off x="3200614" y="3531293"/>
            <a:ext cx="454025" cy="387927"/>
          </a:xfrm>
          <a:prstGeom prst="rect">
            <a:avLst/>
          </a:prstGeom>
          <a:solidFill>
            <a:srgbClr val="FFFFFF"/>
          </a:solidFill>
        </p:spPr>
        <p:txBody>
          <a:bodyPr vert="horz" wrap="square" lIns="0" tIns="3175" rIns="0" bIns="0" rtlCol="0">
            <a:spAutoFit/>
          </a:bodyPr>
          <a:lstStyle/>
          <a:p>
            <a:pPr marR="94615">
              <a:lnSpc>
                <a:spcPct val="100000"/>
              </a:lnSpc>
              <a:spcBef>
                <a:spcPts val="25"/>
              </a:spcBef>
            </a:pPr>
            <a:endParaRPr sz="1300" dirty="0">
              <a:latin typeface="Times New Roman"/>
              <a:cs typeface="Times New Roman"/>
            </a:endParaRPr>
          </a:p>
          <a:p>
            <a:pPr algn="r">
              <a:lnSpc>
                <a:spcPct val="100000"/>
              </a:lnSpc>
            </a:pPr>
            <a:r>
              <a:rPr sz="1200" b="1" spc="-5" dirty="0">
                <a:latin typeface="Verdana"/>
                <a:cs typeface="Verdana"/>
              </a:rPr>
              <a:t>D</a:t>
            </a:r>
            <a:endParaRPr sz="1200" dirty="0">
              <a:latin typeface="Verdana"/>
              <a:cs typeface="Verdana"/>
            </a:endParaRPr>
          </a:p>
        </p:txBody>
      </p:sp>
      <p:sp>
        <p:nvSpPr>
          <p:cNvPr id="110" name="object 110"/>
          <p:cNvSpPr txBox="1"/>
          <p:nvPr/>
        </p:nvSpPr>
        <p:spPr>
          <a:xfrm>
            <a:off x="4436326" y="3886200"/>
            <a:ext cx="914400" cy="230832"/>
          </a:xfrm>
          <a:prstGeom prst="rect">
            <a:avLst/>
          </a:prstGeom>
          <a:ln w="9524">
            <a:solidFill>
              <a:srgbClr val="000000"/>
            </a:solidFill>
          </a:ln>
        </p:spPr>
        <p:txBody>
          <a:bodyPr vert="horz" wrap="square" lIns="0" tIns="45720" rIns="0" bIns="0" rtlCol="0">
            <a:spAutoFit/>
          </a:bodyPr>
          <a:lstStyle/>
          <a:p>
            <a:pPr marL="65405">
              <a:lnSpc>
                <a:spcPct val="100000"/>
              </a:lnSpc>
              <a:spcBef>
                <a:spcPts val="360"/>
              </a:spcBef>
            </a:pPr>
            <a:r>
              <a:rPr sz="1200" b="1" spc="-5" dirty="0">
                <a:latin typeface="Verdana"/>
                <a:cs typeface="Verdana"/>
              </a:rPr>
              <a:t>21S11</a:t>
            </a:r>
            <a:endParaRPr sz="1200" dirty="0">
              <a:latin typeface="Verdana"/>
              <a:cs typeface="Verdana"/>
            </a:endParaRPr>
          </a:p>
        </p:txBody>
      </p:sp>
      <p:sp>
        <p:nvSpPr>
          <p:cNvPr id="111" name="object 111"/>
          <p:cNvSpPr txBox="1"/>
          <p:nvPr/>
        </p:nvSpPr>
        <p:spPr>
          <a:xfrm>
            <a:off x="4362665" y="3919220"/>
            <a:ext cx="1524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B6B6FF"/>
                </a:solidFill>
                <a:latin typeface="Verdana"/>
                <a:cs typeface="Verdana"/>
              </a:rPr>
              <a:t>D</a:t>
            </a:r>
            <a:endParaRPr sz="1200" dirty="0">
              <a:latin typeface="Verdana"/>
              <a:cs typeface="Verdana"/>
            </a:endParaRPr>
          </a:p>
        </p:txBody>
      </p:sp>
      <p:sp>
        <p:nvSpPr>
          <p:cNvPr id="112" name="object 112"/>
          <p:cNvSpPr txBox="1"/>
          <p:nvPr/>
        </p:nvSpPr>
        <p:spPr>
          <a:xfrm>
            <a:off x="5807925" y="3886200"/>
            <a:ext cx="1066800" cy="393056"/>
          </a:xfrm>
          <a:prstGeom prst="rect">
            <a:avLst/>
          </a:prstGeom>
          <a:ln w="9524">
            <a:solidFill>
              <a:srgbClr val="000000"/>
            </a:solidFill>
          </a:ln>
        </p:spPr>
        <p:txBody>
          <a:bodyPr vert="horz" wrap="square" lIns="0" tIns="635" rIns="0" bIns="0" rtlCol="0">
            <a:spAutoFit/>
          </a:bodyPr>
          <a:lstStyle/>
          <a:p>
            <a:pPr>
              <a:lnSpc>
                <a:spcPct val="100000"/>
              </a:lnSpc>
              <a:spcBef>
                <a:spcPts val="5"/>
              </a:spcBef>
            </a:pPr>
            <a:endParaRPr sz="1350" dirty="0">
              <a:latin typeface="Times New Roman"/>
              <a:cs typeface="Times New Roman"/>
            </a:endParaRPr>
          </a:p>
          <a:p>
            <a:pPr marL="91440">
              <a:lnSpc>
                <a:spcPct val="100000"/>
              </a:lnSpc>
            </a:pPr>
            <a:r>
              <a:rPr sz="1200" b="1" spc="-5" dirty="0">
                <a:latin typeface="Verdana"/>
                <a:cs typeface="Verdana"/>
              </a:rPr>
              <a:t>D18S51</a:t>
            </a:r>
            <a:endParaRPr sz="1200" dirty="0">
              <a:latin typeface="Verdana"/>
              <a:cs typeface="Verdana"/>
            </a:endParaRPr>
          </a:p>
        </p:txBody>
      </p:sp>
      <p:sp>
        <p:nvSpPr>
          <p:cNvPr id="113" name="object 113"/>
          <p:cNvSpPr txBox="1"/>
          <p:nvPr/>
        </p:nvSpPr>
        <p:spPr>
          <a:xfrm>
            <a:off x="3295865" y="5062220"/>
            <a:ext cx="835660" cy="19749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Verdana"/>
                <a:cs typeface="Verdana"/>
              </a:rPr>
              <a:t>D5S818</a:t>
            </a:r>
            <a:endParaRPr sz="1200" dirty="0">
              <a:latin typeface="Verdana"/>
              <a:cs typeface="Verdana"/>
            </a:endParaRPr>
          </a:p>
        </p:txBody>
      </p:sp>
      <p:sp>
        <p:nvSpPr>
          <p:cNvPr id="114" name="object 114"/>
          <p:cNvSpPr txBox="1"/>
          <p:nvPr/>
        </p:nvSpPr>
        <p:spPr>
          <a:xfrm>
            <a:off x="4515065" y="5138420"/>
            <a:ext cx="802005" cy="19749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Verdana"/>
                <a:cs typeface="Verdana"/>
              </a:rPr>
              <a:t>D13S317</a:t>
            </a:r>
            <a:endParaRPr sz="1200" dirty="0">
              <a:latin typeface="Verdana"/>
              <a:cs typeface="Verdana"/>
            </a:endParaRPr>
          </a:p>
        </p:txBody>
      </p:sp>
      <p:sp>
        <p:nvSpPr>
          <p:cNvPr id="115" name="object 115"/>
          <p:cNvSpPr txBox="1"/>
          <p:nvPr/>
        </p:nvSpPr>
        <p:spPr>
          <a:xfrm>
            <a:off x="5507888" y="4986020"/>
            <a:ext cx="728980" cy="197490"/>
          </a:xfrm>
          <a:prstGeom prst="rect">
            <a:avLst/>
          </a:prstGeom>
        </p:spPr>
        <p:txBody>
          <a:bodyPr vert="horz" wrap="square" lIns="0" tIns="12700" rIns="0" bIns="0" rtlCol="0">
            <a:spAutoFit/>
          </a:bodyPr>
          <a:lstStyle/>
          <a:p>
            <a:pPr marL="10160">
              <a:lnSpc>
                <a:spcPct val="100000"/>
              </a:lnSpc>
              <a:spcBef>
                <a:spcPts val="100"/>
              </a:spcBef>
            </a:pPr>
            <a:r>
              <a:rPr sz="1200" b="1" spc="-5" dirty="0">
                <a:latin typeface="Verdana"/>
                <a:cs typeface="Verdana"/>
              </a:rPr>
              <a:t>D7S820</a:t>
            </a:r>
            <a:endParaRPr sz="1200" dirty="0">
              <a:latin typeface="Verdana"/>
              <a:cs typeface="Verdana"/>
            </a:endParaRPr>
          </a:p>
        </p:txBody>
      </p:sp>
      <p:sp>
        <p:nvSpPr>
          <p:cNvPr id="116" name="object 116"/>
          <p:cNvSpPr txBox="1"/>
          <p:nvPr/>
        </p:nvSpPr>
        <p:spPr>
          <a:xfrm>
            <a:off x="2762465" y="3995420"/>
            <a:ext cx="646430" cy="166712"/>
          </a:xfrm>
          <a:prstGeom prst="rect">
            <a:avLst/>
          </a:prstGeom>
        </p:spPr>
        <p:txBody>
          <a:bodyPr vert="horz" wrap="square" lIns="0" tIns="12700" rIns="0" bIns="0" rtlCol="0">
            <a:spAutoFit/>
          </a:bodyPr>
          <a:lstStyle/>
          <a:p>
            <a:pPr marL="12700">
              <a:lnSpc>
                <a:spcPct val="100000"/>
              </a:lnSpc>
              <a:spcBef>
                <a:spcPts val="100"/>
              </a:spcBef>
            </a:pPr>
            <a:r>
              <a:rPr sz="1000" b="1" dirty="0">
                <a:latin typeface="Verdana"/>
                <a:cs typeface="Verdana"/>
              </a:rPr>
              <a:t>Ame</a:t>
            </a:r>
            <a:r>
              <a:rPr sz="1000" b="1" spc="-5" dirty="0">
                <a:latin typeface="Verdana"/>
                <a:cs typeface="Verdana"/>
              </a:rPr>
              <a:t>lo</a:t>
            </a:r>
            <a:r>
              <a:rPr sz="1000" b="1" dirty="0">
                <a:latin typeface="Verdana"/>
                <a:cs typeface="Verdana"/>
              </a:rPr>
              <a:t>g</a:t>
            </a:r>
            <a:r>
              <a:rPr sz="1000" b="1" dirty="0">
                <a:solidFill>
                  <a:srgbClr val="EDEBDF"/>
                </a:solidFill>
                <a:latin typeface="Verdana"/>
                <a:cs typeface="Verdana"/>
              </a:rPr>
              <a:t>e</a:t>
            </a:r>
            <a:endParaRPr sz="1000" dirty="0">
              <a:latin typeface="Verdana"/>
              <a:cs typeface="Verdana"/>
            </a:endParaRPr>
          </a:p>
        </p:txBody>
      </p:sp>
      <p:sp>
        <p:nvSpPr>
          <p:cNvPr id="117" name="object 117"/>
          <p:cNvSpPr txBox="1"/>
          <p:nvPr/>
        </p:nvSpPr>
        <p:spPr>
          <a:xfrm>
            <a:off x="3445725" y="3886200"/>
            <a:ext cx="685800" cy="276999"/>
          </a:xfrm>
          <a:prstGeom prst="rect">
            <a:avLst/>
          </a:prstGeom>
          <a:solidFill>
            <a:srgbClr val="00F900">
              <a:alpha val="50199"/>
            </a:srgbClr>
          </a:solidFill>
          <a:ln w="9524">
            <a:solidFill>
              <a:srgbClr val="000000"/>
            </a:solidFill>
          </a:ln>
        </p:spPr>
        <p:txBody>
          <a:bodyPr vert="horz" wrap="square" lIns="0" tIns="121920" rIns="0" bIns="0" rtlCol="0">
            <a:spAutoFit/>
          </a:bodyPr>
          <a:lstStyle/>
          <a:p>
            <a:pPr>
              <a:lnSpc>
                <a:spcPct val="100000"/>
              </a:lnSpc>
              <a:spcBef>
                <a:spcPts val="960"/>
              </a:spcBef>
            </a:pPr>
            <a:endParaRPr sz="1000" dirty="0">
              <a:latin typeface="Verdana"/>
              <a:cs typeface="Verdana"/>
            </a:endParaRPr>
          </a:p>
        </p:txBody>
      </p:sp>
      <p:sp>
        <p:nvSpPr>
          <p:cNvPr id="118" name="object 118"/>
          <p:cNvSpPr/>
          <p:nvPr/>
        </p:nvSpPr>
        <p:spPr>
          <a:xfrm>
            <a:off x="3021672" y="70652"/>
            <a:ext cx="3113112" cy="789708"/>
          </a:xfrm>
          <a:prstGeom prst="rect">
            <a:avLst/>
          </a:prstGeom>
          <a:blipFill>
            <a:blip r:embed="rId4" cstate="print"/>
            <a:stretch>
              <a:fillRect/>
            </a:stretch>
          </a:blipFill>
        </p:spPr>
        <p:txBody>
          <a:bodyPr wrap="square" lIns="0" tIns="0" rIns="0" bIns="0" rtlCol="0"/>
          <a:lstStyle/>
          <a:p>
            <a:endParaRPr/>
          </a:p>
        </p:txBody>
      </p:sp>
      <p:sp>
        <p:nvSpPr>
          <p:cNvPr id="120" name="object 120"/>
          <p:cNvSpPr txBox="1">
            <a:spLocks noGrp="1"/>
          </p:cNvSpPr>
          <p:nvPr>
            <p:ph type="title"/>
          </p:nvPr>
        </p:nvSpPr>
        <p:spPr>
          <a:xfrm>
            <a:off x="3444137" y="235903"/>
            <a:ext cx="2811145" cy="566822"/>
          </a:xfrm>
          <a:prstGeom prst="rect">
            <a:avLst/>
          </a:prstGeom>
        </p:spPr>
        <p:txBody>
          <a:bodyPr vert="horz" wrap="square" lIns="0" tIns="12700" rIns="0" bIns="0" rtlCol="0">
            <a:spAutoFit/>
          </a:bodyPr>
          <a:lstStyle/>
          <a:p>
            <a:pPr marL="12700">
              <a:lnSpc>
                <a:spcPct val="100000"/>
              </a:lnSpc>
              <a:spcBef>
                <a:spcPts val="100"/>
              </a:spcBef>
            </a:pPr>
            <a:r>
              <a:rPr lang="it-IT" sz="3600" b="1" spc="-5" dirty="0" smtClean="0">
                <a:solidFill>
                  <a:srgbClr val="ED171D"/>
                </a:solidFill>
                <a:latin typeface="Verdana"/>
                <a:cs typeface="Verdana"/>
              </a:rPr>
              <a:t>Dati grezzi</a:t>
            </a:r>
            <a:endParaRPr sz="3600" dirty="0">
              <a:latin typeface="Verdana"/>
              <a:cs typeface="Verdana"/>
            </a:endParaRPr>
          </a:p>
        </p:txBody>
      </p:sp>
      <p:sp>
        <p:nvSpPr>
          <p:cNvPr id="121" name="object 121"/>
          <p:cNvSpPr/>
          <p:nvPr/>
        </p:nvSpPr>
        <p:spPr>
          <a:xfrm>
            <a:off x="2912325" y="6151327"/>
            <a:ext cx="4950231" cy="689956"/>
          </a:xfrm>
          <a:prstGeom prst="rect">
            <a:avLst/>
          </a:prstGeom>
          <a:blipFill>
            <a:blip r:embed="rId5" cstate="print"/>
            <a:stretch>
              <a:fillRect/>
            </a:stretch>
          </a:blipFill>
        </p:spPr>
        <p:txBody>
          <a:bodyPr wrap="square" lIns="0" tIns="0" rIns="0" bIns="0" rtlCol="0"/>
          <a:lstStyle/>
          <a:p>
            <a:endParaRPr/>
          </a:p>
        </p:txBody>
      </p:sp>
      <p:sp>
        <p:nvSpPr>
          <p:cNvPr id="123" name="object 123"/>
          <p:cNvSpPr txBox="1"/>
          <p:nvPr/>
        </p:nvSpPr>
        <p:spPr>
          <a:xfrm>
            <a:off x="2602129" y="6159501"/>
            <a:ext cx="4805996" cy="566822"/>
          </a:xfrm>
          <a:prstGeom prst="rect">
            <a:avLst/>
          </a:prstGeom>
        </p:spPr>
        <p:txBody>
          <a:bodyPr vert="horz" wrap="square" lIns="0" tIns="12700" rIns="0" bIns="0" rtlCol="0">
            <a:spAutoFit/>
          </a:bodyPr>
          <a:lstStyle/>
          <a:p>
            <a:pPr marL="12700">
              <a:lnSpc>
                <a:spcPct val="100000"/>
              </a:lnSpc>
              <a:spcBef>
                <a:spcPts val="100"/>
              </a:spcBef>
            </a:pPr>
            <a:r>
              <a:rPr lang="it-IT" sz="3600" b="1" spc="-5" dirty="0" smtClean="0">
                <a:solidFill>
                  <a:srgbClr val="ED171D"/>
                </a:solidFill>
                <a:latin typeface="Verdana"/>
                <a:cs typeface="Verdana"/>
              </a:rPr>
              <a:t>Dati processati</a:t>
            </a:r>
            <a:endParaRPr sz="3600" dirty="0">
              <a:latin typeface="Verdana"/>
              <a:cs typeface="Verdana"/>
            </a:endParaRPr>
          </a:p>
        </p:txBody>
      </p:sp>
    </p:spTree>
    <p:extLst>
      <p:ext uri="{BB962C8B-B14F-4D97-AF65-F5344CB8AC3E}">
        <p14:creationId xmlns:p14="http://schemas.microsoft.com/office/powerpoint/2010/main" val="367176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677150" cy="70167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it-IT" b="1" dirty="0" err="1" smtClean="0"/>
              <a:t>Fluorofori</a:t>
            </a:r>
            <a:r>
              <a:rPr lang="it-IT" b="1" dirty="0" smtClean="0"/>
              <a:t> </a:t>
            </a:r>
            <a:r>
              <a:rPr lang="it-IT" dirty="0" smtClean="0"/>
              <a:t>(</a:t>
            </a:r>
            <a:r>
              <a:rPr lang="it-IT" b="1" dirty="0"/>
              <a:t>o </a:t>
            </a:r>
            <a:r>
              <a:rPr lang="it-IT" b="1" dirty="0" smtClean="0"/>
              <a:t>Fluorocromo</a:t>
            </a:r>
            <a:r>
              <a:rPr lang="it-IT" dirty="0" smtClean="0"/>
              <a:t>) </a:t>
            </a:r>
            <a:endParaRPr lang="it-IT" dirty="0"/>
          </a:p>
        </p:txBody>
      </p:sp>
      <p:sp>
        <p:nvSpPr>
          <p:cNvPr id="3" name="Segnaposto contenuto 2"/>
          <p:cNvSpPr>
            <a:spLocks noGrp="1"/>
          </p:cNvSpPr>
          <p:nvPr>
            <p:ph idx="1"/>
          </p:nvPr>
        </p:nvSpPr>
        <p:spPr>
          <a:xfrm>
            <a:off x="628650" y="1371600"/>
            <a:ext cx="8058150" cy="5181599"/>
          </a:xfrm>
        </p:spPr>
        <p:style>
          <a:lnRef idx="0">
            <a:scrgbClr r="0" g="0" b="0"/>
          </a:lnRef>
          <a:fillRef idx="1003">
            <a:schemeClr val="lt2"/>
          </a:fillRef>
          <a:effectRef idx="0">
            <a:scrgbClr r="0" g="0" b="0"/>
          </a:effectRef>
          <a:fontRef idx="major"/>
        </p:style>
        <p:txBody>
          <a:bodyPr>
            <a:normAutofit/>
          </a:bodyPr>
          <a:lstStyle/>
          <a:p>
            <a:pPr marL="0" indent="0" algn="just">
              <a:buNone/>
            </a:pPr>
            <a:r>
              <a:rPr lang="it-IT" sz="3200" dirty="0" smtClean="0">
                <a:latin typeface="+mn-lt"/>
              </a:rPr>
              <a:t>Si </a:t>
            </a:r>
            <a:r>
              <a:rPr lang="it-IT" sz="3200" dirty="0">
                <a:latin typeface="+mn-lt"/>
              </a:rPr>
              <a:t>indicano quelle molecole che, dopo avere assorbito fotoni di una certa </a:t>
            </a:r>
            <a:r>
              <a:rPr lang="it-IT" sz="3200" dirty="0" smtClean="0">
                <a:latin typeface="+mn-lt"/>
                <a:sym typeface="Symbol" panose="05050102010706020507" pitchFamily="18" charset="2"/>
              </a:rPr>
              <a:t></a:t>
            </a:r>
            <a:r>
              <a:rPr lang="it-IT" sz="3200" dirty="0" smtClean="0">
                <a:latin typeface="+mn-lt"/>
              </a:rPr>
              <a:t> (eccitandosi), emettono fluorescenza visibile. </a:t>
            </a:r>
          </a:p>
          <a:p>
            <a:pPr marL="0" indent="0" algn="just">
              <a:buNone/>
            </a:pPr>
            <a:endParaRPr lang="it-IT" sz="3200" dirty="0" smtClean="0">
              <a:latin typeface="+mn-lt"/>
            </a:endParaRPr>
          </a:p>
          <a:p>
            <a:pPr marL="0" indent="0" algn="just">
              <a:buNone/>
            </a:pPr>
            <a:endParaRPr lang="it-IT" sz="3200" dirty="0">
              <a:latin typeface="+mn-lt"/>
            </a:endParaRPr>
          </a:p>
          <a:p>
            <a:pPr marL="0" indent="0" algn="just">
              <a:buNone/>
            </a:pPr>
            <a:endParaRPr lang="it-IT" sz="3200" dirty="0">
              <a:latin typeface="+mn-lt"/>
            </a:endParaRPr>
          </a:p>
          <a:p>
            <a:pPr marL="0" indent="0" algn="just">
              <a:buNone/>
            </a:pPr>
            <a:endParaRPr lang="it-IT" sz="3200" dirty="0" smtClean="0">
              <a:latin typeface="+mn-lt"/>
            </a:endParaRPr>
          </a:p>
          <a:p>
            <a:pPr marL="0" indent="0" algn="just">
              <a:buNone/>
            </a:pPr>
            <a:endParaRPr lang="it-IT" sz="3200" dirty="0">
              <a:latin typeface="+mn-lt"/>
            </a:endParaRPr>
          </a:p>
          <a:p>
            <a:pPr marL="0" indent="0" algn="just">
              <a:buNone/>
            </a:pPr>
            <a:endParaRPr lang="it-IT" sz="3200" dirty="0" smtClean="0">
              <a:latin typeface="+mn-lt"/>
            </a:endParaRPr>
          </a:p>
        </p:txBody>
      </p:sp>
      <p:pic>
        <p:nvPicPr>
          <p:cNvPr id="5" name="Picture 2" descr="Jablonski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495800" cy="265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4698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57350" y="1593056"/>
            <a:ext cx="5829300" cy="3671888"/>
          </a:xfrm>
          <a:prstGeom prst="rect">
            <a:avLst/>
          </a:prstGeom>
        </p:spPr>
      </p:pic>
      <p:sp>
        <p:nvSpPr>
          <p:cNvPr id="3" name="CasellaDiTesto 2"/>
          <p:cNvSpPr txBox="1"/>
          <p:nvPr/>
        </p:nvSpPr>
        <p:spPr>
          <a:xfrm>
            <a:off x="2286000" y="152400"/>
            <a:ext cx="44196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dirty="0" smtClean="0"/>
              <a:t>ELETTROFEROGRAMMA</a:t>
            </a:r>
            <a:endParaRPr lang="it-IT" sz="2800" dirty="0"/>
          </a:p>
        </p:txBody>
      </p:sp>
    </p:spTree>
    <p:extLst>
      <p:ext uri="{BB962C8B-B14F-4D97-AF65-F5344CB8AC3E}">
        <p14:creationId xmlns:p14="http://schemas.microsoft.com/office/powerpoint/2010/main" val="6388460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85800" y="838200"/>
            <a:ext cx="6937772" cy="5413628"/>
          </a:xfrm>
          <a:prstGeom prst="rect">
            <a:avLst/>
          </a:prstGeom>
        </p:spPr>
      </p:pic>
      <p:sp>
        <p:nvSpPr>
          <p:cNvPr id="3" name="CasellaDiTesto 2"/>
          <p:cNvSpPr txBox="1"/>
          <p:nvPr/>
        </p:nvSpPr>
        <p:spPr>
          <a:xfrm>
            <a:off x="2286000" y="152400"/>
            <a:ext cx="44196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dirty="0" smtClean="0"/>
              <a:t>ELETTROFEROGRAMMA</a:t>
            </a:r>
            <a:endParaRPr lang="it-IT" sz="2800" dirty="0"/>
          </a:p>
        </p:txBody>
      </p:sp>
    </p:spTree>
    <p:extLst>
      <p:ext uri="{BB962C8B-B14F-4D97-AF65-F5344CB8AC3E}">
        <p14:creationId xmlns:p14="http://schemas.microsoft.com/office/powerpoint/2010/main" val="354867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2600" y="533399"/>
            <a:ext cx="5715000" cy="609601"/>
          </a:xfrm>
        </p:spPr>
        <p:style>
          <a:lnRef idx="1">
            <a:schemeClr val="accent1"/>
          </a:lnRef>
          <a:fillRef idx="2">
            <a:schemeClr val="accent1"/>
          </a:fillRef>
          <a:effectRef idx="1">
            <a:schemeClr val="accent1"/>
          </a:effectRef>
          <a:fontRef idx="minor">
            <a:schemeClr val="dk1"/>
          </a:fontRef>
        </p:style>
        <p:txBody>
          <a:bodyPr/>
          <a:lstStyle/>
          <a:p>
            <a:pPr algn="ctr"/>
            <a:r>
              <a:rPr lang="it-IT" b="1" dirty="0"/>
              <a:t>Stokes </a:t>
            </a:r>
            <a:r>
              <a:rPr lang="it-IT" b="1" dirty="0" err="1"/>
              <a:t>shift</a:t>
            </a:r>
            <a:endParaRPr lang="it-IT" dirty="0"/>
          </a:p>
        </p:txBody>
      </p:sp>
      <p:pic>
        <p:nvPicPr>
          <p:cNvPr id="4098" name="Picture 2" descr="https://upload.wikimedia.org/wikipedia/commons/a/af/Stokes_shif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791637"/>
            <a:ext cx="5681663" cy="41742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gsto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225" y="1508267"/>
            <a:ext cx="1428537" cy="1941513"/>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893666" y="3496471"/>
            <a:ext cx="1441420" cy="369332"/>
          </a:xfrm>
          <a:prstGeom prst="rect">
            <a:avLst/>
          </a:prstGeom>
        </p:spPr>
        <p:txBody>
          <a:bodyPr wrap="none">
            <a:spAutoFit/>
          </a:bodyPr>
          <a:lstStyle/>
          <a:p>
            <a:r>
              <a:rPr lang="it-IT" dirty="0">
                <a:solidFill>
                  <a:srgbClr val="303030"/>
                </a:solidFill>
                <a:latin typeface="Poppins"/>
              </a:rPr>
              <a:t>(1819-1903)</a:t>
            </a:r>
            <a:endParaRPr lang="it-IT" dirty="0"/>
          </a:p>
        </p:txBody>
      </p:sp>
      <p:sp>
        <p:nvSpPr>
          <p:cNvPr id="5" name="Rettangolo 4"/>
          <p:cNvSpPr/>
          <p:nvPr/>
        </p:nvSpPr>
        <p:spPr>
          <a:xfrm>
            <a:off x="6324600" y="3878779"/>
            <a:ext cx="2579552" cy="338554"/>
          </a:xfrm>
          <a:prstGeom prst="rect">
            <a:avLst/>
          </a:prstGeom>
        </p:spPr>
        <p:txBody>
          <a:bodyPr wrap="none">
            <a:spAutoFit/>
          </a:bodyPr>
          <a:lstStyle/>
          <a:p>
            <a:r>
              <a:rPr lang="it-IT" sz="1600" dirty="0">
                <a:solidFill>
                  <a:srgbClr val="222222"/>
                </a:solidFill>
                <a:latin typeface="Arial" panose="020B0604020202020204" pitchFamily="34" charset="0"/>
              </a:rPr>
              <a:t>Sir George Gabriel Stokes</a:t>
            </a:r>
            <a:endParaRPr lang="it-IT" sz="1600" dirty="0"/>
          </a:p>
        </p:txBody>
      </p:sp>
    </p:spTree>
    <p:extLst>
      <p:ext uri="{BB962C8B-B14F-4D97-AF65-F5344CB8AC3E}">
        <p14:creationId xmlns:p14="http://schemas.microsoft.com/office/powerpoint/2010/main" val="1757287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2666999"/>
            <a:ext cx="7758545" cy="3513139"/>
          </a:xfrm>
        </p:spPr>
        <p:txBody>
          <a:bodyPr>
            <a:normAutofit/>
          </a:bodyPr>
          <a:lstStyle/>
          <a:p>
            <a:pPr marL="0" indent="0" algn="ctr">
              <a:buNone/>
            </a:pPr>
            <a:r>
              <a:rPr lang="it-IT" sz="3200" b="1" dirty="0" smtClean="0">
                <a:solidFill>
                  <a:srgbClr val="FF0000"/>
                </a:solidFill>
              </a:rPr>
              <a:t>PCR (singolo locus) </a:t>
            </a:r>
          </a:p>
          <a:p>
            <a:pPr marL="0" indent="0" algn="ctr">
              <a:buNone/>
            </a:pPr>
            <a:endParaRPr lang="it-IT" sz="3200" b="1" dirty="0">
              <a:solidFill>
                <a:srgbClr val="FF0000"/>
              </a:solidFill>
            </a:endParaRPr>
          </a:p>
          <a:p>
            <a:pPr marL="0" indent="0" algn="ctr">
              <a:buNone/>
            </a:pPr>
            <a:r>
              <a:rPr lang="it-IT" sz="3200" b="1" dirty="0" smtClean="0"/>
              <a:t> MULTIPLEX PCR (più loci)</a:t>
            </a:r>
            <a:endParaRPr lang="it-IT" sz="3200" b="1" dirty="0"/>
          </a:p>
        </p:txBody>
      </p:sp>
    </p:spTree>
    <p:extLst>
      <p:ext uri="{BB962C8B-B14F-4D97-AF65-F5344CB8AC3E}">
        <p14:creationId xmlns:p14="http://schemas.microsoft.com/office/powerpoint/2010/main" val="42148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3493</TotalTime>
  <Words>1725</Words>
  <Application>Microsoft Office PowerPoint</Application>
  <PresentationFormat>Presentazione su schermo (4:3)</PresentationFormat>
  <Paragraphs>433</Paragraphs>
  <Slides>71</Slides>
  <Notes>9</Notes>
  <HiddenSlides>0</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1</vt:i4>
      </vt:variant>
      <vt:variant>
        <vt:lpstr>Titoli diapositive</vt:lpstr>
      </vt:variant>
      <vt:variant>
        <vt:i4>71</vt:i4>
      </vt:variant>
    </vt:vector>
  </HeadingPairs>
  <TitlesOfParts>
    <vt:vector size="87" baseType="lpstr">
      <vt:lpstr>ＭＳ Ｐゴシック</vt:lpstr>
      <vt:lpstr>Arial</vt:lpstr>
      <vt:lpstr>Calibri</vt:lpstr>
      <vt:lpstr>Calibri Light</vt:lpstr>
      <vt:lpstr>Cambria</vt:lpstr>
      <vt:lpstr>Comic Sans MS</vt:lpstr>
      <vt:lpstr>Futura</vt:lpstr>
      <vt:lpstr>Poppins</vt:lpstr>
      <vt:lpstr>Symbol</vt:lpstr>
      <vt:lpstr>Tahoma</vt:lpstr>
      <vt:lpstr>Times</vt:lpstr>
      <vt:lpstr>Times New Roman</vt:lpstr>
      <vt:lpstr>Verdana</vt:lpstr>
      <vt:lpstr>Wingdings</vt:lpstr>
      <vt:lpstr>Tema di Office</vt:lpstr>
      <vt:lpstr>CorelPhotoPaint.Image.11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Fluorofori (o Fluorocromo) </vt:lpstr>
      <vt:lpstr>Stokes shift</vt:lpstr>
      <vt:lpstr>Presentazione standard di PowerPoint</vt:lpstr>
      <vt:lpstr>Presentazione standard di PowerPoint</vt:lpstr>
      <vt:lpstr>Presentazione standard di PowerPoint</vt:lpstr>
      <vt:lpstr>Gli ingredienti in ogni provetta (PCR)</vt:lpstr>
      <vt:lpstr>Short Tandem Repeat (STR) Typing</vt:lpstr>
      <vt:lpstr>Presentazione standard di PowerPoint</vt:lpstr>
      <vt:lpstr>PCR (singolo locus)</vt:lpstr>
      <vt:lpstr>Presentazione standard di PowerPoint</vt:lpstr>
      <vt:lpstr>Presentazione standard di PowerPoint</vt:lpstr>
      <vt:lpstr>Presentazione standard di PowerPoint</vt:lpstr>
      <vt:lpstr>Gli ingredienti in ogni provetta (PCR)</vt:lpstr>
      <vt:lpstr>Fluorescent Sanger Sequencing: “Dye-terminators”</vt:lpstr>
      <vt:lpstr>Presentazione standard di PowerPoint</vt:lpstr>
      <vt:lpstr>Presentazione standard di PowerPoint</vt:lpstr>
      <vt:lpstr>Presentazione standard di PowerPoint</vt:lpstr>
      <vt:lpstr>PCR Multiplex</vt:lpstr>
      <vt:lpstr>1)Estrazione 2) quantificazione del DNA 3) PCR multiplex  4) utilizzo di più sonde fluorescenti (fluorofori) 5) Separazione dei prodotti di PCR mediante  elettroforesi capillare (elettroferogramma) 6) Interpretazione del dato grezzo </vt:lpstr>
      <vt:lpstr>Presentazione standard di PowerPoint</vt:lpstr>
      <vt:lpstr>Presentazione standard di PowerPoint</vt:lpstr>
      <vt:lpstr>1)Estrazione 2) quantificazione del DNA 3) PCR multiplex  4) utilizzo di più sonde fluorescenti (fluorofori) 5) Separazione dei prodotti di PCR mediante  elettroforesi capillare (elettroferogramma) 6) Interpretazione del dato grezzo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07_03.jpg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1)Estrazione 2) quantificazione del DNA 3) PCR multiplex  4) utilizzo di più sonde fluorescenti (Dye terminator) 5) Separazione dei prodotti di PCR mediante  elettroforesi capillare (elettroferogramma) 6) Interpretazione del dato grezzo </vt:lpstr>
      <vt:lpstr>Presentazione standard di PowerPoint</vt:lpstr>
      <vt:lpstr>Position of Forensic STR Markers on  Human Chromosomes</vt:lpstr>
      <vt:lpstr>Microsatelliti (STRs–Short tandem repeat o SSR Simple sequence repeat)</vt:lpstr>
      <vt:lpstr>Categories for STR Markers </vt:lpstr>
      <vt:lpstr>Presentazione standard di PowerPoint</vt:lpstr>
      <vt:lpstr>29 Autosomal STR Markers</vt:lpstr>
      <vt:lpstr>Presentazione standard di PowerPoint</vt:lpstr>
      <vt:lpstr>Commercially Available STR Kits</vt:lpstr>
      <vt:lpstr>Presentazione standard di PowerPoint</vt:lpstr>
      <vt:lpstr>Applied Biosystems GlobalFiler</vt:lpstr>
      <vt:lpstr>Presentazione standard di PowerPoint</vt:lpstr>
      <vt:lpstr>Promega PowerPlex FUSION</vt:lpstr>
      <vt:lpstr>Presentazione standard di PowerPoint</vt:lpstr>
      <vt:lpstr>Presentazione standard di PowerPoint</vt:lpstr>
      <vt:lpstr>LADDER ALLELICO </vt:lpstr>
      <vt:lpstr>La tipizzazione degli alleli degli STRs viene  effettuata comparando il campione ad un  ladder allelico</vt:lpstr>
      <vt:lpstr>Presentazione standard di PowerPoint</vt:lpstr>
      <vt:lpstr>13 loci STRs (CODIS) comunemente indagati</vt:lpstr>
      <vt:lpstr>Presentazione standard di PowerPoint</vt:lpstr>
      <vt:lpstr>1)Estrazione 2) quantificazione del DNA 3) Amplifcazione PCR multiplex  4) utilizzo di sonde fluorescenti (fluorofori) 5) Separazione dei prodotti di PCR mediante  elettroforesi capillare (elettroferogramma) 6) Interpretazione del dato grezzo </vt:lpstr>
      <vt:lpstr>Presentazione standard di PowerPoint</vt:lpstr>
      <vt:lpstr>Presentazione standard di PowerPoint</vt:lpstr>
      <vt:lpstr>Presentazione standard di PowerPoint</vt:lpstr>
      <vt:lpstr>Dati grezzi</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Elisabetta</dc:creator>
  <cp:lastModifiedBy>HP</cp:lastModifiedBy>
  <cp:revision>413</cp:revision>
  <dcterms:created xsi:type="dcterms:W3CDTF">2018-10-10T11:14:08Z</dcterms:created>
  <dcterms:modified xsi:type="dcterms:W3CDTF">2020-03-19T11:03:25Z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2018-10-10T00:00:00Z</vt:filetime>
  </property>
</Properties>
</file>